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93" r:id="rId12"/>
    <p:sldId id="267" r:id="rId13"/>
    <p:sldId id="268" r:id="rId14"/>
    <p:sldId id="269" r:id="rId15"/>
    <p:sldId id="270" r:id="rId16"/>
    <p:sldId id="271" r:id="rId17"/>
    <p:sldId id="481" r:id="rId18"/>
    <p:sldId id="273" r:id="rId19"/>
    <p:sldId id="274" r:id="rId20"/>
    <p:sldId id="275" r:id="rId21"/>
    <p:sldId id="480" r:id="rId22"/>
  </p:sldIdLst>
  <p:sldSz cx="12192000" cy="6858000"/>
  <p:notesSz cx="6807200" cy="99393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6058" autoAdjust="0"/>
  </p:normalViewPr>
  <p:slideViewPr>
    <p:cSldViewPr snapToGrid="0">
      <p:cViewPr varScale="1">
        <p:scale>
          <a:sx n="52" d="100"/>
          <a:sy n="52" d="100"/>
        </p:scale>
        <p:origin x="77" y="42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36" tIns="45768" rIns="91536" bIns="45768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36" tIns="45768" rIns="91536" bIns="45768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2024年2月19日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36" tIns="45768" rIns="91536" bIns="45768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36" tIns="45768" rIns="91536" bIns="45768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36" tIns="45768" rIns="91536" bIns="45768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36" tIns="45768" rIns="91536" bIns="45768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2024年2月19日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6" tIns="45768" rIns="91536" bIns="45768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36" tIns="45768" rIns="91536" bIns="45768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36" tIns="45768" rIns="91536" bIns="45768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36" tIns="45768" rIns="91536" bIns="45768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1;p45:notes">
            <a:extLst>
              <a:ext uri="{FF2B5EF4-FFF2-40B4-BE49-F238E27FC236}">
                <a16:creationId xmlns:a16="http://schemas.microsoft.com/office/drawing/2014/main" id="{72FA8F46-A948-484D-AE03-350D3C4297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82;p45:notes">
            <a:extLst>
              <a:ext uri="{FF2B5EF4-FFF2-40B4-BE49-F238E27FC236}">
                <a16:creationId xmlns:a16="http://schemas.microsoft.com/office/drawing/2014/main" id="{CBE23CAD-D489-4006-A85E-D9D0006C8B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83;p45:notes">
            <a:extLst>
              <a:ext uri="{FF2B5EF4-FFF2-40B4-BE49-F238E27FC236}">
                <a16:creationId xmlns:a16="http://schemas.microsoft.com/office/drawing/2014/main" id="{E7A93C5C-9131-4D0E-8812-2D069DD869DC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B04E02-E4CE-4BB5-8B08-3EF3F60B9601}" type="slidenum">
              <a:t>12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4;p46:notes">
            <a:extLst>
              <a:ext uri="{FF2B5EF4-FFF2-40B4-BE49-F238E27FC236}">
                <a16:creationId xmlns:a16="http://schemas.microsoft.com/office/drawing/2014/main" id="{D461C40A-F101-4A93-A5F2-522DF2F8AD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95;p46:notes">
            <a:extLst>
              <a:ext uri="{FF2B5EF4-FFF2-40B4-BE49-F238E27FC236}">
                <a16:creationId xmlns:a16="http://schemas.microsoft.com/office/drawing/2014/main" id="{56E40BCD-5EB3-4DEC-BCD3-0CE0001295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96;p46:notes">
            <a:extLst>
              <a:ext uri="{FF2B5EF4-FFF2-40B4-BE49-F238E27FC236}">
                <a16:creationId xmlns:a16="http://schemas.microsoft.com/office/drawing/2014/main" id="{4668C101-F8A9-46FE-B198-E5A040266CBC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9DED1F-8CD4-4695-A969-015678B23215}" type="slidenum">
              <a:t>13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07;p47:notes">
            <a:extLst>
              <a:ext uri="{FF2B5EF4-FFF2-40B4-BE49-F238E27FC236}">
                <a16:creationId xmlns:a16="http://schemas.microsoft.com/office/drawing/2014/main" id="{E016666F-EFFE-4DC0-BF4F-411D74988E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408;p47:notes">
            <a:extLst>
              <a:ext uri="{FF2B5EF4-FFF2-40B4-BE49-F238E27FC236}">
                <a16:creationId xmlns:a16="http://schemas.microsoft.com/office/drawing/2014/main" id="{F0C8FB47-8D21-45BF-AB2D-C51007CEB06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409;p47:notes">
            <a:extLst>
              <a:ext uri="{FF2B5EF4-FFF2-40B4-BE49-F238E27FC236}">
                <a16:creationId xmlns:a16="http://schemas.microsoft.com/office/drawing/2014/main" id="{0D9069E0-4140-4881-BFBB-978D99EF539D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EDF17E-12F0-48F6-9D27-E0E408282728}" type="slidenum">
              <a:t>14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9;p48:notes">
            <a:extLst>
              <a:ext uri="{FF2B5EF4-FFF2-40B4-BE49-F238E27FC236}">
                <a16:creationId xmlns:a16="http://schemas.microsoft.com/office/drawing/2014/main" id="{07D60322-1B4F-4BAD-A82D-1D715C7A5F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420;p48:notes">
            <a:extLst>
              <a:ext uri="{FF2B5EF4-FFF2-40B4-BE49-F238E27FC236}">
                <a16:creationId xmlns:a16="http://schemas.microsoft.com/office/drawing/2014/main" id="{C34D7853-B40A-4041-B3BA-547BFEEFE7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421;p48:notes">
            <a:extLst>
              <a:ext uri="{FF2B5EF4-FFF2-40B4-BE49-F238E27FC236}">
                <a16:creationId xmlns:a16="http://schemas.microsoft.com/office/drawing/2014/main" id="{38ECD6AF-8889-46EF-BDB2-E1F1629C4C83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B09027-AEF3-4240-8B15-530A9D6A94F5}" type="slidenum">
              <a:t>15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49:notes">
            <a:extLst>
              <a:ext uri="{FF2B5EF4-FFF2-40B4-BE49-F238E27FC236}">
                <a16:creationId xmlns:a16="http://schemas.microsoft.com/office/drawing/2014/main" id="{835F6066-C353-4B7C-B427-61C27733088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30;p49:notes">
            <a:extLst>
              <a:ext uri="{FF2B5EF4-FFF2-40B4-BE49-F238E27FC236}">
                <a16:creationId xmlns:a16="http://schemas.microsoft.com/office/drawing/2014/main" id="{E68BA65E-2485-455D-AEE2-707D2C707A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6;p50:notes">
            <a:extLst>
              <a:ext uri="{FF2B5EF4-FFF2-40B4-BE49-F238E27FC236}">
                <a16:creationId xmlns:a16="http://schemas.microsoft.com/office/drawing/2014/main" id="{6A9BEFAC-7BC5-4472-B8B4-12A0CDDDB08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37;p50:notes">
            <a:extLst>
              <a:ext uri="{FF2B5EF4-FFF2-40B4-BE49-F238E27FC236}">
                <a16:creationId xmlns:a16="http://schemas.microsoft.com/office/drawing/2014/main" id="{098AEDAE-B5F9-44B7-BD1C-25AB4D59A8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0;p51:notes">
            <a:extLst>
              <a:ext uri="{FF2B5EF4-FFF2-40B4-BE49-F238E27FC236}">
                <a16:creationId xmlns:a16="http://schemas.microsoft.com/office/drawing/2014/main" id="{4C956C2E-305B-4BEC-8C1D-ECDEF4A99F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61;p51:notes">
            <a:extLst>
              <a:ext uri="{FF2B5EF4-FFF2-40B4-BE49-F238E27FC236}">
                <a16:creationId xmlns:a16="http://schemas.microsoft.com/office/drawing/2014/main" id="{3D8D06FB-59C2-44AA-9E9E-52E0F0CAE9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7;p52:notes">
            <a:extLst>
              <a:ext uri="{FF2B5EF4-FFF2-40B4-BE49-F238E27FC236}">
                <a16:creationId xmlns:a16="http://schemas.microsoft.com/office/drawing/2014/main" id="{931FD3E2-C0B2-4025-A508-EACB578DA7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68;p52:notes">
            <a:extLst>
              <a:ext uri="{FF2B5EF4-FFF2-40B4-BE49-F238E27FC236}">
                <a16:creationId xmlns:a16="http://schemas.microsoft.com/office/drawing/2014/main" id="{079BF983-B47E-4A7D-A070-A3074D2429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7;p39:notes">
            <a:extLst>
              <a:ext uri="{FF2B5EF4-FFF2-40B4-BE49-F238E27FC236}">
                <a16:creationId xmlns:a16="http://schemas.microsoft.com/office/drawing/2014/main" id="{E0BF422C-0BB7-4772-BEA7-087F02C680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298;p39:notes">
            <a:extLst>
              <a:ext uri="{FF2B5EF4-FFF2-40B4-BE49-F238E27FC236}">
                <a16:creationId xmlns:a16="http://schemas.microsoft.com/office/drawing/2014/main" id="{EA1F90C3-0666-41BA-81C0-5354C7B4C3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5;p53:notes">
            <a:extLst>
              <a:ext uri="{FF2B5EF4-FFF2-40B4-BE49-F238E27FC236}">
                <a16:creationId xmlns:a16="http://schemas.microsoft.com/office/drawing/2014/main" id="{94852C31-0727-4DA6-970D-7AD584D8672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76;p53:notes">
            <a:extLst>
              <a:ext uri="{FF2B5EF4-FFF2-40B4-BE49-F238E27FC236}">
                <a16:creationId xmlns:a16="http://schemas.microsoft.com/office/drawing/2014/main" id="{53E9EA6E-EED9-4EBF-80E6-D74C0B1FBE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1243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4;p40:notes">
            <a:extLst>
              <a:ext uri="{FF2B5EF4-FFF2-40B4-BE49-F238E27FC236}">
                <a16:creationId xmlns:a16="http://schemas.microsoft.com/office/drawing/2014/main" id="{D2372BDD-C5FD-49A7-B431-37B7261205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05;p40:notes">
            <a:extLst>
              <a:ext uri="{FF2B5EF4-FFF2-40B4-BE49-F238E27FC236}">
                <a16:creationId xmlns:a16="http://schemas.microsoft.com/office/drawing/2014/main" id="{9222C7BC-023C-47E1-9071-B296276E7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2;p9:notes">
            <a:extLst>
              <a:ext uri="{FF2B5EF4-FFF2-40B4-BE49-F238E27FC236}">
                <a16:creationId xmlns:a16="http://schemas.microsoft.com/office/drawing/2014/main" id="{227BD2E1-39EA-4CDC-930A-139504C719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13;p9:notes">
            <a:extLst>
              <a:ext uri="{FF2B5EF4-FFF2-40B4-BE49-F238E27FC236}">
                <a16:creationId xmlns:a16="http://schemas.microsoft.com/office/drawing/2014/main" id="{5B863051-ECBB-4C76-B5FB-B4C3E0EA58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14;p9:notes">
            <a:extLst>
              <a:ext uri="{FF2B5EF4-FFF2-40B4-BE49-F238E27FC236}">
                <a16:creationId xmlns:a16="http://schemas.microsoft.com/office/drawing/2014/main" id="{CA80E8B6-FAA4-41ED-B7B8-46294ED17113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9886D3-1CA4-422E-8FA6-80CCCC70FF69}" type="slidenum">
              <a:t>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0;p10:notes">
            <a:extLst>
              <a:ext uri="{FF2B5EF4-FFF2-40B4-BE49-F238E27FC236}">
                <a16:creationId xmlns:a16="http://schemas.microsoft.com/office/drawing/2014/main" id="{07E81DAE-8B16-413B-9793-35D3CC71B61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21;p10:notes">
            <a:extLst>
              <a:ext uri="{FF2B5EF4-FFF2-40B4-BE49-F238E27FC236}">
                <a16:creationId xmlns:a16="http://schemas.microsoft.com/office/drawing/2014/main" id="{20703F1E-3D4A-4956-A8C9-B29A64D970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8;p11:notes">
            <a:extLst>
              <a:ext uri="{FF2B5EF4-FFF2-40B4-BE49-F238E27FC236}">
                <a16:creationId xmlns:a16="http://schemas.microsoft.com/office/drawing/2014/main" id="{0A04C177-1132-426F-A56D-EBD9664DA3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29;p11:notes">
            <a:extLst>
              <a:ext uri="{FF2B5EF4-FFF2-40B4-BE49-F238E27FC236}">
                <a16:creationId xmlns:a16="http://schemas.microsoft.com/office/drawing/2014/main" id="{8E882A42-27CC-4AC5-8198-EFE4F771FA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30;p11:notes">
            <a:extLst>
              <a:ext uri="{FF2B5EF4-FFF2-40B4-BE49-F238E27FC236}">
                <a16:creationId xmlns:a16="http://schemas.microsoft.com/office/drawing/2014/main" id="{9A6B1F5F-8AD0-43D0-94D8-BE65889DB935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D56BF6-CD7B-456D-B9E4-3DA004928DE6}" type="slidenum">
              <a:t>6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7;p12:notes">
            <a:extLst>
              <a:ext uri="{FF2B5EF4-FFF2-40B4-BE49-F238E27FC236}">
                <a16:creationId xmlns:a16="http://schemas.microsoft.com/office/drawing/2014/main" id="{8A10BB4A-870F-430E-A174-33E18098AF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38;p12:notes">
            <a:extLst>
              <a:ext uri="{FF2B5EF4-FFF2-40B4-BE49-F238E27FC236}">
                <a16:creationId xmlns:a16="http://schemas.microsoft.com/office/drawing/2014/main" id="{4367C266-CE00-436A-B8EB-9F7FDBE168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5;p41:notes">
            <a:extLst>
              <a:ext uri="{FF2B5EF4-FFF2-40B4-BE49-F238E27FC236}">
                <a16:creationId xmlns:a16="http://schemas.microsoft.com/office/drawing/2014/main" id="{0E03E807-CF3E-4FB4-8C6C-F02EE4B46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46;p41:notes">
            <a:extLst>
              <a:ext uri="{FF2B5EF4-FFF2-40B4-BE49-F238E27FC236}">
                <a16:creationId xmlns:a16="http://schemas.microsoft.com/office/drawing/2014/main" id="{1F14AE11-0B12-47F3-8394-818A2FFD8E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47;p41:notes">
            <a:extLst>
              <a:ext uri="{FF2B5EF4-FFF2-40B4-BE49-F238E27FC236}">
                <a16:creationId xmlns:a16="http://schemas.microsoft.com/office/drawing/2014/main" id="{E40B86F1-8AA6-483B-AB8B-927DC90E5590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63FB6B-4520-46E6-9728-8210CA3AAECA}" type="slidenum">
              <a:t>8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4;p42:notes">
            <a:extLst>
              <a:ext uri="{FF2B5EF4-FFF2-40B4-BE49-F238E27FC236}">
                <a16:creationId xmlns:a16="http://schemas.microsoft.com/office/drawing/2014/main" id="{C924861B-D04B-4D66-BBC7-BE367BEA08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55;p42:notes">
            <a:extLst>
              <a:ext uri="{FF2B5EF4-FFF2-40B4-BE49-F238E27FC236}">
                <a16:creationId xmlns:a16="http://schemas.microsoft.com/office/drawing/2014/main" id="{080F3581-3677-47D6-A0D1-AD581029D18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56;p42:notes">
            <a:extLst>
              <a:ext uri="{FF2B5EF4-FFF2-40B4-BE49-F238E27FC236}">
                <a16:creationId xmlns:a16="http://schemas.microsoft.com/office/drawing/2014/main" id="{C432C7A4-7982-40EB-B1EA-EDFE1A51738B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1D2E2D-2F0D-4CA8-8A2B-4113DC84A849}" type="slidenum">
              <a:t>9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CE72A60-AC7F-4E06-A289-770B9E50B34C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26A555-CCBF-4F1E-BE6D-9DD7C2E88175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6CECD-69F2-4F9A-9673-E1A43360B5BB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5037F3-78BA-4A23-A665-F0AE12F6789F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71A6C0-0915-4F0A-9AB6-1EF79CF138AE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91F161DE-CD97-4D6E-BCEC-16C1B574BEC2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A5690-FD19-44E8-BD9D-2A99C2A18E57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CE1655-D9F8-42C8-A241-D444509B4A16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80EFC1-9769-48A0-8DD8-4AD845418FC5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4A1E8-E02D-48E7-9ADF-2C6791A8550B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C751228-D46D-4EA2-8652-B44B1E4773DC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ED0ABCE-815C-4D8A-A86C-338FA6D1E676}" type="datetime2">
              <a:rPr lang="zh-TW" altLang="en-US" smtClean="0"/>
              <a:t>2024年2月19日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113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096000" y="4772638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113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本範本一、二兩項，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</a:t>
            </a:r>
            <a:r>
              <a:rPr lang="en-US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939402"/>
              </p:ext>
            </p:extLst>
          </p:nvPr>
        </p:nvGraphicFramePr>
        <p:xfrm>
          <a:off x="118956" y="960439"/>
          <a:ext cx="11990665" cy="581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83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53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929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</a:tblGrid>
              <a:tr h="655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重大查核項目預估經費支用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預計工作項目：</a:t>
                      </a:r>
                      <a:endParaRPr lang="en-US" altLang="zh-TW" sz="2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重大技術推展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測試或驗證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智財管理應用及評估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法規驗證或諮詢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737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483677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353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292856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488950" y="6246525"/>
            <a:ext cx="11214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sp>
        <p:nvSpPr>
          <p:cNvPr id="9" name="Google Shape;253;p17">
            <a:extLst>
              <a:ext uri="{FF2B5EF4-FFF2-40B4-BE49-F238E27FC236}">
                <a16:creationId xmlns:a16="http://schemas.microsoft.com/office/drawing/2014/main" id="{A74276FF-EB0E-2CDF-A351-FC0F7CE35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61" y="131602"/>
            <a:ext cx="12027875" cy="73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>
              <a:buSzPts val="4000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(五)個案經費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表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經費請詳述工作項目及預估經費，萌芽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案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總額以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800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萬為上限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 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8AECC6-E926-002E-7DA6-B8E23F34EFD9}"/>
              </a:ext>
            </a:extLst>
          </p:cNvPr>
          <p:cNvSpPr txBox="1"/>
          <p:nvPr/>
        </p:nvSpPr>
        <p:spPr>
          <a:xfrm>
            <a:off x="2441749" y="6018963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kumimoji="1" lang="zh-TW" altLang="en-US" dirty="0" err="1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BE91613-64F0-EEBB-A07A-40DC3E12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84109"/>
              </p:ext>
            </p:extLst>
          </p:nvPr>
        </p:nvGraphicFramePr>
        <p:xfrm>
          <a:off x="82062" y="869896"/>
          <a:ext cx="12027876" cy="52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7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2000" b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89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</a:t>
                      </a:r>
                      <a:endParaRPr lang="en-US" alt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請配合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自提查核點，合理編列經費項目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42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(1).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參與國際展覽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(2).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出席國際會議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(3).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移地研究差旅費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5910524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以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計畫業務費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-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研究主持費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)*15%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為上限。</a:t>
                      </a:r>
                      <a:endParaRPr lang="zh-TW" altLang="en-US" sz="1600" b="0" i="0" u="none" strike="noStrike" cap="none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＊經費編列請參閱國科會補助科創計畫第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kumimoji="0" lang="zh-TW" alt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5;p45">
            <a:extLst>
              <a:ext uri="{FF2B5EF4-FFF2-40B4-BE49-F238E27FC236}">
                <a16:creationId xmlns:a16="http://schemas.microsoft.com/office/drawing/2014/main" id="{C58823E8-0BCF-4AEE-B4F8-B3E60AB2E8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latin typeface="PMingLiu"/>
              <a:ea typeface="PMingLiu"/>
            </a:endParaRPr>
          </a:p>
        </p:txBody>
      </p:sp>
      <p:sp>
        <p:nvSpPr>
          <p:cNvPr id="3" name="Google Shape;386;p45">
            <a:extLst>
              <a:ext uri="{FF2B5EF4-FFF2-40B4-BE49-F238E27FC236}">
                <a16:creationId xmlns:a16="http://schemas.microsoft.com/office/drawing/2014/main" id="{95CE7308-20CC-4FA9-A7E0-DFDC108946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本計畫「專利布局」之說明</a:t>
            </a:r>
          </a:p>
        </p:txBody>
      </p:sp>
      <p:sp>
        <p:nvSpPr>
          <p:cNvPr id="4" name="Google Shape;387;p45">
            <a:extLst>
              <a:ext uri="{FF2B5EF4-FFF2-40B4-BE49-F238E27FC236}">
                <a16:creationId xmlns:a16="http://schemas.microsoft.com/office/drawing/2014/main" id="{C6E39876-574B-4CEA-9107-4D12D4ABF90D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F4D72B-FD7A-49A3-B79E-A75D107EF1FB}" type="slidenum">
              <a:t>12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388;p45">
            <a:extLst>
              <a:ext uri="{FF2B5EF4-FFF2-40B4-BE49-F238E27FC236}">
                <a16:creationId xmlns:a16="http://schemas.microsoft.com/office/drawing/2014/main" id="{E8B9A453-5C4C-4101-8DFF-071B9AE6559F}"/>
              </a:ext>
            </a:extLst>
          </p:cNvPr>
          <p:cNvGraphicFramePr>
            <a:graphicFrameLocks noGrp="1"/>
          </p:cNvGraphicFramePr>
          <p:nvPr/>
        </p:nvGraphicFramePr>
        <p:xfrm>
          <a:off x="504821" y="2379652"/>
          <a:ext cx="11161473" cy="183551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584621">
                  <a:extLst>
                    <a:ext uri="{9D8B030D-6E8A-4147-A177-3AD203B41FA5}">
                      <a16:colId xmlns:a16="http://schemas.microsoft.com/office/drawing/2014/main" val="1839067895"/>
                    </a:ext>
                  </a:extLst>
                </a:gridCol>
                <a:gridCol w="1133325">
                  <a:extLst>
                    <a:ext uri="{9D8B030D-6E8A-4147-A177-3AD203B41FA5}">
                      <a16:colId xmlns:a16="http://schemas.microsoft.com/office/drawing/2014/main" val="2987588937"/>
                    </a:ext>
                  </a:extLst>
                </a:gridCol>
                <a:gridCol w="832625">
                  <a:extLst>
                    <a:ext uri="{9D8B030D-6E8A-4147-A177-3AD203B41FA5}">
                      <a16:colId xmlns:a16="http://schemas.microsoft.com/office/drawing/2014/main" val="1359638721"/>
                    </a:ext>
                  </a:extLst>
                </a:gridCol>
                <a:gridCol w="1283625">
                  <a:extLst>
                    <a:ext uri="{9D8B030D-6E8A-4147-A177-3AD203B41FA5}">
                      <a16:colId xmlns:a16="http://schemas.microsoft.com/office/drawing/2014/main" val="2509522969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1483203802"/>
                    </a:ext>
                  </a:extLst>
                </a:gridCol>
                <a:gridCol w="511725">
                  <a:extLst>
                    <a:ext uri="{9D8B030D-6E8A-4147-A177-3AD203B41FA5}">
                      <a16:colId xmlns:a16="http://schemas.microsoft.com/office/drawing/2014/main" val="1431871397"/>
                    </a:ext>
                  </a:extLst>
                </a:gridCol>
                <a:gridCol w="954578">
                  <a:extLst>
                    <a:ext uri="{9D8B030D-6E8A-4147-A177-3AD203B41FA5}">
                      <a16:colId xmlns:a16="http://schemas.microsoft.com/office/drawing/2014/main" val="1534917501"/>
                    </a:ext>
                  </a:extLst>
                </a:gridCol>
                <a:gridCol w="1375879">
                  <a:extLst>
                    <a:ext uri="{9D8B030D-6E8A-4147-A177-3AD203B41FA5}">
                      <a16:colId xmlns:a16="http://schemas.microsoft.com/office/drawing/2014/main" val="2584375754"/>
                    </a:ext>
                  </a:extLst>
                </a:gridCol>
                <a:gridCol w="2162071">
                  <a:extLst>
                    <a:ext uri="{9D8B030D-6E8A-4147-A177-3AD203B41FA5}">
                      <a16:colId xmlns:a16="http://schemas.microsoft.com/office/drawing/2014/main" val="4254099049"/>
                    </a:ext>
                  </a:extLst>
                </a:gridCol>
                <a:gridCol w="1256221">
                  <a:extLst>
                    <a:ext uri="{9D8B030D-6E8A-4147-A177-3AD203B41FA5}">
                      <a16:colId xmlns:a16="http://schemas.microsoft.com/office/drawing/2014/main" val="524467064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證書號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有效日期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221860160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~</a:t>
                      </a: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92097067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208084077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29509656"/>
                  </a:ext>
                </a:extLst>
              </a:tr>
            </a:tbl>
          </a:graphicData>
        </a:graphic>
      </p:graphicFrame>
      <p:sp>
        <p:nvSpPr>
          <p:cNvPr id="6" name="Google Shape;389;p45">
            <a:extLst>
              <a:ext uri="{FF2B5EF4-FFF2-40B4-BE49-F238E27FC236}">
                <a16:creationId xmlns:a16="http://schemas.microsoft.com/office/drawing/2014/main" id="{8B4103F6-5FAC-4373-ADC1-6157E8A490AF}"/>
              </a:ext>
            </a:extLst>
          </p:cNvPr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390;p45">
            <a:extLst>
              <a:ext uri="{FF2B5EF4-FFF2-40B4-BE49-F238E27FC236}">
                <a16:creationId xmlns:a16="http://schemas.microsoft.com/office/drawing/2014/main" id="{853C2D7E-27EE-42E7-BCBB-BCFE0A1ACCEC}"/>
              </a:ext>
            </a:extLst>
          </p:cNvPr>
          <p:cNvGraphicFramePr>
            <a:graphicFrameLocks noGrp="1"/>
          </p:cNvGraphicFramePr>
          <p:nvPr/>
        </p:nvGraphicFramePr>
        <p:xfrm>
          <a:off x="515273" y="4841930"/>
          <a:ext cx="11161473" cy="183551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584621">
                  <a:extLst>
                    <a:ext uri="{9D8B030D-6E8A-4147-A177-3AD203B41FA5}">
                      <a16:colId xmlns:a16="http://schemas.microsoft.com/office/drawing/2014/main" val="1691308116"/>
                    </a:ext>
                  </a:extLst>
                </a:gridCol>
                <a:gridCol w="1133325">
                  <a:extLst>
                    <a:ext uri="{9D8B030D-6E8A-4147-A177-3AD203B41FA5}">
                      <a16:colId xmlns:a16="http://schemas.microsoft.com/office/drawing/2014/main" val="1067590966"/>
                    </a:ext>
                  </a:extLst>
                </a:gridCol>
                <a:gridCol w="832625">
                  <a:extLst>
                    <a:ext uri="{9D8B030D-6E8A-4147-A177-3AD203B41FA5}">
                      <a16:colId xmlns:a16="http://schemas.microsoft.com/office/drawing/2014/main" val="4281525938"/>
                    </a:ext>
                  </a:extLst>
                </a:gridCol>
                <a:gridCol w="1283625">
                  <a:extLst>
                    <a:ext uri="{9D8B030D-6E8A-4147-A177-3AD203B41FA5}">
                      <a16:colId xmlns:a16="http://schemas.microsoft.com/office/drawing/2014/main" val="3884021936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4132899123"/>
                    </a:ext>
                  </a:extLst>
                </a:gridCol>
                <a:gridCol w="511725">
                  <a:extLst>
                    <a:ext uri="{9D8B030D-6E8A-4147-A177-3AD203B41FA5}">
                      <a16:colId xmlns:a16="http://schemas.microsoft.com/office/drawing/2014/main" val="1148266077"/>
                    </a:ext>
                  </a:extLst>
                </a:gridCol>
                <a:gridCol w="954578">
                  <a:extLst>
                    <a:ext uri="{9D8B030D-6E8A-4147-A177-3AD203B41FA5}">
                      <a16:colId xmlns:a16="http://schemas.microsoft.com/office/drawing/2014/main" val="1803649237"/>
                    </a:ext>
                  </a:extLst>
                </a:gridCol>
                <a:gridCol w="1375879">
                  <a:extLst>
                    <a:ext uri="{9D8B030D-6E8A-4147-A177-3AD203B41FA5}">
                      <a16:colId xmlns:a16="http://schemas.microsoft.com/office/drawing/2014/main" val="288430378"/>
                    </a:ext>
                  </a:extLst>
                </a:gridCol>
                <a:gridCol w="2162071">
                  <a:extLst>
                    <a:ext uri="{9D8B030D-6E8A-4147-A177-3AD203B41FA5}">
                      <a16:colId xmlns:a16="http://schemas.microsoft.com/office/drawing/2014/main" val="697828105"/>
                    </a:ext>
                  </a:extLst>
                </a:gridCol>
                <a:gridCol w="1256221">
                  <a:extLst>
                    <a:ext uri="{9D8B030D-6E8A-4147-A177-3AD203B41FA5}">
                      <a16:colId xmlns:a16="http://schemas.microsoft.com/office/drawing/2014/main" val="874953640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198272313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874290406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57150413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042946730"/>
                  </a:ext>
                </a:extLst>
              </a:tr>
            </a:tbl>
          </a:graphicData>
        </a:graphic>
      </p:graphicFrame>
      <p:sp>
        <p:nvSpPr>
          <p:cNvPr id="8" name="Google Shape;391;p45">
            <a:extLst>
              <a:ext uri="{FF2B5EF4-FFF2-40B4-BE49-F238E27FC236}">
                <a16:creationId xmlns:a16="http://schemas.microsoft.com/office/drawing/2014/main" id="{10DFCF4B-6DAE-4589-BA65-DBBC07F809D2}"/>
              </a:ext>
            </a:extLst>
          </p:cNvPr>
          <p:cNvSpPr/>
          <p:nvPr/>
        </p:nvSpPr>
        <p:spPr>
          <a:xfrm>
            <a:off x="482702" y="4403622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已申請未核准之專利清單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392;p45">
            <a:extLst>
              <a:ext uri="{FF2B5EF4-FFF2-40B4-BE49-F238E27FC236}">
                <a16:creationId xmlns:a16="http://schemas.microsoft.com/office/drawing/2014/main" id="{E7A1B1CF-4FA5-4597-8104-30844B667C68}"/>
              </a:ext>
            </a:extLst>
          </p:cNvPr>
          <p:cNvSpPr/>
          <p:nvPr/>
        </p:nvSpPr>
        <p:spPr>
          <a:xfrm>
            <a:off x="482702" y="1922736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8;p46">
            <a:extLst>
              <a:ext uri="{FF2B5EF4-FFF2-40B4-BE49-F238E27FC236}">
                <a16:creationId xmlns:a16="http://schemas.microsoft.com/office/drawing/2014/main" id="{33D56D3A-C641-4E43-BE03-F96D0828E3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latin typeface="PMingLiu"/>
              <a:ea typeface="PMingLiu"/>
            </a:endParaRPr>
          </a:p>
        </p:txBody>
      </p:sp>
      <p:sp>
        <p:nvSpPr>
          <p:cNvPr id="3" name="Google Shape;399;p46">
            <a:extLst>
              <a:ext uri="{FF2B5EF4-FFF2-40B4-BE49-F238E27FC236}">
                <a16:creationId xmlns:a16="http://schemas.microsoft.com/office/drawing/2014/main" id="{8208B845-0F53-4B14-A43A-D9BB83EC7A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本計畫「營業秘密」、「專利申請」之說明</a:t>
            </a:r>
          </a:p>
        </p:txBody>
      </p:sp>
      <p:sp>
        <p:nvSpPr>
          <p:cNvPr id="4" name="Google Shape;400;p46">
            <a:extLst>
              <a:ext uri="{FF2B5EF4-FFF2-40B4-BE49-F238E27FC236}">
                <a16:creationId xmlns:a16="http://schemas.microsoft.com/office/drawing/2014/main" id="{8989F7BE-A7AB-436B-BE6E-9FE0D0D55260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D2A65E-E6FC-454E-9AC4-F2DCE7CB7423}" type="slidenum">
              <a:t>13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401;p46">
            <a:extLst>
              <a:ext uri="{FF2B5EF4-FFF2-40B4-BE49-F238E27FC236}">
                <a16:creationId xmlns:a16="http://schemas.microsoft.com/office/drawing/2014/main" id="{B217A5B8-6E95-405B-B276-3FC879A062C0}"/>
              </a:ext>
            </a:extLst>
          </p:cNvPr>
          <p:cNvGraphicFramePr>
            <a:graphicFrameLocks noGrp="1"/>
          </p:cNvGraphicFramePr>
          <p:nvPr/>
        </p:nvGraphicFramePr>
        <p:xfrm>
          <a:off x="504821" y="2436784"/>
          <a:ext cx="11077588" cy="2068313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2134520">
                  <a:extLst>
                    <a:ext uri="{9D8B030D-6E8A-4147-A177-3AD203B41FA5}">
                      <a16:colId xmlns:a16="http://schemas.microsoft.com/office/drawing/2014/main" val="2772339501"/>
                    </a:ext>
                  </a:extLst>
                </a:gridCol>
                <a:gridCol w="1761747">
                  <a:extLst>
                    <a:ext uri="{9D8B030D-6E8A-4147-A177-3AD203B41FA5}">
                      <a16:colId xmlns:a16="http://schemas.microsoft.com/office/drawing/2014/main" val="1704620175"/>
                    </a:ext>
                  </a:extLst>
                </a:gridCol>
                <a:gridCol w="2649199">
                  <a:extLst>
                    <a:ext uri="{9D8B030D-6E8A-4147-A177-3AD203B41FA5}">
                      <a16:colId xmlns:a16="http://schemas.microsoft.com/office/drawing/2014/main" val="4270334631"/>
                    </a:ext>
                  </a:extLst>
                </a:gridCol>
                <a:gridCol w="2166122">
                  <a:extLst>
                    <a:ext uri="{9D8B030D-6E8A-4147-A177-3AD203B41FA5}">
                      <a16:colId xmlns:a16="http://schemas.microsoft.com/office/drawing/2014/main" val="4118281987"/>
                    </a:ext>
                  </a:extLst>
                </a:gridCol>
                <a:gridCol w="2366000">
                  <a:extLst>
                    <a:ext uri="{9D8B030D-6E8A-4147-A177-3AD203B41FA5}">
                      <a16:colId xmlns:a16="http://schemas.microsoft.com/office/drawing/2014/main" val="826935560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技術內容開發人員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營業秘密已採取合理之保密措施自評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920510984"/>
                  </a:ext>
                </a:extLst>
              </a:tr>
              <a:tr h="7044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例：限制可接觸營業秘密人員身份、文件標明『機密』或『限閱』等註記、營業秘密存放地點及妥善管理措施 (上鎖/設定密碼/非通常可接觸地點等)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080501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613638360"/>
                  </a:ext>
                </a:extLst>
              </a:tr>
              <a:tr h="350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43114601"/>
                  </a:ext>
                </a:extLst>
              </a:tr>
            </a:tbl>
          </a:graphicData>
        </a:graphic>
      </p:graphicFrame>
      <p:sp>
        <p:nvSpPr>
          <p:cNvPr id="6" name="Google Shape;402;p46">
            <a:extLst>
              <a:ext uri="{FF2B5EF4-FFF2-40B4-BE49-F238E27FC236}">
                <a16:creationId xmlns:a16="http://schemas.microsoft.com/office/drawing/2014/main" id="{97D007A8-ABB2-42D8-A1D7-1D96F149AD0A}"/>
              </a:ext>
            </a:extLst>
          </p:cNvPr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403;p46">
            <a:extLst>
              <a:ext uri="{FF2B5EF4-FFF2-40B4-BE49-F238E27FC236}">
                <a16:creationId xmlns:a16="http://schemas.microsoft.com/office/drawing/2014/main" id="{88505260-0DB0-474B-B357-CD21B3C88468}"/>
              </a:ext>
            </a:extLst>
          </p:cNvPr>
          <p:cNvGraphicFramePr>
            <a:graphicFrameLocks noGrp="1"/>
          </p:cNvGraphicFramePr>
          <p:nvPr/>
        </p:nvGraphicFramePr>
        <p:xfrm>
          <a:off x="515273" y="4957483"/>
          <a:ext cx="11077596" cy="1609102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804571">
                  <a:extLst>
                    <a:ext uri="{9D8B030D-6E8A-4147-A177-3AD203B41FA5}">
                      <a16:colId xmlns:a16="http://schemas.microsoft.com/office/drawing/2014/main" val="1371089742"/>
                    </a:ext>
                  </a:extLst>
                </a:gridCol>
                <a:gridCol w="1779175">
                  <a:extLst>
                    <a:ext uri="{9D8B030D-6E8A-4147-A177-3AD203B41FA5}">
                      <a16:colId xmlns:a16="http://schemas.microsoft.com/office/drawing/2014/main" val="30735070"/>
                    </a:ext>
                  </a:extLst>
                </a:gridCol>
                <a:gridCol w="1171648">
                  <a:extLst>
                    <a:ext uri="{9D8B030D-6E8A-4147-A177-3AD203B41FA5}">
                      <a16:colId xmlns:a16="http://schemas.microsoft.com/office/drawing/2014/main" val="2138250960"/>
                    </a:ext>
                  </a:extLst>
                </a:gridCol>
                <a:gridCol w="1058829">
                  <a:extLst>
                    <a:ext uri="{9D8B030D-6E8A-4147-A177-3AD203B41FA5}">
                      <a16:colId xmlns:a16="http://schemas.microsoft.com/office/drawing/2014/main" val="2202585365"/>
                    </a:ext>
                  </a:extLst>
                </a:gridCol>
                <a:gridCol w="1145624">
                  <a:extLst>
                    <a:ext uri="{9D8B030D-6E8A-4147-A177-3AD203B41FA5}">
                      <a16:colId xmlns:a16="http://schemas.microsoft.com/office/drawing/2014/main" val="1450276303"/>
                    </a:ext>
                  </a:extLst>
                </a:gridCol>
                <a:gridCol w="1252673">
                  <a:extLst>
                    <a:ext uri="{9D8B030D-6E8A-4147-A177-3AD203B41FA5}">
                      <a16:colId xmlns:a16="http://schemas.microsoft.com/office/drawing/2014/main" val="2440854540"/>
                    </a:ext>
                  </a:extLst>
                </a:gridCol>
                <a:gridCol w="2136175">
                  <a:extLst>
                    <a:ext uri="{9D8B030D-6E8A-4147-A177-3AD203B41FA5}">
                      <a16:colId xmlns:a16="http://schemas.microsoft.com/office/drawing/2014/main" val="1509366359"/>
                    </a:ext>
                  </a:extLst>
                </a:gridCol>
                <a:gridCol w="1728901">
                  <a:extLst>
                    <a:ext uri="{9D8B030D-6E8A-4147-A177-3AD203B41FA5}">
                      <a16:colId xmlns:a16="http://schemas.microsoft.com/office/drawing/2014/main" val="1127438371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預計專利申請名稱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預計認列發明人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265310516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58631415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439058539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866662691"/>
                  </a:ext>
                </a:extLst>
              </a:tr>
            </a:tbl>
          </a:graphicData>
        </a:graphic>
      </p:graphicFrame>
      <p:sp>
        <p:nvSpPr>
          <p:cNvPr id="8" name="Google Shape;404;p46">
            <a:extLst>
              <a:ext uri="{FF2B5EF4-FFF2-40B4-BE49-F238E27FC236}">
                <a16:creationId xmlns:a16="http://schemas.microsoft.com/office/drawing/2014/main" id="{A58C90C8-C783-4AD2-82A9-2B8FDB278D3F}"/>
              </a:ext>
            </a:extLst>
          </p:cNvPr>
          <p:cNvSpPr/>
          <p:nvPr/>
        </p:nvSpPr>
        <p:spPr>
          <a:xfrm>
            <a:off x="482702" y="451917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尚未申請，但計畫執行期間內將會申請之專利清單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405;p46">
            <a:extLst>
              <a:ext uri="{FF2B5EF4-FFF2-40B4-BE49-F238E27FC236}">
                <a16:creationId xmlns:a16="http://schemas.microsoft.com/office/drawing/2014/main" id="{EEFAB243-5891-461F-875C-8CDA3AC6F8B9}"/>
              </a:ext>
            </a:extLst>
          </p:cNvPr>
          <p:cNvSpPr/>
          <p:nvPr/>
        </p:nvSpPr>
        <p:spPr>
          <a:xfrm>
            <a:off x="482702" y="1922736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營業秘密自評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若無則免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1;p47">
            <a:extLst>
              <a:ext uri="{FF2B5EF4-FFF2-40B4-BE49-F238E27FC236}">
                <a16:creationId xmlns:a16="http://schemas.microsoft.com/office/drawing/2014/main" id="{502085E8-4FD9-4CD1-8737-59BB88611A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11197"/>
            <a:ext cx="10972800" cy="736329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endParaRPr lang="zh-TW" altLang="en-US" sz="4000" b="1"/>
          </a:p>
        </p:txBody>
      </p:sp>
      <p:sp>
        <p:nvSpPr>
          <p:cNvPr id="3" name="Google Shape;412;p47">
            <a:extLst>
              <a:ext uri="{FF2B5EF4-FFF2-40B4-BE49-F238E27FC236}">
                <a16:creationId xmlns:a16="http://schemas.microsoft.com/office/drawing/2014/main" id="{DDB0B281-9D7E-4D99-9BC1-15697AEEED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7747" y="1054083"/>
            <a:ext cx="11182353" cy="60798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過往相關計畫補助狀況</a:t>
            </a:r>
          </a:p>
        </p:txBody>
      </p:sp>
      <p:sp>
        <p:nvSpPr>
          <p:cNvPr id="4" name="Google Shape;413;p47">
            <a:extLst>
              <a:ext uri="{FF2B5EF4-FFF2-40B4-BE49-F238E27FC236}">
                <a16:creationId xmlns:a16="http://schemas.microsoft.com/office/drawing/2014/main" id="{61034068-4263-449D-8449-A3A4D80FC17A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4C28AC-61B1-49BB-BB34-48674B256579}" type="slidenum">
              <a:t>14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414;p47">
            <a:extLst>
              <a:ext uri="{FF2B5EF4-FFF2-40B4-BE49-F238E27FC236}">
                <a16:creationId xmlns:a16="http://schemas.microsoft.com/office/drawing/2014/main" id="{87656863-FACF-4CB4-949F-06D3A26E7CE6}"/>
              </a:ext>
            </a:extLst>
          </p:cNvPr>
          <p:cNvGraphicFramePr>
            <a:graphicFrameLocks noGrp="1"/>
          </p:cNvGraphicFramePr>
          <p:nvPr/>
        </p:nvGraphicFramePr>
        <p:xfrm>
          <a:off x="189573" y="2294211"/>
          <a:ext cx="11816001" cy="389541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31376">
                  <a:extLst>
                    <a:ext uri="{9D8B030D-6E8A-4147-A177-3AD203B41FA5}">
                      <a16:colId xmlns:a16="http://schemas.microsoft.com/office/drawing/2014/main" val="3480510657"/>
                    </a:ext>
                  </a:extLst>
                </a:gridCol>
                <a:gridCol w="1178222">
                  <a:extLst>
                    <a:ext uri="{9D8B030D-6E8A-4147-A177-3AD203B41FA5}">
                      <a16:colId xmlns:a16="http://schemas.microsoft.com/office/drawing/2014/main" val="1189772157"/>
                    </a:ext>
                  </a:extLst>
                </a:gridCol>
                <a:gridCol w="1389028">
                  <a:extLst>
                    <a:ext uri="{9D8B030D-6E8A-4147-A177-3AD203B41FA5}">
                      <a16:colId xmlns:a16="http://schemas.microsoft.com/office/drawing/2014/main" val="3361881511"/>
                    </a:ext>
                  </a:extLst>
                </a:gridCol>
                <a:gridCol w="1143475">
                  <a:extLst>
                    <a:ext uri="{9D8B030D-6E8A-4147-A177-3AD203B41FA5}">
                      <a16:colId xmlns:a16="http://schemas.microsoft.com/office/drawing/2014/main" val="96061480"/>
                    </a:ext>
                  </a:extLst>
                </a:gridCol>
                <a:gridCol w="1143475">
                  <a:extLst>
                    <a:ext uri="{9D8B030D-6E8A-4147-A177-3AD203B41FA5}">
                      <a16:colId xmlns:a16="http://schemas.microsoft.com/office/drawing/2014/main" val="3721073758"/>
                    </a:ext>
                  </a:extLst>
                </a:gridCol>
                <a:gridCol w="1143475">
                  <a:extLst>
                    <a:ext uri="{9D8B030D-6E8A-4147-A177-3AD203B41FA5}">
                      <a16:colId xmlns:a16="http://schemas.microsoft.com/office/drawing/2014/main" val="1622644357"/>
                    </a:ext>
                  </a:extLst>
                </a:gridCol>
                <a:gridCol w="1143475">
                  <a:extLst>
                    <a:ext uri="{9D8B030D-6E8A-4147-A177-3AD203B41FA5}">
                      <a16:colId xmlns:a16="http://schemas.microsoft.com/office/drawing/2014/main" val="2527627401"/>
                    </a:ext>
                  </a:extLst>
                </a:gridCol>
                <a:gridCol w="1143475">
                  <a:extLst>
                    <a:ext uri="{9D8B030D-6E8A-4147-A177-3AD203B41FA5}">
                      <a16:colId xmlns:a16="http://schemas.microsoft.com/office/drawing/2014/main" val="4098429639"/>
                    </a:ext>
                  </a:extLst>
                </a:gridCol>
              </a:tblGrid>
              <a:tr h="1121676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計畫名稱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計畫內擔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補助或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預期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KPI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設定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若無則填寫無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實際KPI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核定經費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002424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 ○○○○○○○○○個案</a:t>
                      </a:r>
                    </a:p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  <a:r>
                        <a:rPr lang="en-US" alt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(106-○○○-○-○○○-○○○-)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○/○/○-○/○/○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國科會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已結案/執行中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158704899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3632761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492883313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224205083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1093304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98975670"/>
                  </a:ext>
                </a:extLst>
              </a:tr>
            </a:tbl>
          </a:graphicData>
        </a:graphic>
      </p:graphicFrame>
      <p:sp>
        <p:nvSpPr>
          <p:cNvPr id="6" name="Google Shape;415;p47">
            <a:extLst>
              <a:ext uri="{FF2B5EF4-FFF2-40B4-BE49-F238E27FC236}">
                <a16:creationId xmlns:a16="http://schemas.microsoft.com/office/drawing/2014/main" id="{E80A4058-BF78-4542-95B1-D44E4391CCE5}"/>
              </a:ext>
            </a:extLst>
          </p:cNvPr>
          <p:cNvSpPr txBox="1"/>
          <p:nvPr/>
        </p:nvSpPr>
        <p:spPr>
          <a:xfrm>
            <a:off x="7803571" y="1194279"/>
            <a:ext cx="4202033" cy="427500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 各學門自由型計畫無須填寫</a:t>
            </a:r>
            <a:r>
              <a:rPr lang="en-US" altLang="zh-TW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KPI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416;p47">
            <a:extLst>
              <a:ext uri="{FF2B5EF4-FFF2-40B4-BE49-F238E27FC236}">
                <a16:creationId xmlns:a16="http://schemas.microsoft.com/office/drawing/2014/main" id="{310F4A15-6B3A-4D10-B904-127B90819C80}"/>
              </a:ext>
            </a:extLst>
          </p:cNvPr>
          <p:cNvSpPr txBox="1"/>
          <p:nvPr/>
        </p:nvSpPr>
        <p:spPr>
          <a:xfrm>
            <a:off x="443932" y="1669996"/>
            <a:ext cx="11278173" cy="646334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請務必詳實填寫所有與本計畫相關之研究計畫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(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含國內外、大陸地區及港澳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)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，不限於本會計畫。若涉及國外、大陸地區及港澳，請依各該主管機關相關法令規定辦理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417;p47">
            <a:extLst>
              <a:ext uri="{FF2B5EF4-FFF2-40B4-BE49-F238E27FC236}">
                <a16:creationId xmlns:a16="http://schemas.microsoft.com/office/drawing/2014/main" id="{478AA8CB-FDBB-4AF4-AC99-0874E16EFA28}"/>
              </a:ext>
            </a:extLst>
          </p:cNvPr>
          <p:cNvSpPr txBox="1"/>
          <p:nvPr/>
        </p:nvSpPr>
        <p:spPr>
          <a:xfrm>
            <a:off x="583624" y="6293696"/>
            <a:ext cx="9436672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註：上表計畫補助狀況請務必同步於本會學術研發服務網更新，以利查對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3;p48">
            <a:extLst>
              <a:ext uri="{FF2B5EF4-FFF2-40B4-BE49-F238E27FC236}">
                <a16:creationId xmlns:a16="http://schemas.microsoft.com/office/drawing/2014/main" id="{07FC3E89-8552-4E6E-991E-608C0D3B62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r>
              <a:rPr lang="en-US" altLang="zh-TW" sz="4000" b="1">
                <a:solidFill>
                  <a:srgbClr val="FF0000"/>
                </a:solidFill>
              </a:rPr>
              <a:t>(</a:t>
            </a:r>
            <a:r>
              <a:rPr lang="zh-TW" altLang="en-US" sz="4000" b="1">
                <a:solidFill>
                  <a:srgbClr val="FF0000"/>
                </a:solidFill>
              </a:rPr>
              <a:t>續</a:t>
            </a:r>
            <a:r>
              <a:rPr lang="en-US" altLang="zh-TW" sz="4000" b="1">
                <a:solidFill>
                  <a:srgbClr val="FF0000"/>
                </a:solidFill>
              </a:rPr>
              <a:t>)</a:t>
            </a:r>
            <a:endParaRPr lang="zh-TW" altLang="en-US" sz="4000" b="1">
              <a:latin typeface="PMingLiu"/>
              <a:ea typeface="PMingLiu"/>
            </a:endParaRPr>
          </a:p>
        </p:txBody>
      </p:sp>
      <p:sp>
        <p:nvSpPr>
          <p:cNvPr id="3" name="Google Shape;424;p48">
            <a:extLst>
              <a:ext uri="{FF2B5EF4-FFF2-40B4-BE49-F238E27FC236}">
                <a16:creationId xmlns:a16="http://schemas.microsoft.com/office/drawing/2014/main" id="{0E82FFDF-93C5-4B18-B92D-C84A66B0E18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830034"/>
            <a:ext cx="11182353" cy="683742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本計畫核心技術相關「關鍵論文」，請條列說明</a:t>
            </a:r>
          </a:p>
        </p:txBody>
      </p:sp>
      <p:graphicFrame>
        <p:nvGraphicFramePr>
          <p:cNvPr id="4" name="Google Shape;425;p48">
            <a:extLst>
              <a:ext uri="{FF2B5EF4-FFF2-40B4-BE49-F238E27FC236}">
                <a16:creationId xmlns:a16="http://schemas.microsoft.com/office/drawing/2014/main" id="{34B044D2-C862-449B-A0B7-580F32CDBF8F}"/>
              </a:ext>
            </a:extLst>
          </p:cNvPr>
          <p:cNvGraphicFramePr>
            <a:graphicFrameLocks noGrp="1"/>
          </p:cNvGraphicFramePr>
          <p:nvPr/>
        </p:nvGraphicFramePr>
        <p:xfrm>
          <a:off x="703703" y="2997275"/>
          <a:ext cx="10878697" cy="263016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740103">
                  <a:extLst>
                    <a:ext uri="{9D8B030D-6E8A-4147-A177-3AD203B41FA5}">
                      <a16:colId xmlns:a16="http://schemas.microsoft.com/office/drawing/2014/main" val="1696336638"/>
                    </a:ext>
                  </a:extLst>
                </a:gridCol>
                <a:gridCol w="1974445">
                  <a:extLst>
                    <a:ext uri="{9D8B030D-6E8A-4147-A177-3AD203B41FA5}">
                      <a16:colId xmlns:a16="http://schemas.microsoft.com/office/drawing/2014/main" val="2995620489"/>
                    </a:ext>
                  </a:extLst>
                </a:gridCol>
                <a:gridCol w="1537472">
                  <a:extLst>
                    <a:ext uri="{9D8B030D-6E8A-4147-A177-3AD203B41FA5}">
                      <a16:colId xmlns:a16="http://schemas.microsoft.com/office/drawing/2014/main" val="3074583627"/>
                    </a:ext>
                  </a:extLst>
                </a:gridCol>
                <a:gridCol w="1942103">
                  <a:extLst>
                    <a:ext uri="{9D8B030D-6E8A-4147-A177-3AD203B41FA5}">
                      <a16:colId xmlns:a16="http://schemas.microsoft.com/office/drawing/2014/main" val="3334941665"/>
                    </a:ext>
                  </a:extLst>
                </a:gridCol>
                <a:gridCol w="1836901">
                  <a:extLst>
                    <a:ext uri="{9D8B030D-6E8A-4147-A177-3AD203B41FA5}">
                      <a16:colId xmlns:a16="http://schemas.microsoft.com/office/drawing/2014/main" val="1164550611"/>
                    </a:ext>
                  </a:extLst>
                </a:gridCol>
                <a:gridCol w="1847673">
                  <a:extLst>
                    <a:ext uri="{9D8B030D-6E8A-4147-A177-3AD203B41FA5}">
                      <a16:colId xmlns:a16="http://schemas.microsoft.com/office/drawing/2014/main" val="2573494346"/>
                    </a:ext>
                  </a:extLst>
                </a:gridCol>
              </a:tblGrid>
              <a:tr h="6757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論文主要作者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（按原出版之次序，通訊作者請加註*）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出版年、月份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期刊</a:t>
                      </a:r>
                      <a:r>
                        <a:rPr lang="en-US" alt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會議名稱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（專書出版社，起迄頁數）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重點摘要說明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1059298502"/>
                  </a:ext>
                </a:extLst>
              </a:tr>
              <a:tr h="3283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4192335244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732291435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432750859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311478426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3456701297"/>
                  </a:ext>
                </a:extLst>
              </a:tr>
            </a:tbl>
          </a:graphicData>
        </a:graphic>
      </p:graphicFrame>
      <p:sp>
        <p:nvSpPr>
          <p:cNvPr id="5" name="Google Shape;426;p48">
            <a:extLst>
              <a:ext uri="{FF2B5EF4-FFF2-40B4-BE49-F238E27FC236}">
                <a16:creationId xmlns:a16="http://schemas.microsoft.com/office/drawing/2014/main" id="{F2703E2D-5144-4ACE-92C6-23F18624A5AE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25D3CF-BDB8-44CD-A864-765406A8C96A}" type="slidenum">
              <a:t>15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6" name="Google Shape;427;p48">
            <a:extLst>
              <a:ext uri="{FF2B5EF4-FFF2-40B4-BE49-F238E27FC236}">
                <a16:creationId xmlns:a16="http://schemas.microsoft.com/office/drawing/2014/main" id="{925DC6F1-1A2C-483B-8403-59DDCD04CB69}"/>
              </a:ext>
            </a:extLst>
          </p:cNvPr>
          <p:cNvSpPr/>
          <p:nvPr/>
        </p:nvSpPr>
        <p:spPr>
          <a:xfrm>
            <a:off x="904926" y="2359965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包括已發表之相關期刊論文、研討會議、榮獲知名獎座等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2;p49">
            <a:extLst>
              <a:ext uri="{FF2B5EF4-FFF2-40B4-BE49-F238E27FC236}">
                <a16:creationId xmlns:a16="http://schemas.microsoft.com/office/drawing/2014/main" id="{8224CA08-FA7B-4E88-98FC-3261CFF5A9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05109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附件二、本計畫「智財調查」</a:t>
            </a:r>
            <a:endParaRPr lang="zh-TW" altLang="en-US" sz="4000"/>
          </a:p>
        </p:txBody>
      </p:sp>
      <p:sp>
        <p:nvSpPr>
          <p:cNvPr id="3" name="Google Shape;433;p49">
            <a:extLst>
              <a:ext uri="{FF2B5EF4-FFF2-40B4-BE49-F238E27FC236}">
                <a16:creationId xmlns:a16="http://schemas.microsoft.com/office/drawing/2014/main" id="{707A9DD0-9B97-4C94-883A-D0C51FA0D2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9602" y="1506858"/>
            <a:ext cx="10972800" cy="5088151"/>
          </a:xfrm>
        </p:spPr>
        <p:txBody>
          <a:bodyPr/>
          <a:lstStyle/>
          <a:p>
            <a:pPr marL="274320" lvl="0" indent="-274347">
              <a:lnSpc>
                <a:spcPct val="83448"/>
              </a:lnSpc>
              <a:spcBef>
                <a:spcPts val="0"/>
              </a:spcBef>
              <a:buSzPct val="95000"/>
              <a:buChar char="◆"/>
            </a:pPr>
            <a:r>
              <a:rPr lang="zh-TW" altLang="en-US" sz="2200" b="1">
                <a:solidFill>
                  <a:srgbClr val="455F51"/>
                </a:solidFill>
                <a:latin typeface="Microsoft JhengHei"/>
                <a:ea typeface="Microsoft JhengHei"/>
              </a:rPr>
              <a:t>技術權利限制處理規劃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本計畫規劃運用於創業之技術內容，若有已授權第三方使用，或其他合約上限制等情事，請提出相關文件並說明後續處理之規劃，請參閱附件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CoPI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據實揭露義務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曾向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含申請中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政府提出補助以成立新創公司為結案條件，或補助新創技術商業化為目標之計畫申請者，個案主持人須據實揭露，請參閱附件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應詳細說明二者間之技術區分及競合關係， 若有共通性智財布局，其處理方案及運用規劃為何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?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跨單位及共同發明人協議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若有與其他單位智財共有情形，應取得通過補助個案需運用智財權所有發明人之權益分配協議，及共有單位之智財協議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包含同意由執行機構統籌處理技術作價、在執行機構技術股分配比例內約定雙方技術股占比等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，並提出證明文件，於個案出場時依前揭協議進行技術股分配事宜，請參閱附件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b="1" kern="0">
                <a:solidFill>
                  <a:srgbClr val="FF0000"/>
                </a:solidFill>
                <a:latin typeface="Microsoft JhengHei"/>
                <a:ea typeface="Microsoft JhengHei"/>
              </a:rPr>
              <a:t>此證明文件請上傳於申請系統中</a:t>
            </a:r>
            <a:endParaRPr lang="zh-TW" altLang="en-US" sz="1800" kern="0">
              <a:solidFill>
                <a:srgbClr val="000000"/>
              </a:solidFill>
              <a:latin typeface="Microsoft JhengHei"/>
              <a:ea typeface="Microsoft JhengHei"/>
            </a:endParaRPr>
          </a:p>
        </p:txBody>
      </p:sp>
      <p:sp>
        <p:nvSpPr>
          <p:cNvPr id="4" name="Google Shape;434;p49">
            <a:extLst>
              <a:ext uri="{FF2B5EF4-FFF2-40B4-BE49-F238E27FC236}">
                <a16:creationId xmlns:a16="http://schemas.microsoft.com/office/drawing/2014/main" id="{34193F52-0603-4E0D-8F37-E66EB35F7AF5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A183A1-65E7-4CDD-95D8-398100BDFFBA}" type="slidenum">
              <a:t>16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9;p50">
            <a:extLst>
              <a:ext uri="{FF2B5EF4-FFF2-40B4-BE49-F238E27FC236}">
                <a16:creationId xmlns:a16="http://schemas.microsoft.com/office/drawing/2014/main" id="{A6CE2B8D-C91D-43FD-B0F7-A86CC94387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 </a:t>
            </a:r>
            <a:endParaRPr lang="zh-TW" alt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40;p50">
            <a:extLst>
              <a:ext uri="{FF2B5EF4-FFF2-40B4-BE49-F238E27FC236}">
                <a16:creationId xmlns:a16="http://schemas.microsoft.com/office/drawing/2014/main" id="{727AB7C5-D6C0-4D01-BB5C-A47EB3C8E9F9}"/>
              </a:ext>
            </a:extLst>
          </p:cNvPr>
          <p:cNvGraphicFramePr>
            <a:graphicFrameLocks noGrp="1"/>
          </p:cNvGraphicFramePr>
          <p:nvPr/>
        </p:nvGraphicFramePr>
        <p:xfrm>
          <a:off x="598438" y="1517519"/>
          <a:ext cx="10801377" cy="5193353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2160279">
                  <a:extLst>
                    <a:ext uri="{9D8B030D-6E8A-4147-A177-3AD203B41FA5}">
                      <a16:colId xmlns:a16="http://schemas.microsoft.com/office/drawing/2014/main" val="1075776185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3062616231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1330161522"/>
                    </a:ext>
                  </a:extLst>
                </a:gridCol>
                <a:gridCol w="1103571">
                  <a:extLst>
                    <a:ext uri="{9D8B030D-6E8A-4147-A177-3AD203B41FA5}">
                      <a16:colId xmlns:a16="http://schemas.microsoft.com/office/drawing/2014/main" val="1266529968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4167960857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1927635432"/>
                    </a:ext>
                  </a:extLst>
                </a:gridCol>
              </a:tblGrid>
              <a:tr h="6495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488699"/>
                  </a:ext>
                </a:extLst>
              </a:tr>
              <a:tr h="927997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291247"/>
                  </a:ext>
                </a:extLst>
              </a:tr>
              <a:tr h="611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007231"/>
                  </a:ext>
                </a:extLst>
              </a:tr>
              <a:tr h="1110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20568"/>
                  </a:ext>
                </a:extLst>
              </a:tr>
              <a:tr h="464954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alt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90043"/>
                  </a:ext>
                </a:extLst>
              </a:tr>
              <a:tr h="1427927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96022"/>
                  </a:ext>
                </a:extLst>
              </a:tr>
            </a:tbl>
          </a:graphicData>
        </a:graphic>
      </p:graphicFrame>
      <p:sp>
        <p:nvSpPr>
          <p:cNvPr id="4" name="Google Shape;441;p50">
            <a:extLst>
              <a:ext uri="{FF2B5EF4-FFF2-40B4-BE49-F238E27FC236}">
                <a16:creationId xmlns:a16="http://schemas.microsoft.com/office/drawing/2014/main" id="{EAE39B8C-5F7E-431F-AC49-8F9441A38567}"/>
              </a:ext>
            </a:extLst>
          </p:cNvPr>
          <p:cNvSpPr txBox="1"/>
          <p:nvPr/>
        </p:nvSpPr>
        <p:spPr>
          <a:xfrm>
            <a:off x="5711077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01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5" name="Google Shape;442;p50">
            <a:extLst>
              <a:ext uri="{FF2B5EF4-FFF2-40B4-BE49-F238E27FC236}">
                <a16:creationId xmlns:a16="http://schemas.microsoft.com/office/drawing/2014/main" id="{AE5FA48B-5FE7-4513-87BD-B189531CAE89}"/>
              </a:ext>
            </a:extLst>
          </p:cNvPr>
          <p:cNvSpPr txBox="1"/>
          <p:nvPr/>
        </p:nvSpPr>
        <p:spPr>
          <a:xfrm>
            <a:off x="10010412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02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6" name="Google Shape;443;p50">
            <a:extLst>
              <a:ext uri="{FF2B5EF4-FFF2-40B4-BE49-F238E27FC236}">
                <a16:creationId xmlns:a16="http://schemas.microsoft.com/office/drawing/2014/main" id="{C4126EB6-7213-4FEF-9D4E-49485535E8B6}"/>
              </a:ext>
            </a:extLst>
          </p:cNvPr>
          <p:cNvSpPr txBox="1"/>
          <p:nvPr/>
        </p:nvSpPr>
        <p:spPr>
          <a:xfrm>
            <a:off x="7913921" y="402748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03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7" name="Google Shape;444;p50">
            <a:extLst>
              <a:ext uri="{FF2B5EF4-FFF2-40B4-BE49-F238E27FC236}">
                <a16:creationId xmlns:a16="http://schemas.microsoft.com/office/drawing/2014/main" id="{07C1FF5F-C8BC-43EE-A938-CFF44FDD1E6E}"/>
              </a:ext>
            </a:extLst>
          </p:cNvPr>
          <p:cNvSpPr txBox="1"/>
          <p:nvPr/>
        </p:nvSpPr>
        <p:spPr>
          <a:xfrm>
            <a:off x="7913921" y="2354900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04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8" name="Google Shape;445;p50">
            <a:extLst>
              <a:ext uri="{FF2B5EF4-FFF2-40B4-BE49-F238E27FC236}">
                <a16:creationId xmlns:a16="http://schemas.microsoft.com/office/drawing/2014/main" id="{E1ECA9EF-76A8-43F9-A329-81B289BACAB4}"/>
              </a:ext>
            </a:extLst>
          </p:cNvPr>
          <p:cNvSpPr txBox="1"/>
          <p:nvPr/>
        </p:nvSpPr>
        <p:spPr>
          <a:xfrm>
            <a:off x="8951436" y="595809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05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9" name="Google Shape;446;p50">
            <a:extLst>
              <a:ext uri="{FF2B5EF4-FFF2-40B4-BE49-F238E27FC236}">
                <a16:creationId xmlns:a16="http://schemas.microsoft.com/office/drawing/2014/main" id="{51DE5885-576B-44E2-AD58-B28878DC784D}"/>
              </a:ext>
            </a:extLst>
          </p:cNvPr>
          <p:cNvSpPr txBox="1"/>
          <p:nvPr/>
        </p:nvSpPr>
        <p:spPr>
          <a:xfrm>
            <a:off x="2326699" y="595809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06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0" name="Google Shape;447;p50">
            <a:extLst>
              <a:ext uri="{FF2B5EF4-FFF2-40B4-BE49-F238E27FC236}">
                <a16:creationId xmlns:a16="http://schemas.microsoft.com/office/drawing/2014/main" id="{8FC4326E-5FF6-49D3-B982-6D8335FFE29E}"/>
              </a:ext>
            </a:extLst>
          </p:cNvPr>
          <p:cNvSpPr txBox="1"/>
          <p:nvPr/>
        </p:nvSpPr>
        <p:spPr>
          <a:xfrm>
            <a:off x="3364214" y="402748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07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1" name="Google Shape;448;p50">
            <a:extLst>
              <a:ext uri="{FF2B5EF4-FFF2-40B4-BE49-F238E27FC236}">
                <a16:creationId xmlns:a16="http://schemas.microsoft.com/office/drawing/2014/main" id="{8A887058-F667-40A2-A241-24A3B36F06F1}"/>
              </a:ext>
            </a:extLst>
          </p:cNvPr>
          <p:cNvSpPr txBox="1"/>
          <p:nvPr/>
        </p:nvSpPr>
        <p:spPr>
          <a:xfrm>
            <a:off x="3364214" y="2354900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08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2" name="Google Shape;449;p50">
            <a:extLst>
              <a:ext uri="{FF2B5EF4-FFF2-40B4-BE49-F238E27FC236}">
                <a16:creationId xmlns:a16="http://schemas.microsoft.com/office/drawing/2014/main" id="{A6437D91-B43B-4D8B-8A1D-14CDEF817BD4}"/>
              </a:ext>
            </a:extLst>
          </p:cNvPr>
          <p:cNvSpPr txBox="1"/>
          <p:nvPr/>
        </p:nvSpPr>
        <p:spPr>
          <a:xfrm>
            <a:off x="1311752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09</a:t>
            </a:r>
            <a:endParaRPr lang="zh-TW" altLang="en-US" sz="2800" b="1" i="0" u="none" strike="noStrike" kern="0" cap="none" spc="0" baseline="0">
              <a:solidFill>
                <a:srgbClr val="FFFFFF"/>
              </a:solidFill>
              <a:uFillTx/>
              <a:latin typeface="Microsoft YaHei"/>
              <a:ea typeface="Microsoft YaHei"/>
              <a:cs typeface="Microsoft YaHei"/>
            </a:endParaRPr>
          </a:p>
        </p:txBody>
      </p:sp>
      <p:cxnSp>
        <p:nvCxnSpPr>
          <p:cNvPr id="13" name="Google Shape;450;p50">
            <a:extLst>
              <a:ext uri="{FF2B5EF4-FFF2-40B4-BE49-F238E27FC236}">
                <a16:creationId xmlns:a16="http://schemas.microsoft.com/office/drawing/2014/main" id="{378D31BA-94E9-44FE-8F29-5A82EEE39062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6431157" y="3502773"/>
            <a:ext cx="3579255" cy="0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4" name="Google Shape;451;p50">
            <a:extLst>
              <a:ext uri="{FF2B5EF4-FFF2-40B4-BE49-F238E27FC236}">
                <a16:creationId xmlns:a16="http://schemas.microsoft.com/office/drawing/2014/main" id="{5D456A60-770C-4018-8335-A28DE675B0F3}"/>
              </a:ext>
            </a:extLst>
          </p:cNvPr>
          <p:cNvCxnSpPr>
            <a:stCxn id="5" idx="2"/>
            <a:endCxn id="6" idx="3"/>
          </p:cNvCxnSpPr>
          <p:nvPr/>
        </p:nvCxnSpPr>
        <p:spPr>
          <a:xfrm flipH="1">
            <a:off x="8634001" y="3764382"/>
            <a:ext cx="1736451" cy="524711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5" name="Google Shape;452;p50">
            <a:extLst>
              <a:ext uri="{FF2B5EF4-FFF2-40B4-BE49-F238E27FC236}">
                <a16:creationId xmlns:a16="http://schemas.microsoft.com/office/drawing/2014/main" id="{748D53DF-5D2D-46F2-A0E4-2CB795B66BBB}"/>
              </a:ext>
            </a:extLst>
          </p:cNvPr>
          <p:cNvCxnSpPr>
            <a:stCxn id="6" idx="0"/>
            <a:endCxn id="7" idx="2"/>
          </p:cNvCxnSpPr>
          <p:nvPr/>
        </p:nvCxnSpPr>
        <p:spPr>
          <a:xfrm flipV="1">
            <a:off x="8273961" y="2878119"/>
            <a:ext cx="0" cy="114936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6" name="Google Shape;453;p50">
            <a:extLst>
              <a:ext uri="{FF2B5EF4-FFF2-40B4-BE49-F238E27FC236}">
                <a16:creationId xmlns:a16="http://schemas.microsoft.com/office/drawing/2014/main" id="{07E23FAE-7E81-4A43-ABC7-13BAF60EB68C}"/>
              </a:ext>
            </a:extLst>
          </p:cNvPr>
          <p:cNvCxnSpPr>
            <a:stCxn id="7" idx="3"/>
          </p:cNvCxnSpPr>
          <p:nvPr/>
        </p:nvCxnSpPr>
        <p:spPr>
          <a:xfrm>
            <a:off x="8634002" y="2616509"/>
            <a:ext cx="677406" cy="3135597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7" name="Google Shape;454;p50">
            <a:extLst>
              <a:ext uri="{FF2B5EF4-FFF2-40B4-BE49-F238E27FC236}">
                <a16:creationId xmlns:a16="http://schemas.microsoft.com/office/drawing/2014/main" id="{2775D057-EBDA-4AD4-88B4-FD4B806EF132}"/>
              </a:ext>
            </a:extLst>
          </p:cNvPr>
          <p:cNvCxnSpPr/>
          <p:nvPr/>
        </p:nvCxnSpPr>
        <p:spPr>
          <a:xfrm rot="10799991">
            <a:off x="3046790" y="6013816"/>
            <a:ext cx="5904656" cy="0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8" name="Google Shape;455;p50">
            <a:extLst>
              <a:ext uri="{FF2B5EF4-FFF2-40B4-BE49-F238E27FC236}">
                <a16:creationId xmlns:a16="http://schemas.microsoft.com/office/drawing/2014/main" id="{1CB79903-4B63-4928-9F8F-03FED3052BC2}"/>
              </a:ext>
            </a:extLst>
          </p:cNvPr>
          <p:cNvCxnSpPr>
            <a:endCxn id="10" idx="2"/>
          </p:cNvCxnSpPr>
          <p:nvPr/>
        </p:nvCxnSpPr>
        <p:spPr>
          <a:xfrm rot="10800009" flipH="1">
            <a:off x="2686855" y="4550713"/>
            <a:ext cx="1037405" cy="120149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9" name="Google Shape;456;p50">
            <a:extLst>
              <a:ext uri="{FF2B5EF4-FFF2-40B4-BE49-F238E27FC236}">
                <a16:creationId xmlns:a16="http://schemas.microsoft.com/office/drawing/2014/main" id="{CF79EAD0-9FB6-4DBC-A7EE-BBD940E60CBF}"/>
              </a:ext>
            </a:extLst>
          </p:cNvPr>
          <p:cNvCxnSpPr>
            <a:stCxn id="10" idx="0"/>
            <a:endCxn id="11" idx="2"/>
          </p:cNvCxnSpPr>
          <p:nvPr/>
        </p:nvCxnSpPr>
        <p:spPr>
          <a:xfrm flipV="1">
            <a:off x="3724254" y="2878119"/>
            <a:ext cx="0" cy="114936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20" name="Google Shape;457;p50">
            <a:extLst>
              <a:ext uri="{FF2B5EF4-FFF2-40B4-BE49-F238E27FC236}">
                <a16:creationId xmlns:a16="http://schemas.microsoft.com/office/drawing/2014/main" id="{23A9EB8A-756F-441C-BE3C-1D368D17D27C}"/>
              </a:ext>
            </a:extLst>
          </p:cNvPr>
          <p:cNvCxnSpPr>
            <a:stCxn id="11" idx="1"/>
            <a:endCxn id="12" idx="3"/>
          </p:cNvCxnSpPr>
          <p:nvPr/>
        </p:nvCxnSpPr>
        <p:spPr>
          <a:xfrm flipH="1">
            <a:off x="2031832" y="2616510"/>
            <a:ext cx="1332382" cy="886263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sp>
        <p:nvSpPr>
          <p:cNvPr id="21" name="Google Shape;458;p50">
            <a:extLst>
              <a:ext uri="{FF2B5EF4-FFF2-40B4-BE49-F238E27FC236}">
                <a16:creationId xmlns:a16="http://schemas.microsoft.com/office/drawing/2014/main" id="{ADCE074B-E2A7-43C9-9221-571F88FBB525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97A613-4F64-4791-9C10-D5D07D4C8C45}" type="slidenum">
              <a:t>17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3;p51">
            <a:extLst>
              <a:ext uri="{FF2B5EF4-FFF2-40B4-BE49-F238E27FC236}">
                <a16:creationId xmlns:a16="http://schemas.microsoft.com/office/drawing/2014/main" id="{8C8DB55F-190E-493D-B382-81BAE3DB8B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 </a:t>
            </a:r>
            <a:endParaRPr lang="zh-TW" alt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64;p51">
            <a:extLst>
              <a:ext uri="{FF2B5EF4-FFF2-40B4-BE49-F238E27FC236}">
                <a16:creationId xmlns:a16="http://schemas.microsoft.com/office/drawing/2014/main" id="{D4CB3F31-B5AB-436A-9B8E-4C9492F7D3E9}"/>
              </a:ext>
            </a:extLst>
          </p:cNvPr>
          <p:cNvGraphicFramePr>
            <a:graphicFrameLocks noGrp="1"/>
          </p:cNvGraphicFramePr>
          <p:nvPr/>
        </p:nvGraphicFramePr>
        <p:xfrm>
          <a:off x="706492" y="1497439"/>
          <a:ext cx="10785676" cy="5163752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3016578">
                  <a:extLst>
                    <a:ext uri="{9D8B030D-6E8A-4147-A177-3AD203B41FA5}">
                      <a16:colId xmlns:a16="http://schemas.microsoft.com/office/drawing/2014/main" val="3717334466"/>
                    </a:ext>
                  </a:extLst>
                </a:gridCol>
                <a:gridCol w="4536502">
                  <a:extLst>
                    <a:ext uri="{9D8B030D-6E8A-4147-A177-3AD203B41FA5}">
                      <a16:colId xmlns:a16="http://schemas.microsoft.com/office/drawing/2014/main" val="1643561656"/>
                    </a:ext>
                  </a:extLst>
                </a:gridCol>
                <a:gridCol w="3232596">
                  <a:extLst>
                    <a:ext uri="{9D8B030D-6E8A-4147-A177-3AD203B41FA5}">
                      <a16:colId xmlns:a16="http://schemas.microsoft.com/office/drawing/2014/main" val="296543777"/>
                    </a:ext>
                  </a:extLst>
                </a:gridCol>
              </a:tblGrid>
              <a:tr h="62337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119375"/>
                  </a:ext>
                </a:extLst>
              </a:tr>
              <a:tr h="1875928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用來描述為特定客戶創造價值的需求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團隊該向客戶傳遞什麼樣的價值？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團隊正在幫助客戶解決哪一類難題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痛點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團隊正在滿足哪些客戶需求？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團隊正在為誰創造價值？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誰是最重要的客戶？ </a:t>
                      </a: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用來描述團隊與特定客戶群體建立的關係類型 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團隊每個客戶群體希望與團隊建立和保持何種關係？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哪些關係團隊已經建立了？ 這些關係成本如何？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如何把它們與商業模式的其餘部分進行整合？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目標用戶用來描述一個企業想要接觸和服務的人群或組織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細分團隊提供哪些系列的產品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服務給哪些目標客戶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?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994392"/>
                  </a:ext>
                </a:extLst>
              </a:tr>
              <a:tr h="5872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274097"/>
                  </a:ext>
                </a:extLst>
              </a:tr>
              <a:tr h="20771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用來描述團隊是如何溝通接觸其客戶而傳遞其價值主張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透過哪些通路可以接觸團隊的客戶？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如何接觸他們？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通路如何整合？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哪些通路最有效？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哪些通路成本效益最好？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如何把團隊的通路與客戶的日常活動進行整合？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15106"/>
                  </a:ext>
                </a:extLst>
              </a:tr>
            </a:tbl>
          </a:graphicData>
        </a:graphic>
      </p:graphicFrame>
      <p:sp>
        <p:nvSpPr>
          <p:cNvPr id="4" name="Google Shape;465;p51">
            <a:extLst>
              <a:ext uri="{FF2B5EF4-FFF2-40B4-BE49-F238E27FC236}">
                <a16:creationId xmlns:a16="http://schemas.microsoft.com/office/drawing/2014/main" id="{2660A9E4-559F-45AA-8BF3-55628531DBB1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C50E9A-24FA-4AA3-88D5-F943EB30C4D7}" type="slidenum">
              <a:t>18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0;p52">
            <a:extLst>
              <a:ext uri="{FF2B5EF4-FFF2-40B4-BE49-F238E27FC236}">
                <a16:creationId xmlns:a16="http://schemas.microsoft.com/office/drawing/2014/main" id="{9B0F4B4F-6A92-4B02-AC2F-D709CEE47C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 </a:t>
            </a:r>
            <a:endParaRPr lang="zh-TW" alt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71;p52">
            <a:extLst>
              <a:ext uri="{FF2B5EF4-FFF2-40B4-BE49-F238E27FC236}">
                <a16:creationId xmlns:a16="http://schemas.microsoft.com/office/drawing/2014/main" id="{52505B1F-50E7-4E5B-92B1-5579297972E8}"/>
              </a:ext>
            </a:extLst>
          </p:cNvPr>
          <p:cNvGraphicFramePr>
            <a:graphicFrameLocks noGrp="1"/>
          </p:cNvGraphicFramePr>
          <p:nvPr/>
        </p:nvGraphicFramePr>
        <p:xfrm>
          <a:off x="767995" y="1710010"/>
          <a:ext cx="10801350" cy="2035191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5400675">
                  <a:extLst>
                    <a:ext uri="{9D8B030D-6E8A-4147-A177-3AD203B41FA5}">
                      <a16:colId xmlns:a16="http://schemas.microsoft.com/office/drawing/2014/main" val="1988531398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600971937"/>
                    </a:ext>
                  </a:extLst>
                </a:gridCol>
              </a:tblGrid>
              <a:tr h="4730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576823"/>
                  </a:ext>
                </a:extLst>
              </a:tr>
              <a:tr h="14528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營運一個商業模式所引發的所有成本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什麼是團隊商業模式中最重要的固定成本？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哪些核心資源花費最多？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哪些關鍵業務花費最多？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此商業模式的產品成本、營業費用（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e.g. 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產品推廣費用、研發費用）裡有何項目？</a:t>
                      </a: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用來描述團隊從每個客戶群體中獲取的現金收入</a:t>
                      </a: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什麼樣的價值能讓客戶願意付費？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客戶現在付費買什麼？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客戶是如何支付費用的？ 客戶更願意如何支付費用？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每個收入來源占總收入的比例是多少？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</a:t>
                      </a: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服務收入、權利金收入、其他收入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489043"/>
                  </a:ext>
                </a:extLst>
              </a:tr>
            </a:tbl>
          </a:graphicData>
        </a:graphic>
      </p:graphicFrame>
      <p:sp>
        <p:nvSpPr>
          <p:cNvPr id="4" name="Google Shape;472;p52">
            <a:extLst>
              <a:ext uri="{FF2B5EF4-FFF2-40B4-BE49-F238E27FC236}">
                <a16:creationId xmlns:a16="http://schemas.microsoft.com/office/drawing/2014/main" id="{42566A76-F37B-4254-8EE9-91E9CB4F2D82}"/>
              </a:ext>
            </a:extLst>
          </p:cNvPr>
          <p:cNvSpPr/>
          <p:nvPr/>
        </p:nvSpPr>
        <p:spPr>
          <a:xfrm>
            <a:off x="767995" y="4287420"/>
            <a:ext cx="10801350" cy="15243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400" b="1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重點：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完整性：該分析基本可確定一款產品</a:t>
            </a:r>
            <a:r>
              <a:rPr lang="en-US" altLang="zh-TW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服務的商業模式的各層面，在此模式下能一目瞭然該產品商業模式是否完整或者存在漏洞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一致性：可判斷商業模式的各方面是否一致。如，設計關鍵合作夥伴的假設與設計通路假設的一致性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同步性：可清楚看到團隊各部門是否清楚正在做什麼，為什麼要這樣做，並可以幫助團隊內部及外部訊息的同步性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473;p52">
            <a:extLst>
              <a:ext uri="{FF2B5EF4-FFF2-40B4-BE49-F238E27FC236}">
                <a16:creationId xmlns:a16="http://schemas.microsoft.com/office/drawing/2014/main" id="{1074DC2E-D475-489E-BD1D-63A4D6E2BF8F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FBA5FA-8C9A-412E-A778-3861E923024F}" type="slidenum">
              <a:t>19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0;p39">
            <a:extLst>
              <a:ext uri="{FF2B5EF4-FFF2-40B4-BE49-F238E27FC236}">
                <a16:creationId xmlns:a16="http://schemas.microsoft.com/office/drawing/2014/main" id="{186E707E-FD76-4FFF-B945-FD08A22451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一、構想項目說明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以下為參考項目，團隊可自行編列順序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4000" b="1"/>
          </a:p>
        </p:txBody>
      </p:sp>
      <p:sp>
        <p:nvSpPr>
          <p:cNvPr id="3" name="Google Shape;301;p39">
            <a:extLst>
              <a:ext uri="{FF2B5EF4-FFF2-40B4-BE49-F238E27FC236}">
                <a16:creationId xmlns:a16="http://schemas.microsoft.com/office/drawing/2014/main" id="{2F80141D-99BB-41D1-BB36-52C1363139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857250"/>
            <a:ext cx="11477621" cy="5864230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zh-TW" sz="1300" b="1">
                <a:latin typeface="Microsoft JhengHei"/>
                <a:ea typeface="Microsoft JhengHei"/>
              </a:rPr>
              <a:t>(</a:t>
            </a:r>
            <a:r>
              <a:rPr lang="zh-TW" altLang="en-US" sz="1300" b="1">
                <a:latin typeface="Microsoft JhengHei"/>
                <a:ea typeface="Microsoft JhengHei"/>
              </a:rPr>
              <a:t>一</a:t>
            </a:r>
            <a:r>
              <a:rPr lang="en-US" altLang="zh-TW" sz="1300" b="1">
                <a:latin typeface="Microsoft JhengHei"/>
                <a:ea typeface="Microsoft JhengHei"/>
              </a:rPr>
              <a:t>)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核心技術原創性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原創性核心技術說明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本計畫運用之創業技術內容，須為政府補助計畫產出之研發成果，依科技基本法規定歸屬於執行機構所有者。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請說明核心技術內容及相關實驗數據，並請列出已發表之關鍵期刊論文、研討會議、榮獲知名獎座等。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80000"/>
              </a:lnSpc>
              <a:spcBef>
                <a:spcPts val="310"/>
              </a:spcBef>
              <a:buNone/>
            </a:pPr>
            <a:r>
              <a:rPr lang="en-US" altLang="zh-TW" sz="1500" b="1">
                <a:solidFill>
                  <a:srgbClr val="455F51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二</a:t>
            </a:r>
            <a:r>
              <a:rPr lang="en-US" altLang="zh-TW" sz="1500" b="1">
                <a:solidFill>
                  <a:srgbClr val="455F51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研發成果商品化規劃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可形成先期產業或重塑原有產業價值鏈之分析與說明，包括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市場未被滿足的需求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(Unmet needs</a:t>
            </a:r>
            <a:r>
              <a:rPr lang="zh-TW" altLang="en-US" sz="1300" b="1" kern="0">
                <a:solidFill>
                  <a:srgbClr val="C00000"/>
                </a:solidFill>
                <a:latin typeface="Microsoft YaHei"/>
                <a:ea typeface="Microsoft YaHei"/>
              </a:rPr>
              <a:t>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，生醫類為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Unmet Clinical needs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以及通路策略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市場定位及規模預估</a:t>
            </a:r>
            <a:endParaRPr lang="zh-TW" altLang="en-US" sz="15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早期商業發展策略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產品市場供應鏈上下游、競爭者分析及優勢等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含產品發展、市場進入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/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布局規劃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供應鏈下游先期使用者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(early adopter)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或前瞻使用者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(lead user)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使用意願及其需求和規格等分析</a:t>
            </a:r>
            <a:endParaRPr lang="zh-TW" altLang="en-US" sz="15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技術發展里程碑及商業發展里程碑，包括各階段目標與時程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技術或服務的發展進程里程碑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創新產品或服務之商業發展規劃及獲利模式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後續商化發展或出場時程條件等規劃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商業模式匯總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en-US" altLang="zh-TW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TPP(</a:t>
            </a:r>
            <a:r>
              <a:rPr lang="zh-TW" altLang="en-US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新藥類或醫材類</a:t>
            </a:r>
            <a:r>
              <a:rPr lang="en-US" altLang="zh-TW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)</a:t>
            </a:r>
            <a:endParaRPr lang="zh-TW" altLang="en-US" sz="17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補助期間預計進行商化工作項和產品里程碑，包括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技術可行性驗證及風險管控規劃 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萌芽案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TRL4-6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α-test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、拔尖案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TRL6-8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β-test) ✽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請參考附錄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原型機發展階段規劃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醫材類請說明醫材比對品與預期用途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5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相關法規驗證等執行規劃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醫材類含取證所需之實驗臨床規劃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5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0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TW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三</a:t>
            </a:r>
            <a:r>
              <a:rPr lang="en-US" altLang="zh-TW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500" b="1" kern="0">
                <a:solidFill>
                  <a:srgbClr val="455F51"/>
                </a:solidFill>
                <a:latin typeface="Microsoft JhengHei"/>
                <a:ea typeface="Microsoft JhengHei"/>
              </a:rPr>
              <a:t>創業團隊組成</a:t>
            </a:r>
          </a:p>
          <a:p>
            <a:pPr marL="906463" lvl="1" indent="-45720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300" b="1" kern="0">
                <a:solidFill>
                  <a:srgbClr val="000000"/>
                </a:solidFill>
                <a:latin typeface="Microsoft JhengHei"/>
                <a:ea typeface="Microsoft JhengHei"/>
              </a:rPr>
              <a:t>團隊創業準備度與成員組成完整性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創業決心及校內外團隊組成之規劃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萌芽案：團隊組成及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BD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  <a:endParaRPr lang="zh-TW" altLang="en-US" sz="15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拔尖案：團隊組成及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CEO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COO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</a:p>
        </p:txBody>
      </p:sp>
      <p:sp>
        <p:nvSpPr>
          <p:cNvPr id="4" name="Google Shape;302;p39">
            <a:extLst>
              <a:ext uri="{FF2B5EF4-FFF2-40B4-BE49-F238E27FC236}">
                <a16:creationId xmlns:a16="http://schemas.microsoft.com/office/drawing/2014/main" id="{31033E0B-AD81-43B6-A678-035871E8D212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E07B77-622A-4EE6-9E71-FBCD1D428FB2}" type="slidenum">
              <a:t>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8;p53">
            <a:extLst>
              <a:ext uri="{FF2B5EF4-FFF2-40B4-BE49-F238E27FC236}">
                <a16:creationId xmlns:a16="http://schemas.microsoft.com/office/drawing/2014/main" id="{AD26D41B-9D8F-4ACF-BEBE-B6B63E1273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 </a:t>
            </a:r>
            <a:endParaRPr lang="zh-TW" alt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79;p53">
            <a:extLst>
              <a:ext uri="{FF2B5EF4-FFF2-40B4-BE49-F238E27FC236}">
                <a16:creationId xmlns:a16="http://schemas.microsoft.com/office/drawing/2014/main" id="{28B77B02-DB93-4F57-B598-86DDA394CB42}"/>
              </a:ext>
            </a:extLst>
          </p:cNvPr>
          <p:cNvGraphicFramePr>
            <a:graphicFrameLocks noGrp="1"/>
          </p:cNvGraphicFramePr>
          <p:nvPr/>
        </p:nvGraphicFramePr>
        <p:xfrm>
          <a:off x="695328" y="1983516"/>
          <a:ext cx="10801350" cy="3981013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5400675">
                  <a:extLst>
                    <a:ext uri="{9D8B030D-6E8A-4147-A177-3AD203B41FA5}">
                      <a16:colId xmlns:a16="http://schemas.microsoft.com/office/drawing/2014/main" val="450410784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3763399227"/>
                    </a:ext>
                  </a:extLst>
                </a:gridCol>
              </a:tblGrid>
              <a:tr h="66087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112002"/>
                  </a:ext>
                </a:extLst>
              </a:tr>
              <a:tr h="944200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讓商業模式有效運作所需的供應商與合作夥伴網路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誰是團隊的重要夥伴？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誰是團隊的重要供應商？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團隊正在從夥伴哪裡獲取哪些核心資源？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合作夥伴都執行哪些關鍵業務？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用來描述為了確保其商業模式可行，企業必須做的最重要的事情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如產品行銷、業務推廣等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團隊的價值主張需要哪些關鍵業務？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團隊的渠道通道需要哪些關鍵業務？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團隊的客戶關係呢？收入來源呢？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578337"/>
                  </a:ext>
                </a:extLst>
              </a:tr>
              <a:tr h="6226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782304"/>
                  </a:ext>
                </a:extLst>
              </a:tr>
              <a:tr h="11303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用來描述讓商業模式有效運轉所必需的最重要因素 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如資金、人才等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團隊的價值主張需要什麼樣的核心資源？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團隊的通路需要什麼樣的核心資源？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alt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團隊的客戶關係？收入來源？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379275"/>
                  </a:ext>
                </a:extLst>
              </a:tr>
            </a:tbl>
          </a:graphicData>
        </a:graphic>
      </p:graphicFrame>
      <p:sp>
        <p:nvSpPr>
          <p:cNvPr id="4" name="Google Shape;480;p53">
            <a:extLst>
              <a:ext uri="{FF2B5EF4-FFF2-40B4-BE49-F238E27FC236}">
                <a16:creationId xmlns:a16="http://schemas.microsoft.com/office/drawing/2014/main" id="{D20A018B-279A-46B9-B539-F6955C445D7A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559ACD-2726-4FE0-ADF9-0AED149BDA74}" type="slidenum">
              <a:t>20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427213" y="815998"/>
            <a:ext cx="10972800" cy="69833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附錄、</a:t>
            </a:r>
            <a:r>
              <a:rPr lang="zh-TW" altLang="en-US" sz="4000" b="1" dirty="0"/>
              <a:t>技術成熟度</a:t>
            </a:r>
            <a:r>
              <a:rPr lang="zh-TW" altLang="zh-TW" sz="2000" dirty="0">
                <a:solidFill>
                  <a:srgbClr val="7F7F7F"/>
                </a:solidFill>
              </a:rPr>
              <a:t>（</a:t>
            </a:r>
            <a:r>
              <a:rPr lang="en-US" altLang="zh-TW" sz="2000" dirty="0">
                <a:solidFill>
                  <a:srgbClr val="7F7F7F"/>
                </a:solidFill>
              </a:rPr>
              <a:t>Technology Readiness Level</a:t>
            </a:r>
            <a:r>
              <a:rPr lang="zh-TW" altLang="en-US" sz="2000" dirty="0">
                <a:solidFill>
                  <a:srgbClr val="7F7F7F"/>
                </a:solidFill>
              </a:rPr>
              <a:t>；簡稱</a:t>
            </a:r>
            <a:r>
              <a:rPr lang="en-US" altLang="zh-TW" sz="2000" dirty="0">
                <a:solidFill>
                  <a:srgbClr val="7F7F7F"/>
                </a:solidFill>
              </a:rPr>
              <a:t>TRL </a:t>
            </a:r>
            <a:r>
              <a:rPr lang="zh-TW" altLang="zh-TW" sz="2000" dirty="0">
                <a:solidFill>
                  <a:srgbClr val="7F7F7F"/>
                </a:solidFill>
              </a:rPr>
              <a:t>）</a:t>
            </a:r>
            <a:endParaRPr lang="zh-TW" altLang="en-US" sz="2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21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1241" t="11561" b="12977"/>
          <a:stretch/>
        </p:blipFill>
        <p:spPr>
          <a:xfrm>
            <a:off x="182880" y="1629295"/>
            <a:ext cx="11763587" cy="51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5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7;p40">
            <a:extLst>
              <a:ext uri="{FF2B5EF4-FFF2-40B4-BE49-F238E27FC236}">
                <a16:creationId xmlns:a16="http://schemas.microsoft.com/office/drawing/2014/main" id="{67CAC246-B1B8-422C-A4E7-7929904AD1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328" y="0"/>
            <a:ext cx="10972800" cy="1143000"/>
          </a:xfrm>
        </p:spPr>
        <p:txBody>
          <a:bodyPr/>
          <a:lstStyle/>
          <a:p>
            <a:pPr marL="571500" lvl="0" indent="-571500">
              <a:buClr>
                <a:srgbClr val="455F51"/>
              </a:buClr>
              <a:buSzPts val="2500"/>
              <a:buFont typeface="Noto Sans Symbols"/>
              <a:buChar char="◆"/>
            </a:pPr>
            <a:r>
              <a:rPr lang="zh-TW" altLang="en-US" sz="2500" b="1"/>
              <a:t>商業模式匯總</a:t>
            </a:r>
            <a:r>
              <a:rPr lang="zh-TW" altLang="en-US" sz="2500" b="1">
                <a:solidFill>
                  <a:srgbClr val="595959"/>
                </a:solidFill>
              </a:rPr>
              <a:t>（各團隊必填，新藥團隊選填）</a:t>
            </a:r>
            <a:endParaRPr lang="zh-TW" altLang="en-US"/>
          </a:p>
        </p:txBody>
      </p:sp>
      <p:graphicFrame>
        <p:nvGraphicFramePr>
          <p:cNvPr id="3" name="Google Shape;308;p40">
            <a:extLst>
              <a:ext uri="{FF2B5EF4-FFF2-40B4-BE49-F238E27FC236}">
                <a16:creationId xmlns:a16="http://schemas.microsoft.com/office/drawing/2014/main" id="{268D33DA-63CA-4B4B-B1B9-0A927277D90E}"/>
              </a:ext>
            </a:extLst>
          </p:cNvPr>
          <p:cNvGraphicFramePr>
            <a:graphicFrameLocks noGrp="1"/>
          </p:cNvGraphicFramePr>
          <p:nvPr/>
        </p:nvGraphicFramePr>
        <p:xfrm>
          <a:off x="695328" y="1280845"/>
          <a:ext cx="10801385" cy="5193351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2160279">
                  <a:extLst>
                    <a:ext uri="{9D8B030D-6E8A-4147-A177-3AD203B41FA5}">
                      <a16:colId xmlns:a16="http://schemas.microsoft.com/office/drawing/2014/main" val="894322385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1002066188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521509802"/>
                    </a:ext>
                  </a:extLst>
                </a:gridCol>
                <a:gridCol w="1103571">
                  <a:extLst>
                    <a:ext uri="{9D8B030D-6E8A-4147-A177-3AD203B41FA5}">
                      <a16:colId xmlns:a16="http://schemas.microsoft.com/office/drawing/2014/main" val="1772654805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2664959418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3513030318"/>
                    </a:ext>
                  </a:extLst>
                </a:gridCol>
              </a:tblGrid>
              <a:tr h="6495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010279"/>
                  </a:ext>
                </a:extLst>
              </a:tr>
              <a:tr h="927997">
                <a:tc rowSpan="3"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707030"/>
                  </a:ext>
                </a:extLst>
              </a:tr>
              <a:tr h="611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82864"/>
                  </a:ext>
                </a:extLst>
              </a:tr>
              <a:tr h="1110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132134"/>
                  </a:ext>
                </a:extLst>
              </a:tr>
              <a:tr h="464954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918128"/>
                  </a:ext>
                </a:extLst>
              </a:tr>
              <a:tr h="1427927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31624"/>
                  </a:ext>
                </a:extLst>
              </a:tr>
            </a:tbl>
          </a:graphicData>
        </a:graphic>
      </p:graphicFrame>
      <p:sp>
        <p:nvSpPr>
          <p:cNvPr id="4" name="Google Shape;309;p40">
            <a:extLst>
              <a:ext uri="{FF2B5EF4-FFF2-40B4-BE49-F238E27FC236}">
                <a16:creationId xmlns:a16="http://schemas.microsoft.com/office/drawing/2014/main" id="{8AD80B69-9BEB-4CC5-8205-20285C042FDE}"/>
              </a:ext>
            </a:extLst>
          </p:cNvPr>
          <p:cNvSpPr txBox="1"/>
          <p:nvPr/>
        </p:nvSpPr>
        <p:spPr>
          <a:xfrm>
            <a:off x="695328" y="6484412"/>
            <a:ext cx="10670974" cy="4275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註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595959"/>
                </a:solidFill>
                <a:uFillTx/>
                <a:latin typeface="Microsoft JhengHei"/>
                <a:ea typeface="Microsoft JhengHei"/>
                <a:cs typeface="Microsoft JhengHei"/>
              </a:rPr>
              <a:t>商業模式匯總說明（含建議撰寫順序）可參考附件二</a:t>
            </a:r>
          </a:p>
        </p:txBody>
      </p:sp>
      <p:sp>
        <p:nvSpPr>
          <p:cNvPr id="5" name="Google Shape;310;p40">
            <a:extLst>
              <a:ext uri="{FF2B5EF4-FFF2-40B4-BE49-F238E27FC236}">
                <a16:creationId xmlns:a16="http://schemas.microsoft.com/office/drawing/2014/main" id="{B06C7D10-7521-4AF9-A8F1-58BB3E3E5C42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5EA58D-3870-400D-A62E-16C031751E9D}" type="slidenum">
              <a:t>3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6;p9">
            <a:extLst>
              <a:ext uri="{FF2B5EF4-FFF2-40B4-BE49-F238E27FC236}">
                <a16:creationId xmlns:a16="http://schemas.microsoft.com/office/drawing/2014/main" id="{2886DD89-AB72-4AE9-BF75-59E332981BD8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EEA2D7-6059-4052-9748-396A60FD210A}" type="slidenum">
              <a:t>4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3" name="Google Shape;317;p9">
            <a:extLst>
              <a:ext uri="{FF2B5EF4-FFF2-40B4-BE49-F238E27FC236}">
                <a16:creationId xmlns:a16="http://schemas.microsoft.com/office/drawing/2014/main" id="{B0BAAA65-A929-4D63-A67A-7A81AD141EF5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918862"/>
          <a:ext cx="10539820" cy="5121175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1236552">
                  <a:extLst>
                    <a:ext uri="{9D8B030D-6E8A-4147-A177-3AD203B41FA5}">
                      <a16:colId xmlns:a16="http://schemas.microsoft.com/office/drawing/2014/main" val="2893564180"/>
                    </a:ext>
                  </a:extLst>
                </a:gridCol>
                <a:gridCol w="4078772">
                  <a:extLst>
                    <a:ext uri="{9D8B030D-6E8A-4147-A177-3AD203B41FA5}">
                      <a16:colId xmlns:a16="http://schemas.microsoft.com/office/drawing/2014/main" val="2768445590"/>
                    </a:ext>
                  </a:extLst>
                </a:gridCol>
                <a:gridCol w="1833152">
                  <a:extLst>
                    <a:ext uri="{9D8B030D-6E8A-4147-A177-3AD203B41FA5}">
                      <a16:colId xmlns:a16="http://schemas.microsoft.com/office/drawing/2014/main" val="2744208374"/>
                    </a:ext>
                  </a:extLst>
                </a:gridCol>
                <a:gridCol w="1695672">
                  <a:extLst>
                    <a:ext uri="{9D8B030D-6E8A-4147-A177-3AD203B41FA5}">
                      <a16:colId xmlns:a16="http://schemas.microsoft.com/office/drawing/2014/main" val="3498421289"/>
                    </a:ext>
                  </a:extLst>
                </a:gridCol>
                <a:gridCol w="1695672">
                  <a:extLst>
                    <a:ext uri="{9D8B030D-6E8A-4147-A177-3AD203B41FA5}">
                      <a16:colId xmlns:a16="http://schemas.microsoft.com/office/drawing/2014/main" val="2248301547"/>
                    </a:ext>
                  </a:extLst>
                </a:gridCol>
              </a:tblGrid>
              <a:tr h="711128"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6678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可接受範圍</a:t>
                      </a:r>
                    </a:p>
                    <a:p>
                      <a:pPr marL="66678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（競爭者）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最佳範圍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89012"/>
                  </a:ext>
                </a:extLst>
              </a:tr>
              <a:tr h="317177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產品描述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類別（小分子、胜肽、單株抗體、細胞療法等）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785279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藥物作用標的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646992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藥物作用機制 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mechanism of action, MOA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950672"/>
                  </a:ext>
                </a:extLst>
              </a:tr>
              <a:tr h="317177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用途與用法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適應症（如果多於一個，標明優先開發者）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77686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目標病患族群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539498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現有療法（包括：手術、生活型態、或替代療法）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646430"/>
                  </a:ext>
                </a:extLst>
              </a:tr>
              <a:tr h="317177">
                <a:tc rowSpan="2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候選藥物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標的專一性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561089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有效性（體外、細胞、體內實驗）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25170"/>
                  </a:ext>
                </a:extLst>
              </a:tr>
              <a:tr h="317177">
                <a:tc rowSpan="2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臨床前試驗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疾病動物模式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681180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安全性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毒性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882164"/>
                  </a:ext>
                </a:extLst>
              </a:tr>
              <a:tr h="317177">
                <a:tc rowSpan="4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臨床藥理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吸收、分佈、代謝、排泄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840842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血中半衰期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676668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藥效（標的被活化或抑制程度）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848030"/>
                  </a:ext>
                </a:extLst>
              </a:tr>
              <a:tr h="2867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蛋白質結合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417048"/>
                  </a:ext>
                </a:extLst>
              </a:tr>
            </a:tbl>
          </a:graphicData>
        </a:graphic>
      </p:graphicFrame>
      <p:sp>
        <p:nvSpPr>
          <p:cNvPr id="4" name="Google Shape;318;p9">
            <a:extLst>
              <a:ext uri="{FF2B5EF4-FFF2-40B4-BE49-F238E27FC236}">
                <a16:creationId xmlns:a16="http://schemas.microsoft.com/office/drawing/2014/main" id="{C2B726BA-AECC-4C72-9172-E3479338ED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01925"/>
            <a:ext cx="10972800" cy="625559"/>
          </a:xfrm>
        </p:spPr>
        <p:txBody>
          <a:bodyPr anchor="ctr"/>
          <a:lstStyle/>
          <a:p>
            <a:pPr lvl="0"/>
            <a:r>
              <a:rPr lang="en-US" altLang="zh-TW" sz="2800" b="1"/>
              <a:t>Target Product Profile 1/2 </a:t>
            </a:r>
            <a:r>
              <a:rPr lang="zh-TW" altLang="en-US" sz="2800" b="1"/>
              <a:t>新藥類填寫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3;p10">
            <a:extLst>
              <a:ext uri="{FF2B5EF4-FFF2-40B4-BE49-F238E27FC236}">
                <a16:creationId xmlns:a16="http://schemas.microsoft.com/office/drawing/2014/main" id="{85580D81-47F7-4A3E-AE69-4FC648BDC4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sp>
        <p:nvSpPr>
          <p:cNvPr id="3" name="Google Shape;324;p10">
            <a:extLst>
              <a:ext uri="{FF2B5EF4-FFF2-40B4-BE49-F238E27FC236}">
                <a16:creationId xmlns:a16="http://schemas.microsoft.com/office/drawing/2014/main" id="{04A641FE-03FF-4A89-9F89-56216A59C4B7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0BC754-6DFD-4BF3-9931-40899375D3D0}" type="slidenum">
              <a:t>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4" name="Google Shape;325;p10">
            <a:extLst>
              <a:ext uri="{FF2B5EF4-FFF2-40B4-BE49-F238E27FC236}">
                <a16:creationId xmlns:a16="http://schemas.microsoft.com/office/drawing/2014/main" id="{277C106F-048F-4FFA-A6AD-BF54E20A967A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927485"/>
          <a:ext cx="10529451" cy="5218684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1235427">
                  <a:extLst>
                    <a:ext uri="{9D8B030D-6E8A-4147-A177-3AD203B41FA5}">
                      <a16:colId xmlns:a16="http://schemas.microsoft.com/office/drawing/2014/main" val="2011276402"/>
                    </a:ext>
                  </a:extLst>
                </a:gridCol>
                <a:gridCol w="4074273">
                  <a:extLst>
                    <a:ext uri="{9D8B030D-6E8A-4147-A177-3AD203B41FA5}">
                      <a16:colId xmlns:a16="http://schemas.microsoft.com/office/drawing/2014/main" val="2583025263"/>
                    </a:ext>
                  </a:extLst>
                </a:gridCol>
                <a:gridCol w="1831497">
                  <a:extLst>
                    <a:ext uri="{9D8B030D-6E8A-4147-A177-3AD203B41FA5}">
                      <a16:colId xmlns:a16="http://schemas.microsoft.com/office/drawing/2014/main" val="984474302"/>
                    </a:ext>
                  </a:extLst>
                </a:gridCol>
                <a:gridCol w="1694127">
                  <a:extLst>
                    <a:ext uri="{9D8B030D-6E8A-4147-A177-3AD203B41FA5}">
                      <a16:colId xmlns:a16="http://schemas.microsoft.com/office/drawing/2014/main" val="3097768167"/>
                    </a:ext>
                  </a:extLst>
                </a:gridCol>
                <a:gridCol w="1694127">
                  <a:extLst>
                    <a:ext uri="{9D8B030D-6E8A-4147-A177-3AD203B41FA5}">
                      <a16:colId xmlns:a16="http://schemas.microsoft.com/office/drawing/2014/main" val="3196432254"/>
                    </a:ext>
                  </a:extLst>
                </a:gridCol>
              </a:tblGrid>
              <a:tr h="427628"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6678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可接受範圍</a:t>
                      </a:r>
                    </a:p>
                    <a:p>
                      <a:pPr marL="66678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（競爭者）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最佳範圍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39378"/>
                  </a:ext>
                </a:extLst>
              </a:tr>
              <a:tr h="174879">
                <a:tc rowSpan="4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劑量與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投藥方式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劑量、給藥頻率等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079457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投藥方式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66695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劑型（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excipients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921326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保存期限、儲存環境等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721928"/>
                  </a:ext>
                </a:extLst>
              </a:tr>
              <a:tr h="174879">
                <a:tc rowSpan="2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人體安全性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與毒性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了解專一性與非專一性安全性考量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775216"/>
                  </a:ext>
                </a:extLst>
              </a:tr>
              <a:tr h="1993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療效與毒性安全劑量範圍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984155"/>
                  </a:ext>
                </a:extLst>
              </a:tr>
              <a:tr h="174879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法規考量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臨床發展途徑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861611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同適應症藥品的臨床試驗前例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304116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是否可採用孤兒藥、快速通道等快速通關路徑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850808"/>
                  </a:ext>
                </a:extLst>
              </a:tr>
              <a:tr h="174879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智慧財產權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可實施性評估（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freedom to operate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183723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新專利佈局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5858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預期出場方式（技轉或成立新創公司）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744008"/>
                  </a:ext>
                </a:extLst>
              </a:tr>
              <a:tr h="174879">
                <a:tc rowSpan="4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財務考量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物料成本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46491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預計售價與現有療法比價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444520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研發成本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904078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預期投資收益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169823"/>
                  </a:ext>
                </a:extLst>
              </a:tr>
            </a:tbl>
          </a:graphicData>
        </a:graphic>
      </p:graphicFrame>
      <p:sp>
        <p:nvSpPr>
          <p:cNvPr id="5" name="Google Shape;326;p10">
            <a:extLst>
              <a:ext uri="{FF2B5EF4-FFF2-40B4-BE49-F238E27FC236}">
                <a16:creationId xmlns:a16="http://schemas.microsoft.com/office/drawing/2014/main" id="{BF1F9B4F-BF93-4B8A-9AF7-1EFA6C6D89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01925"/>
            <a:ext cx="10972800" cy="625559"/>
          </a:xfrm>
        </p:spPr>
        <p:txBody>
          <a:bodyPr anchor="ctr"/>
          <a:lstStyle/>
          <a:p>
            <a:pPr lvl="0"/>
            <a:r>
              <a:rPr lang="en-US" altLang="zh-TW" sz="2800" b="1"/>
              <a:t>Target Product Profile 2/2 </a:t>
            </a:r>
            <a:r>
              <a:rPr lang="zh-TW" altLang="en-US" sz="2800" b="1"/>
              <a:t>新藥類填寫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2;p11">
            <a:extLst>
              <a:ext uri="{FF2B5EF4-FFF2-40B4-BE49-F238E27FC236}">
                <a16:creationId xmlns:a16="http://schemas.microsoft.com/office/drawing/2014/main" id="{B5029F4B-F356-401E-9976-219CEA6508B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sp>
        <p:nvSpPr>
          <p:cNvPr id="3" name="Google Shape;333;p11">
            <a:extLst>
              <a:ext uri="{FF2B5EF4-FFF2-40B4-BE49-F238E27FC236}">
                <a16:creationId xmlns:a16="http://schemas.microsoft.com/office/drawing/2014/main" id="{101FB94A-B3C7-4158-B309-225458243560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FEAFA8-28A2-4FDE-B554-1554946735F7}" type="slidenum">
              <a:t>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4" name="Google Shape;334;p11">
            <a:extLst>
              <a:ext uri="{FF2B5EF4-FFF2-40B4-BE49-F238E27FC236}">
                <a16:creationId xmlns:a16="http://schemas.microsoft.com/office/drawing/2014/main" id="{4EF2EA94-9B2D-46D0-81D2-DAC736D1E149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919639"/>
          <a:ext cx="10519072" cy="5081534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1234851">
                  <a:extLst>
                    <a:ext uri="{9D8B030D-6E8A-4147-A177-3AD203B41FA5}">
                      <a16:colId xmlns:a16="http://schemas.microsoft.com/office/drawing/2014/main" val="1887989136"/>
                    </a:ext>
                  </a:extLst>
                </a:gridCol>
                <a:gridCol w="4070424">
                  <a:extLst>
                    <a:ext uri="{9D8B030D-6E8A-4147-A177-3AD203B41FA5}">
                      <a16:colId xmlns:a16="http://schemas.microsoft.com/office/drawing/2014/main" val="858028060"/>
                    </a:ext>
                  </a:extLst>
                </a:gridCol>
                <a:gridCol w="1829403">
                  <a:extLst>
                    <a:ext uri="{9D8B030D-6E8A-4147-A177-3AD203B41FA5}">
                      <a16:colId xmlns:a16="http://schemas.microsoft.com/office/drawing/2014/main" val="1748304618"/>
                    </a:ext>
                  </a:extLst>
                </a:gridCol>
                <a:gridCol w="1692197">
                  <a:extLst>
                    <a:ext uri="{9D8B030D-6E8A-4147-A177-3AD203B41FA5}">
                      <a16:colId xmlns:a16="http://schemas.microsoft.com/office/drawing/2014/main" val="196654901"/>
                    </a:ext>
                  </a:extLst>
                </a:gridCol>
                <a:gridCol w="1692197">
                  <a:extLst>
                    <a:ext uri="{9D8B030D-6E8A-4147-A177-3AD203B41FA5}">
                      <a16:colId xmlns:a16="http://schemas.microsoft.com/office/drawing/2014/main" val="2698332650"/>
                    </a:ext>
                  </a:extLst>
                </a:gridCol>
              </a:tblGrid>
              <a:tr h="648199"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最終產品規格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目標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 i="0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47621" marR="47621" marT="0" marB="0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競爭者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類似品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 i="0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52699"/>
                  </a:ext>
                </a:extLst>
              </a:tr>
              <a:tr h="265047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產品描述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器材的概述，包括預期用途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987586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器材的操作原理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148612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器材的分類與適用的分級規定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063157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新穎性能的說明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426451"/>
                  </a:ext>
                </a:extLst>
              </a:tr>
              <a:tr h="4028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擬與該器材結合使用之附件、其他醫療器材與其他非醫療器材產品的描述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595670"/>
                  </a:ext>
                </a:extLst>
              </a:tr>
              <a:tr h="10070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器材關鍵功能要素的概述，如其零件</a:t>
                      </a: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組件（包括軟體，若適用）、配方、構成、功能。若適用，應包括：器材的圖示（如架構圖、照片、工程圖），應清楚指示關鍵零件</a:t>
                      </a:r>
                      <a:r>
                        <a:rPr lang="en-US" alt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組件，包括工程圖與架構圖的充分解說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012270"/>
                  </a:ext>
                </a:extLst>
              </a:tr>
              <a:tr h="4451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器材關鍵功能要素所含材料的概述，以及與人體直接或間接接觸之材料的概述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746609"/>
                  </a:ext>
                </a:extLst>
              </a:tr>
              <a:tr h="265047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適應症及</a:t>
                      </a: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使用方法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適應症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689500"/>
                  </a:ext>
                </a:extLst>
              </a:tr>
              <a:tr h="4208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器材適用的病患群與病況，及其他考量，如選取病患的標準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64988"/>
                  </a:ext>
                </a:extLst>
              </a:tr>
              <a:tr h="2650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使用於人體之位置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082077"/>
                  </a:ext>
                </a:extLst>
              </a:tr>
              <a:tr h="2650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使用該醫療器材場所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231343"/>
                  </a:ext>
                </a:extLst>
              </a:tr>
            </a:tbl>
          </a:graphicData>
        </a:graphic>
      </p:graphicFrame>
      <p:sp>
        <p:nvSpPr>
          <p:cNvPr id="5" name="Google Shape;335;p11">
            <a:extLst>
              <a:ext uri="{FF2B5EF4-FFF2-40B4-BE49-F238E27FC236}">
                <a16:creationId xmlns:a16="http://schemas.microsoft.com/office/drawing/2014/main" id="{6C713744-53C4-403B-A5DA-54CE085515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/>
          <a:lstStyle/>
          <a:p>
            <a:pPr lvl="0"/>
            <a:r>
              <a:rPr lang="en-US" altLang="zh-TW" sz="2800" b="1"/>
              <a:t>Target Product Profile 1/2 </a:t>
            </a:r>
            <a:r>
              <a:rPr lang="zh-TW" altLang="en-US" sz="2800" b="1"/>
              <a:t>醫材類填寫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0;p12">
            <a:extLst>
              <a:ext uri="{FF2B5EF4-FFF2-40B4-BE49-F238E27FC236}">
                <a16:creationId xmlns:a16="http://schemas.microsoft.com/office/drawing/2014/main" id="{0617979F-3199-4F68-96ED-102F2CE4828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sp>
        <p:nvSpPr>
          <p:cNvPr id="3" name="Google Shape;341;p12">
            <a:extLst>
              <a:ext uri="{FF2B5EF4-FFF2-40B4-BE49-F238E27FC236}">
                <a16:creationId xmlns:a16="http://schemas.microsoft.com/office/drawing/2014/main" id="{443FA802-BCFF-4C47-BC27-B23771106E8D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6D211E-6C9C-46A1-84AC-8EAF6A5A55F6}" type="slidenum">
              <a:t>7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4" name="Google Shape;342;p12">
            <a:extLst>
              <a:ext uri="{FF2B5EF4-FFF2-40B4-BE49-F238E27FC236}">
                <a16:creationId xmlns:a16="http://schemas.microsoft.com/office/drawing/2014/main" id="{BD9285F0-56F0-4962-B2DD-1E3BB1A00E56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918871"/>
          <a:ext cx="10529460" cy="5014462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1236076">
                  <a:extLst>
                    <a:ext uri="{9D8B030D-6E8A-4147-A177-3AD203B41FA5}">
                      <a16:colId xmlns:a16="http://schemas.microsoft.com/office/drawing/2014/main" val="2391770243"/>
                    </a:ext>
                  </a:extLst>
                </a:gridCol>
                <a:gridCol w="4074447">
                  <a:extLst>
                    <a:ext uri="{9D8B030D-6E8A-4147-A177-3AD203B41FA5}">
                      <a16:colId xmlns:a16="http://schemas.microsoft.com/office/drawing/2014/main" val="2455710555"/>
                    </a:ext>
                  </a:extLst>
                </a:gridCol>
                <a:gridCol w="1831195">
                  <a:extLst>
                    <a:ext uri="{9D8B030D-6E8A-4147-A177-3AD203B41FA5}">
                      <a16:colId xmlns:a16="http://schemas.microsoft.com/office/drawing/2014/main" val="1030134703"/>
                    </a:ext>
                  </a:extLst>
                </a:gridCol>
                <a:gridCol w="1693871">
                  <a:extLst>
                    <a:ext uri="{9D8B030D-6E8A-4147-A177-3AD203B41FA5}">
                      <a16:colId xmlns:a16="http://schemas.microsoft.com/office/drawing/2014/main" val="4002784986"/>
                    </a:ext>
                  </a:extLst>
                </a:gridCol>
                <a:gridCol w="1693871">
                  <a:extLst>
                    <a:ext uri="{9D8B030D-6E8A-4147-A177-3AD203B41FA5}">
                      <a16:colId xmlns:a16="http://schemas.microsoft.com/office/drawing/2014/main" val="3620440014"/>
                    </a:ext>
                  </a:extLst>
                </a:gridCol>
              </a:tblGrid>
              <a:tr h="539998"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最終產品規格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目標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 i="0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47621" marR="47621" marT="0" marB="0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競爭者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類似品</a:t>
                      </a:r>
                      <a:r>
                        <a:rPr lang="en-US" altLang="zh-TW" sz="16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 i="0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808316"/>
                  </a:ext>
                </a:extLst>
              </a:tr>
              <a:tr h="414104">
                <a:tc rowSpan="4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法規考量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母法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藥事法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80546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醫療器材管理辦法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249891"/>
                  </a:ext>
                </a:extLst>
              </a:tr>
              <a:tr h="4540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藥物優良製造準則第三編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醫療器材優良製造規範 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GMP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497391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醫療器材查驗登記審查準則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80776"/>
                  </a:ext>
                </a:extLst>
              </a:tr>
              <a:tr h="414104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智慧財產權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自由運用程度（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Freedom to Operate, FTO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）分析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632163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可專利性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810201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預期授權成果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537203"/>
                  </a:ext>
                </a:extLst>
              </a:tr>
              <a:tr h="414104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相對競爭技術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相同治療目標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490195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相同治療原理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25999"/>
                  </a:ext>
                </a:extLst>
              </a:tr>
              <a:tr h="4141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相同適應症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968730"/>
                  </a:ext>
                </a:extLst>
              </a:tr>
            </a:tbl>
          </a:graphicData>
        </a:graphic>
      </p:graphicFrame>
      <p:sp>
        <p:nvSpPr>
          <p:cNvPr id="5" name="Google Shape;343;p12">
            <a:extLst>
              <a:ext uri="{FF2B5EF4-FFF2-40B4-BE49-F238E27FC236}">
                <a16:creationId xmlns:a16="http://schemas.microsoft.com/office/drawing/2014/main" id="{457B0C18-3E31-460F-9DF3-05FBF658CC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/>
          <a:lstStyle/>
          <a:p>
            <a:pPr lvl="0"/>
            <a:r>
              <a:rPr lang="en-US" altLang="zh-TW" sz="2800" b="1"/>
              <a:t>Target Product Profile 2/2 </a:t>
            </a:r>
            <a:r>
              <a:rPr lang="zh-TW" altLang="en-US" sz="2800" b="1"/>
              <a:t>醫材類填寫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9;p41">
            <a:extLst>
              <a:ext uri="{FF2B5EF4-FFF2-40B4-BE49-F238E27FC236}">
                <a16:creationId xmlns:a16="http://schemas.microsoft.com/office/drawing/2014/main" id="{EF29D52C-6537-4876-91D6-089CB6B1DF8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350;p41">
            <a:extLst>
              <a:ext uri="{FF2B5EF4-FFF2-40B4-BE49-F238E27FC236}">
                <a16:creationId xmlns:a16="http://schemas.microsoft.com/office/drawing/2014/main" id="{51B50D5D-961C-4928-989F-9A139FD3FB20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1098057"/>
          <a:ext cx="10972797" cy="3801223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2107472">
                  <a:extLst>
                    <a:ext uri="{9D8B030D-6E8A-4147-A177-3AD203B41FA5}">
                      <a16:colId xmlns:a16="http://schemas.microsoft.com/office/drawing/2014/main" val="3218151338"/>
                    </a:ext>
                  </a:extLst>
                </a:gridCol>
                <a:gridCol w="3100245">
                  <a:extLst>
                    <a:ext uri="{9D8B030D-6E8A-4147-A177-3AD203B41FA5}">
                      <a16:colId xmlns:a16="http://schemas.microsoft.com/office/drawing/2014/main" val="2074565540"/>
                    </a:ext>
                  </a:extLst>
                </a:gridCol>
                <a:gridCol w="2978328">
                  <a:extLst>
                    <a:ext uri="{9D8B030D-6E8A-4147-A177-3AD203B41FA5}">
                      <a16:colId xmlns:a16="http://schemas.microsoft.com/office/drawing/2014/main" val="2177582098"/>
                    </a:ext>
                  </a:extLst>
                </a:gridCol>
                <a:gridCol w="2786752">
                  <a:extLst>
                    <a:ext uri="{9D8B030D-6E8A-4147-A177-3AD203B41FA5}">
                      <a16:colId xmlns:a16="http://schemas.microsoft.com/office/drawing/2014/main" val="2747886824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關鍵技術項目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團隊現行技術進度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altLang="en-US" sz="2000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技術目標及指標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825091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38972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78745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718"/>
                  </a:ext>
                </a:extLst>
              </a:tr>
            </a:tbl>
          </a:graphicData>
        </a:graphic>
      </p:graphicFrame>
      <p:sp>
        <p:nvSpPr>
          <p:cNvPr id="4" name="Google Shape;351;p41">
            <a:extLst>
              <a:ext uri="{FF2B5EF4-FFF2-40B4-BE49-F238E27FC236}">
                <a16:creationId xmlns:a16="http://schemas.microsoft.com/office/drawing/2014/main" id="{AB98B941-B3AE-41A6-987D-0C93F8BC92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產品化關鍵技術研發進度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352;p41">
            <a:extLst>
              <a:ext uri="{FF2B5EF4-FFF2-40B4-BE49-F238E27FC236}">
                <a16:creationId xmlns:a16="http://schemas.microsoft.com/office/drawing/2014/main" id="{EF4944BA-9008-4D78-9558-C06E73F618EE}"/>
              </a:ext>
            </a:extLst>
          </p:cNvPr>
          <p:cNvSpPr txBox="1"/>
          <p:nvPr/>
        </p:nvSpPr>
        <p:spPr>
          <a:xfrm>
            <a:off x="847996" y="5259976"/>
            <a:ext cx="10804202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註：本頁應說明團隊現行所掌握之關鍵技術進度，以及為利研發成果商業化，本計畫預計完成之具體、可驗證之技術目標及指標，如功能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/spec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精進、產率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良率提升、完成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測試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試驗、完成系統雛形、完成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試量產等。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所列技術目標及指標應對應技術查核點。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延續案應對照補充說明與前期之關鍵技術差異，以及這些差異對商業化之必要性。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8;p42">
            <a:extLst>
              <a:ext uri="{FF2B5EF4-FFF2-40B4-BE49-F238E27FC236}">
                <a16:creationId xmlns:a16="http://schemas.microsoft.com/office/drawing/2014/main" id="{86347823-29A4-495D-8322-BBE1F5DD983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359;p42">
            <a:extLst>
              <a:ext uri="{FF2B5EF4-FFF2-40B4-BE49-F238E27FC236}">
                <a16:creationId xmlns:a16="http://schemas.microsoft.com/office/drawing/2014/main" id="{E31F89ED-0502-435B-AE2B-7E4ED01FBB04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1098057"/>
          <a:ext cx="10972800" cy="3801223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76534432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6794532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32918885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工作項目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sz="2000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預計完成之成果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978931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005934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87562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46265"/>
                  </a:ext>
                </a:extLst>
              </a:tr>
            </a:tbl>
          </a:graphicData>
        </a:graphic>
      </p:graphicFrame>
      <p:sp>
        <p:nvSpPr>
          <p:cNvPr id="4" name="Google Shape;360;p42">
            <a:extLst>
              <a:ext uri="{FF2B5EF4-FFF2-40B4-BE49-F238E27FC236}">
                <a16:creationId xmlns:a16="http://schemas.microsoft.com/office/drawing/2014/main" id="{FB513D27-D0E3-4BE4-BB8F-2A54FE0D7B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科研成果之商品化進度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361;p42">
            <a:extLst>
              <a:ext uri="{FF2B5EF4-FFF2-40B4-BE49-F238E27FC236}">
                <a16:creationId xmlns:a16="http://schemas.microsoft.com/office/drawing/2014/main" id="{A72E43C0-2A40-4754-A850-70EA39032EA1}"/>
              </a:ext>
            </a:extLst>
          </p:cNvPr>
          <p:cNvSpPr txBox="1"/>
          <p:nvPr/>
        </p:nvSpPr>
        <p:spPr>
          <a:xfrm>
            <a:off x="830576" y="5134740"/>
            <a:ext cx="10569000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註：本頁應說明為利研發成果商業化，本計畫預計完成之進度，如完成多少潛在客戶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合作夥伴洽談、簽訂多少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MOU/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訂單、開發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客戶、完成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法規驗證或諮詢、完成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取證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或申請送件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智財評估、完成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參展等。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所列工作項目與成果應對應商業查核點。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延續案應對照補充說明與前期之工作項目差異，以及這些差異對商業化之必要性。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3105</TotalTime>
  <Words>3567</Words>
  <Application>Microsoft Office PowerPoint</Application>
  <PresentationFormat>寬螢幕</PresentationFormat>
  <Paragraphs>611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7" baseType="lpstr">
      <vt:lpstr>Microsoft JhengHei Light</vt:lpstr>
      <vt:lpstr>Microsoft YaHei</vt:lpstr>
      <vt:lpstr>MingLiu</vt:lpstr>
      <vt:lpstr>Noto Sans Symbols</vt:lpstr>
      <vt:lpstr>PMingLiu</vt:lpstr>
      <vt:lpstr>細明體</vt:lpstr>
      <vt:lpstr>Microsoft JhengHei</vt:lpstr>
      <vt:lpstr>Microsoft JhengHei</vt:lpstr>
      <vt:lpstr>新細明體</vt:lpstr>
      <vt:lpstr>標楷體</vt:lpstr>
      <vt:lpstr>Arial</vt:lpstr>
      <vt:lpstr>Century Gothic</vt:lpstr>
      <vt:lpstr>Palatino Linotype</vt:lpstr>
      <vt:lpstr>Times New Roman</vt:lpstr>
      <vt:lpstr>Wingdings 2</vt:lpstr>
      <vt:lpstr>腦力激盪簡報</vt:lpstr>
      <vt:lpstr>113年第2梯次科研創業計畫個案構想書(萌芽案)</vt:lpstr>
      <vt:lpstr>一、構想項目說明(以下為參考項目，團隊可自行編列順序)</vt:lpstr>
      <vt:lpstr>商業模式匯總（各團隊必填，新藥團隊選填）</vt:lpstr>
      <vt:lpstr>Target Product Profile 1/2 新藥類填寫</vt:lpstr>
      <vt:lpstr>Target Product Profile 2/2 新藥類填寫</vt:lpstr>
      <vt:lpstr>Target Product Profile 1/2 醫材類填寫</vt:lpstr>
      <vt:lpstr>Target Product Profile 2/2 醫材類填寫</vt:lpstr>
      <vt:lpstr>產品化關鍵技術研發進度 (需對應查核點項目)</vt:lpstr>
      <vt:lpstr>科研成果之商品化進度 (需對應查核點項目)</vt:lpstr>
      <vt:lpstr>(四)自提查核點</vt:lpstr>
      <vt:lpstr>(五)個案經費表(經費請詳述工作項目及預估經費，萌芽案總額以800萬為上限)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  <vt:lpstr>附錄、商業模式匯總說明（含建議順序） </vt:lpstr>
      <vt:lpstr>附錄、商業模式匯總說明（含建議順序） </vt:lpstr>
      <vt:lpstr>附錄、商業模式匯總說明（含建議順序） </vt:lpstr>
      <vt:lpstr>附錄、商業模式匯總說明（含建議順序） </vt:lpstr>
      <vt:lpstr>附錄、技術成熟度（Technology Readiness Level；簡稱TRL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387</cp:revision>
  <cp:lastPrinted>2023-09-01T03:19:35Z</cp:lastPrinted>
  <dcterms:created xsi:type="dcterms:W3CDTF">2018-06-20T05:53:52Z</dcterms:created>
  <dcterms:modified xsi:type="dcterms:W3CDTF">2024-02-19T09:06:47Z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