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2" r:id="rId1"/>
  </p:sldMasterIdLst>
  <p:notesMasterIdLst>
    <p:notesMasterId r:id="rId13"/>
  </p:notesMasterIdLst>
  <p:handoutMasterIdLst>
    <p:handoutMasterId r:id="rId14"/>
  </p:handoutMasterIdLst>
  <p:sldIdLst>
    <p:sldId id="2477" r:id="rId2"/>
    <p:sldId id="2591" r:id="rId3"/>
    <p:sldId id="2592" r:id="rId4"/>
    <p:sldId id="2595" r:id="rId5"/>
    <p:sldId id="2598" r:id="rId6"/>
    <p:sldId id="2602" r:id="rId7"/>
    <p:sldId id="2765" r:id="rId8"/>
    <p:sldId id="8174" r:id="rId9"/>
    <p:sldId id="2707" r:id="rId10"/>
    <p:sldId id="2662" r:id="rId11"/>
    <p:sldId id="2795" r:id="rId12"/>
  </p:sldIdLst>
  <p:sldSz cx="12192000" cy="6858000"/>
  <p:notesSz cx="10234613" cy="7104063"/>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BA557348-4021-404A-8CED-578A792F8A58}">
          <p14:sldIdLst/>
        </p14:section>
        <p14:section name="專利申請案" id="{FF7487A2-7A0B-410F-A847-E82C028A4DFA}">
          <p14:sldIdLst>
            <p14:sldId id="2477"/>
            <p14:sldId id="2591"/>
            <p14:sldId id="2592"/>
            <p14:sldId id="2595"/>
            <p14:sldId id="2598"/>
            <p14:sldId id="2602"/>
            <p14:sldId id="2765"/>
            <p14:sldId id="8174"/>
            <p14:sldId id="2707"/>
            <p14:sldId id="2662"/>
            <p14:sldId id="27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308"/>
    <a:srgbClr val="0000FF"/>
    <a:srgbClr val="333333"/>
    <a:srgbClr val="FF9900"/>
    <a:srgbClr val="FFCC00"/>
    <a:srgbClr val="FF5050"/>
    <a:srgbClr val="FF6600"/>
    <a:srgbClr val="FFFF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2582" autoAdjust="0"/>
  </p:normalViewPr>
  <p:slideViewPr>
    <p:cSldViewPr>
      <p:cViewPr varScale="1">
        <p:scale>
          <a:sx n="151" d="100"/>
          <a:sy n="151" d="100"/>
        </p:scale>
        <p:origin x="680" y="9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F7946D-564A-47B2-977C-7A322B39E132}"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zh-TW" altLang="en-US"/>
        </a:p>
      </dgm:t>
    </dgm:pt>
    <dgm:pt modelId="{6F636407-527B-4F4F-BD17-48CE87F84A01}">
      <dgm:prSet phldrT="[文字]" custT="1"/>
      <dgm:spPr/>
      <dgm:t>
        <a:bodyPr/>
        <a:lstStyle/>
        <a:p>
          <a:r>
            <a:rPr lang="zh-TW" altLang="en-US" sz="2000" b="1" dirty="0">
              <a:latin typeface="標楷體" panose="03000509000000000000" pitchFamily="65" charset="-120"/>
              <a:ea typeface="標楷體" panose="03000509000000000000" pitchFamily="65" charset="-120"/>
            </a:rPr>
            <a:t>產品說明</a:t>
          </a:r>
        </a:p>
      </dgm:t>
    </dgm:pt>
    <dgm:pt modelId="{DD5A1111-F860-4386-938D-0C6E81477EE1}" type="parTrans" cxnId="{A3A37C06-8077-401C-835C-D51BB4BE7709}">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DBEFAF34-86E7-45C9-9953-231D5974E84C}" type="sibTrans" cxnId="{A3A37C06-8077-401C-835C-D51BB4BE7709}">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271E8CF4-C6AB-41E5-A163-2637714FBF93}">
      <dgm:prSet phldrT="[文字]" custT="1"/>
      <dgm:spPr/>
      <dgm:t>
        <a:bodyPr/>
        <a:lstStyle/>
        <a:p>
          <a:pPr marL="0" indent="0" algn="just">
            <a:buNone/>
          </a:pPr>
          <a:r>
            <a:rPr lang="zh-TW" altLang="en-US" sz="1800" b="1" dirty="0">
              <a:latin typeface="Times New Roman" panose="02020603050405020304" pitchFamily="18" charset="0"/>
              <a:ea typeface="標楷體" panose="03000509000000000000" pitchFamily="65" charset="-120"/>
            </a:rPr>
            <a:t>預防肺損傷的藥物</a:t>
          </a:r>
          <a:endParaRPr lang="zh-TW" altLang="en-US" sz="1800" b="0" dirty="0">
            <a:latin typeface="+mn-lt"/>
            <a:ea typeface="標楷體" panose="03000509000000000000" pitchFamily="65" charset="-120"/>
          </a:endParaRPr>
        </a:p>
      </dgm:t>
    </dgm:pt>
    <dgm:pt modelId="{2DE8BCE9-0BE5-455E-A1D3-CB28619CD9AD}" type="parTrans" cxnId="{62F4D720-98D3-4671-9305-F220B55887F2}">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D1133A1D-B56E-4158-B4E2-E6E74FE81095}" type="sibTrans" cxnId="{62F4D720-98D3-4671-9305-F220B55887F2}">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5E1130FB-BA0A-4570-A2FF-8D46EACE2E49}">
      <dgm:prSet phldrT="[文字]" custT="1"/>
      <dgm:spPr/>
      <dgm:t>
        <a:bodyPr/>
        <a:lstStyle/>
        <a:p>
          <a:r>
            <a:rPr lang="zh-TW" altLang="en-US" sz="2000" b="1" dirty="0">
              <a:latin typeface="標楷體" panose="03000509000000000000" pitchFamily="65" charset="-120"/>
              <a:ea typeface="標楷體" panose="03000509000000000000" pitchFamily="65" charset="-120"/>
            </a:rPr>
            <a:t>優勢</a:t>
          </a:r>
          <a:r>
            <a:rPr lang="en-US" altLang="zh-TW" sz="1400" b="1" dirty="0">
              <a:latin typeface="標楷體" panose="03000509000000000000" pitchFamily="65" charset="-120"/>
              <a:ea typeface="標楷體" panose="03000509000000000000" pitchFamily="65" charset="-120"/>
            </a:rPr>
            <a:t>(</a:t>
          </a:r>
          <a:r>
            <a:rPr lang="zh-TW" altLang="en-US" sz="1400" b="1" dirty="0">
              <a:latin typeface="標楷體" panose="03000509000000000000" pitchFamily="65" charset="-120"/>
              <a:ea typeface="標楷體" panose="03000509000000000000" pitchFamily="65" charset="-120"/>
            </a:rPr>
            <a:t>內部</a:t>
          </a:r>
          <a:r>
            <a:rPr lang="en-US" altLang="zh-TW" sz="1400" b="1" dirty="0">
              <a:latin typeface="標楷體" panose="03000509000000000000" pitchFamily="65" charset="-120"/>
              <a:ea typeface="標楷體" panose="03000509000000000000" pitchFamily="65" charset="-120"/>
            </a:rPr>
            <a:t>)</a:t>
          </a:r>
          <a:endParaRPr lang="zh-TW" altLang="en-US" sz="1400" b="1" dirty="0">
            <a:latin typeface="標楷體" panose="03000509000000000000" pitchFamily="65" charset="-120"/>
            <a:ea typeface="標楷體" panose="03000509000000000000" pitchFamily="65" charset="-120"/>
          </a:endParaRPr>
        </a:p>
      </dgm:t>
    </dgm:pt>
    <dgm:pt modelId="{23526630-A6A0-4329-BC3C-0D403190DD1F}" type="parTrans" cxnId="{FC8738E6-085E-4B51-975E-D82B4328E6E5}">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18CB0F88-3746-4048-862A-096350B00068}" type="sibTrans" cxnId="{FC8738E6-085E-4B51-975E-D82B4328E6E5}">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BC972B3E-0636-4B56-8CEF-046516E65858}">
      <dgm:prSet phldrT="[文字]" custT="1"/>
      <dgm:spPr/>
      <dgm:t>
        <a:bodyPr/>
        <a:lstStyle/>
        <a:p>
          <a:pPr marL="0" lvl="1" indent="0" algn="just" defTabSz="622300">
            <a:lnSpc>
              <a:spcPct val="90000"/>
            </a:lnSpc>
            <a:spcBef>
              <a:spcPct val="0"/>
            </a:spcBef>
            <a:spcAft>
              <a:spcPct val="15000"/>
            </a:spcAft>
            <a:buNone/>
          </a:pPr>
          <a:endParaRPr lang="zh-TW" altLang="en-US" sz="1800" b="0" kern="1200" dirty="0">
            <a:latin typeface="Calibri"/>
            <a:ea typeface="標楷體" panose="03000509000000000000" pitchFamily="65" charset="-120"/>
            <a:cs typeface="+mn-cs"/>
          </a:endParaRPr>
        </a:p>
      </dgm:t>
    </dgm:pt>
    <dgm:pt modelId="{9650CA12-8E3E-4B18-954C-7530C07C5482}" type="parTrans" cxnId="{84305EAB-0606-497E-984E-531FBC37125A}">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F2E2F846-E1B5-4F0A-B3D1-9E2A3FE54CA0}" type="sibTrans" cxnId="{84305EAB-0606-497E-984E-531FBC37125A}">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EE1055B6-7666-41CE-BA05-0A447996486B}">
      <dgm:prSet phldrT="[文字]" custT="1"/>
      <dgm:spPr/>
      <dgm:t>
        <a:bodyPr/>
        <a:lstStyle/>
        <a:p>
          <a:r>
            <a:rPr lang="zh-TW" altLang="en-US" sz="2000" b="1" dirty="0">
              <a:latin typeface="標楷體" panose="03000509000000000000" pitchFamily="65" charset="-120"/>
              <a:ea typeface="標楷體" panose="03000509000000000000" pitchFamily="65" charset="-120"/>
            </a:rPr>
            <a:t>劣勢</a:t>
          </a:r>
          <a:r>
            <a:rPr lang="en-US" altLang="zh-TW" sz="1400" b="1" dirty="0">
              <a:latin typeface="標楷體" panose="03000509000000000000" pitchFamily="65" charset="-120"/>
              <a:ea typeface="標楷體" panose="03000509000000000000" pitchFamily="65" charset="-120"/>
            </a:rPr>
            <a:t>(</a:t>
          </a:r>
          <a:r>
            <a:rPr lang="zh-TW" altLang="en-US" sz="1400" b="1" dirty="0">
              <a:latin typeface="標楷體" panose="03000509000000000000" pitchFamily="65" charset="-120"/>
              <a:ea typeface="標楷體" panose="03000509000000000000" pitchFamily="65" charset="-120"/>
            </a:rPr>
            <a:t>內部</a:t>
          </a:r>
          <a:r>
            <a:rPr lang="en-US" altLang="zh-TW" sz="1400" b="1" dirty="0">
              <a:latin typeface="標楷體" panose="03000509000000000000" pitchFamily="65" charset="-120"/>
              <a:ea typeface="標楷體" panose="03000509000000000000" pitchFamily="65" charset="-120"/>
            </a:rPr>
            <a:t>)</a:t>
          </a:r>
          <a:endParaRPr lang="zh-TW" altLang="en-US" sz="1400" b="1" dirty="0">
            <a:latin typeface="標楷體" panose="03000509000000000000" pitchFamily="65" charset="-120"/>
            <a:ea typeface="標楷體" panose="03000509000000000000" pitchFamily="65" charset="-120"/>
          </a:endParaRPr>
        </a:p>
      </dgm:t>
    </dgm:pt>
    <dgm:pt modelId="{9AE08E71-EBA0-464F-BF48-D10D74CF0A53}" type="parTrans" cxnId="{F43F1650-A654-4A53-B4BA-01AC51219035}">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4A3F2005-48EF-4A5B-8200-F2E1635A4BD7}" type="sibTrans" cxnId="{F43F1650-A654-4A53-B4BA-01AC51219035}">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DF0066DA-0EB8-4A00-9650-627BCC7947D6}">
      <dgm:prSet phldrT="[文字]" custT="1"/>
      <dgm:spPr/>
      <dgm:t>
        <a:bodyPr/>
        <a:lstStyle/>
        <a:p>
          <a:pPr marL="0" lvl="1" indent="0" algn="just" defTabSz="622300">
            <a:lnSpc>
              <a:spcPct val="90000"/>
            </a:lnSpc>
            <a:spcBef>
              <a:spcPct val="0"/>
            </a:spcBef>
            <a:spcAft>
              <a:spcPct val="15000"/>
            </a:spcAft>
            <a:buNone/>
          </a:pPr>
          <a:endParaRPr lang="zh-TW" altLang="en-US" sz="1800" b="0" kern="1200" dirty="0">
            <a:latin typeface="Calibri"/>
            <a:ea typeface="標楷體" panose="03000509000000000000" pitchFamily="65" charset="-120"/>
            <a:cs typeface="+mn-cs"/>
          </a:endParaRPr>
        </a:p>
      </dgm:t>
    </dgm:pt>
    <dgm:pt modelId="{59547B56-33A8-4630-8D3F-BB05103907BE}" type="parTrans" cxnId="{AAA4F300-EA4A-4D83-9EC6-7EB632769109}">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D10DF927-2114-4FC7-A156-ED85B1C00C24}" type="sibTrans" cxnId="{AAA4F300-EA4A-4D83-9EC6-7EB632769109}">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1C8BB568-C39D-4FB6-95BB-69754BDC4D2E}">
      <dgm:prSet phldrT="[文字]" custT="1"/>
      <dgm:spPr/>
      <dgm:t>
        <a:bodyPr/>
        <a:lstStyle/>
        <a:p>
          <a:r>
            <a:rPr lang="zh-TW" altLang="en-US" sz="2000" b="1" dirty="0">
              <a:latin typeface="標楷體" panose="03000509000000000000" pitchFamily="65" charset="-120"/>
              <a:ea typeface="標楷體" panose="03000509000000000000" pitchFamily="65" charset="-120"/>
            </a:rPr>
            <a:t>機會</a:t>
          </a:r>
          <a:r>
            <a:rPr lang="en-US" altLang="zh-TW" sz="1400" b="1" dirty="0">
              <a:latin typeface="標楷體" panose="03000509000000000000" pitchFamily="65" charset="-120"/>
              <a:ea typeface="標楷體" panose="03000509000000000000" pitchFamily="65" charset="-120"/>
            </a:rPr>
            <a:t>(</a:t>
          </a:r>
          <a:r>
            <a:rPr lang="zh-TW" altLang="en-US" sz="1400" b="1" dirty="0">
              <a:latin typeface="標楷體" panose="03000509000000000000" pitchFamily="65" charset="-120"/>
              <a:ea typeface="標楷體" panose="03000509000000000000" pitchFamily="65" charset="-120"/>
            </a:rPr>
            <a:t>外部</a:t>
          </a:r>
          <a:r>
            <a:rPr lang="en-US" altLang="zh-TW" sz="1400" b="1" dirty="0">
              <a:latin typeface="標楷體" panose="03000509000000000000" pitchFamily="65" charset="-120"/>
              <a:ea typeface="標楷體" panose="03000509000000000000" pitchFamily="65" charset="-120"/>
            </a:rPr>
            <a:t>)</a:t>
          </a:r>
          <a:endParaRPr lang="zh-TW" altLang="en-US" sz="2000" b="1" dirty="0">
            <a:latin typeface="標楷體" panose="03000509000000000000" pitchFamily="65" charset="-120"/>
            <a:ea typeface="標楷體" panose="03000509000000000000" pitchFamily="65" charset="-120"/>
          </a:endParaRPr>
        </a:p>
      </dgm:t>
    </dgm:pt>
    <dgm:pt modelId="{18F575D9-EC36-4E5E-8D91-482D566C19F8}" type="parTrans" cxnId="{75482876-CAE0-4387-BD79-5E643AB861BB}">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050065C8-CD52-4BD2-8000-F706B23DBCD7}" type="sibTrans" cxnId="{75482876-CAE0-4387-BD79-5E643AB861BB}">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05A15ABF-6325-46A9-8F92-27C922FB886D}">
      <dgm:prSet phldrT="[文字]" custT="1"/>
      <dgm:spPr/>
      <dgm:t>
        <a:bodyPr/>
        <a:lstStyle/>
        <a:p>
          <a:r>
            <a:rPr lang="zh-TW" altLang="en-US" sz="2000" b="1" dirty="0">
              <a:latin typeface="標楷體" panose="03000509000000000000" pitchFamily="65" charset="-120"/>
              <a:ea typeface="標楷體" panose="03000509000000000000" pitchFamily="65" charset="-120"/>
            </a:rPr>
            <a:t>威脅</a:t>
          </a:r>
          <a:r>
            <a:rPr lang="en-US" altLang="zh-TW" sz="1400" b="1" dirty="0">
              <a:latin typeface="標楷體" panose="03000509000000000000" pitchFamily="65" charset="-120"/>
              <a:ea typeface="標楷體" panose="03000509000000000000" pitchFamily="65" charset="-120"/>
            </a:rPr>
            <a:t>(</a:t>
          </a:r>
          <a:r>
            <a:rPr lang="zh-TW" altLang="en-US" sz="1400" b="1" dirty="0">
              <a:latin typeface="標楷體" panose="03000509000000000000" pitchFamily="65" charset="-120"/>
              <a:ea typeface="標楷體" panose="03000509000000000000" pitchFamily="65" charset="-120"/>
            </a:rPr>
            <a:t>外部</a:t>
          </a:r>
          <a:r>
            <a:rPr lang="en-US" altLang="zh-TW" sz="1400" b="1" dirty="0">
              <a:latin typeface="標楷體" panose="03000509000000000000" pitchFamily="65" charset="-120"/>
              <a:ea typeface="標楷體" panose="03000509000000000000" pitchFamily="65" charset="-120"/>
            </a:rPr>
            <a:t>)</a:t>
          </a:r>
          <a:endParaRPr lang="zh-TW" altLang="en-US" sz="1400" b="1" dirty="0">
            <a:latin typeface="標楷體" panose="03000509000000000000" pitchFamily="65" charset="-120"/>
            <a:ea typeface="標楷體" panose="03000509000000000000" pitchFamily="65" charset="-120"/>
          </a:endParaRPr>
        </a:p>
      </dgm:t>
    </dgm:pt>
    <dgm:pt modelId="{A1CE5920-6ED2-4650-BAF8-F4EF41B8BA8D}" type="parTrans" cxnId="{4A78F385-A30F-49F9-ADBC-AA1178D444C9}">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1D512DC0-C2F8-4A59-9CAA-5D504E69D960}" type="sibTrans" cxnId="{4A78F385-A30F-49F9-ADBC-AA1178D444C9}">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D0143F0F-2C95-40A4-9077-84F6643A703F}">
      <dgm:prSet phldrT="[文字]" custT="1"/>
      <dgm:spPr/>
      <dgm:t>
        <a:bodyPr/>
        <a:lstStyle/>
        <a:p>
          <a:pPr marL="0" lvl="1" indent="0" algn="just" defTabSz="622300">
            <a:lnSpc>
              <a:spcPct val="90000"/>
            </a:lnSpc>
            <a:spcBef>
              <a:spcPct val="0"/>
            </a:spcBef>
            <a:spcAft>
              <a:spcPct val="15000"/>
            </a:spcAft>
            <a:buNone/>
          </a:pPr>
          <a:r>
            <a:rPr lang="zh-TW" altLang="en-US" sz="1800" b="1" kern="1200" dirty="0">
              <a:latin typeface="Calibri"/>
              <a:ea typeface="標楷體" panose="03000509000000000000" pitchFamily="65" charset="-120"/>
              <a:cs typeface="+mn-cs"/>
            </a:rPr>
            <a:t>市面上唯一</a:t>
          </a:r>
          <a:r>
            <a:rPr lang="en-US" altLang="zh-TW" sz="1800" b="1" kern="1200" dirty="0">
              <a:latin typeface="Calibri"/>
              <a:ea typeface="標楷體" panose="03000509000000000000" pitchFamily="65" charset="-120"/>
              <a:cs typeface="+mn-cs"/>
            </a:rPr>
            <a:t>…</a:t>
          </a:r>
          <a:endParaRPr lang="zh-TW" altLang="en-US" sz="1800" b="1" kern="1200" dirty="0">
            <a:latin typeface="Calibri"/>
            <a:ea typeface="標楷體" panose="03000509000000000000" pitchFamily="65" charset="-120"/>
            <a:cs typeface="+mn-cs"/>
          </a:endParaRPr>
        </a:p>
      </dgm:t>
    </dgm:pt>
    <dgm:pt modelId="{82D97D24-8955-4FD0-B39F-73DA2E1B8781}" type="parTrans" cxnId="{08B46AF8-C60E-4908-B7C2-1E5DA6E43077}">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1BA05624-9AD1-4445-ADDB-B7DBA76B4E96}" type="sibTrans" cxnId="{08B46AF8-C60E-4908-B7C2-1E5DA6E43077}">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F7443184-307C-4F26-8027-EA2131DAA12A}">
      <dgm:prSet phldrT="[文字]" custT="1"/>
      <dgm:spPr/>
      <dgm:t>
        <a:bodyPr/>
        <a:lstStyle/>
        <a:p>
          <a:pPr marL="0" lvl="1" indent="0" algn="just" defTabSz="622300">
            <a:lnSpc>
              <a:spcPct val="90000"/>
            </a:lnSpc>
            <a:spcBef>
              <a:spcPct val="0"/>
            </a:spcBef>
            <a:spcAft>
              <a:spcPct val="15000"/>
            </a:spcAft>
            <a:buNone/>
          </a:pPr>
          <a:endParaRPr lang="zh-TW" altLang="en-US" sz="1800" b="0" kern="1200" dirty="0">
            <a:latin typeface="Calibri"/>
            <a:ea typeface="標楷體" panose="03000509000000000000" pitchFamily="65" charset="-120"/>
            <a:cs typeface="+mn-cs"/>
          </a:endParaRPr>
        </a:p>
      </dgm:t>
    </dgm:pt>
    <dgm:pt modelId="{FEB8BFD7-1D9D-4DFA-8750-736551287119}" type="parTrans" cxnId="{49AEDD86-A3C8-4038-8F4B-98B55E12D5BA}">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38FDEDEE-9F72-4ACE-B8BB-59745D830639}" type="sibTrans" cxnId="{49AEDD86-A3C8-4038-8F4B-98B55E12D5BA}">
      <dgm:prSet/>
      <dgm:spPr/>
      <dgm:t>
        <a:bodyPr/>
        <a:lstStyle/>
        <a:p>
          <a:endParaRPr lang="zh-TW" altLang="en-US" sz="2000" b="1">
            <a:latin typeface="微軟正黑體" panose="020B0604030504040204" pitchFamily="34" charset="-120"/>
            <a:ea typeface="微軟正黑體" panose="020B0604030504040204" pitchFamily="34" charset="-120"/>
          </a:endParaRPr>
        </a:p>
      </dgm:t>
    </dgm:pt>
    <dgm:pt modelId="{5DEADEA2-5A50-4C97-BDF9-F2423E2E3F6A}" type="pres">
      <dgm:prSet presAssocID="{F6F7946D-564A-47B2-977C-7A322B39E132}" presName="Name0" presStyleCnt="0">
        <dgm:presLayoutVars>
          <dgm:dir/>
          <dgm:animLvl val="lvl"/>
          <dgm:resizeHandles val="exact"/>
        </dgm:presLayoutVars>
      </dgm:prSet>
      <dgm:spPr/>
    </dgm:pt>
    <dgm:pt modelId="{BF459668-12E3-44D1-BDF5-230C7D5759DA}" type="pres">
      <dgm:prSet presAssocID="{6F636407-527B-4F4F-BD17-48CE87F84A01}" presName="composite" presStyleCnt="0"/>
      <dgm:spPr/>
    </dgm:pt>
    <dgm:pt modelId="{DA15F523-53DD-4AB2-85D2-631DDB975ACF}" type="pres">
      <dgm:prSet presAssocID="{6F636407-527B-4F4F-BD17-48CE87F84A01}" presName="parTx" presStyleLbl="alignNode1" presStyleIdx="0" presStyleCnt="5">
        <dgm:presLayoutVars>
          <dgm:chMax val="0"/>
          <dgm:chPref val="0"/>
          <dgm:bulletEnabled val="1"/>
        </dgm:presLayoutVars>
      </dgm:prSet>
      <dgm:spPr/>
    </dgm:pt>
    <dgm:pt modelId="{4E68FBD0-FF7D-401F-8E7F-1B4457A9AE1B}" type="pres">
      <dgm:prSet presAssocID="{6F636407-527B-4F4F-BD17-48CE87F84A01}" presName="desTx" presStyleLbl="alignAccFollowNode1" presStyleIdx="0" presStyleCnt="5" custScaleX="99175">
        <dgm:presLayoutVars>
          <dgm:bulletEnabled val="1"/>
        </dgm:presLayoutVars>
      </dgm:prSet>
      <dgm:spPr/>
    </dgm:pt>
    <dgm:pt modelId="{6BD895B9-DA50-451D-B198-F9FDB40C1B6C}" type="pres">
      <dgm:prSet presAssocID="{DBEFAF34-86E7-45C9-9953-231D5974E84C}" presName="space" presStyleCnt="0"/>
      <dgm:spPr/>
    </dgm:pt>
    <dgm:pt modelId="{0193633E-0EBC-43E8-983A-CAF757F30779}" type="pres">
      <dgm:prSet presAssocID="{5E1130FB-BA0A-4570-A2FF-8D46EACE2E49}" presName="composite" presStyleCnt="0"/>
      <dgm:spPr/>
    </dgm:pt>
    <dgm:pt modelId="{DD994316-8F26-440F-B53A-229BAE6C0358}" type="pres">
      <dgm:prSet presAssocID="{5E1130FB-BA0A-4570-A2FF-8D46EACE2E49}" presName="parTx" presStyleLbl="alignNode1" presStyleIdx="1" presStyleCnt="5">
        <dgm:presLayoutVars>
          <dgm:chMax val="0"/>
          <dgm:chPref val="0"/>
          <dgm:bulletEnabled val="1"/>
        </dgm:presLayoutVars>
      </dgm:prSet>
      <dgm:spPr/>
    </dgm:pt>
    <dgm:pt modelId="{1C9D7CFE-DF88-423E-A99E-09C72FD45C9E}" type="pres">
      <dgm:prSet presAssocID="{5E1130FB-BA0A-4570-A2FF-8D46EACE2E49}" presName="desTx" presStyleLbl="alignAccFollowNode1" presStyleIdx="1" presStyleCnt="5" custLinFactNeighborX="317" custLinFactNeighborY="571">
        <dgm:presLayoutVars>
          <dgm:bulletEnabled val="1"/>
        </dgm:presLayoutVars>
      </dgm:prSet>
      <dgm:spPr/>
    </dgm:pt>
    <dgm:pt modelId="{6B802588-58D8-4E49-8955-0A4A089D7632}" type="pres">
      <dgm:prSet presAssocID="{18CB0F88-3746-4048-862A-096350B00068}" presName="space" presStyleCnt="0"/>
      <dgm:spPr/>
    </dgm:pt>
    <dgm:pt modelId="{C591F8E9-9A19-4CFE-8EA6-8E4EBF762BBA}" type="pres">
      <dgm:prSet presAssocID="{EE1055B6-7666-41CE-BA05-0A447996486B}" presName="composite" presStyleCnt="0"/>
      <dgm:spPr/>
    </dgm:pt>
    <dgm:pt modelId="{0094FE8E-A6EA-4A86-BCAE-42197E496F01}" type="pres">
      <dgm:prSet presAssocID="{EE1055B6-7666-41CE-BA05-0A447996486B}" presName="parTx" presStyleLbl="alignNode1" presStyleIdx="2" presStyleCnt="5">
        <dgm:presLayoutVars>
          <dgm:chMax val="0"/>
          <dgm:chPref val="0"/>
          <dgm:bulletEnabled val="1"/>
        </dgm:presLayoutVars>
      </dgm:prSet>
      <dgm:spPr/>
    </dgm:pt>
    <dgm:pt modelId="{EEE98721-C95A-43A5-ADB9-9A87DFC17AEF}" type="pres">
      <dgm:prSet presAssocID="{EE1055B6-7666-41CE-BA05-0A447996486B}" presName="desTx" presStyleLbl="alignAccFollowNode1" presStyleIdx="2" presStyleCnt="5">
        <dgm:presLayoutVars>
          <dgm:bulletEnabled val="1"/>
        </dgm:presLayoutVars>
      </dgm:prSet>
      <dgm:spPr/>
    </dgm:pt>
    <dgm:pt modelId="{C6529F99-57DF-4779-9879-D9478DE4DFAF}" type="pres">
      <dgm:prSet presAssocID="{4A3F2005-48EF-4A5B-8200-F2E1635A4BD7}" presName="space" presStyleCnt="0"/>
      <dgm:spPr/>
    </dgm:pt>
    <dgm:pt modelId="{DF372A88-C662-4D0F-AB12-98ADA826FEF6}" type="pres">
      <dgm:prSet presAssocID="{1C8BB568-C39D-4FB6-95BB-69754BDC4D2E}" presName="composite" presStyleCnt="0"/>
      <dgm:spPr/>
    </dgm:pt>
    <dgm:pt modelId="{28567480-D3FE-4886-9831-EAAE6659AEBF}" type="pres">
      <dgm:prSet presAssocID="{1C8BB568-C39D-4FB6-95BB-69754BDC4D2E}" presName="parTx" presStyleLbl="alignNode1" presStyleIdx="3" presStyleCnt="5">
        <dgm:presLayoutVars>
          <dgm:chMax val="0"/>
          <dgm:chPref val="0"/>
          <dgm:bulletEnabled val="1"/>
        </dgm:presLayoutVars>
      </dgm:prSet>
      <dgm:spPr/>
    </dgm:pt>
    <dgm:pt modelId="{C79FDC5B-1BDB-4150-853A-5FAF02D4A9C8}" type="pres">
      <dgm:prSet presAssocID="{1C8BB568-C39D-4FB6-95BB-69754BDC4D2E}" presName="desTx" presStyleLbl="alignAccFollowNode1" presStyleIdx="3" presStyleCnt="5">
        <dgm:presLayoutVars>
          <dgm:bulletEnabled val="1"/>
        </dgm:presLayoutVars>
      </dgm:prSet>
      <dgm:spPr/>
    </dgm:pt>
    <dgm:pt modelId="{7925BEBF-DC3A-4264-B30F-2CFCC7D68838}" type="pres">
      <dgm:prSet presAssocID="{050065C8-CD52-4BD2-8000-F706B23DBCD7}" presName="space" presStyleCnt="0"/>
      <dgm:spPr/>
    </dgm:pt>
    <dgm:pt modelId="{CA71EAE2-F714-4DE9-A5CC-913D50765AC5}" type="pres">
      <dgm:prSet presAssocID="{05A15ABF-6325-46A9-8F92-27C922FB886D}" presName="composite" presStyleCnt="0"/>
      <dgm:spPr/>
    </dgm:pt>
    <dgm:pt modelId="{50754579-E031-480E-A831-8ACD334409C2}" type="pres">
      <dgm:prSet presAssocID="{05A15ABF-6325-46A9-8F92-27C922FB886D}" presName="parTx" presStyleLbl="alignNode1" presStyleIdx="4" presStyleCnt="5">
        <dgm:presLayoutVars>
          <dgm:chMax val="0"/>
          <dgm:chPref val="0"/>
          <dgm:bulletEnabled val="1"/>
        </dgm:presLayoutVars>
      </dgm:prSet>
      <dgm:spPr/>
    </dgm:pt>
    <dgm:pt modelId="{AAED3E17-9987-4AED-94D5-732B5A7488D5}" type="pres">
      <dgm:prSet presAssocID="{05A15ABF-6325-46A9-8F92-27C922FB886D}" presName="desTx" presStyleLbl="alignAccFollowNode1" presStyleIdx="4" presStyleCnt="5">
        <dgm:presLayoutVars>
          <dgm:bulletEnabled val="1"/>
        </dgm:presLayoutVars>
      </dgm:prSet>
      <dgm:spPr/>
    </dgm:pt>
  </dgm:ptLst>
  <dgm:cxnLst>
    <dgm:cxn modelId="{43D5EE00-7B92-4AD6-860C-7542C127F23A}" type="presOf" srcId="{DF0066DA-0EB8-4A00-9650-627BCC7947D6}" destId="{EEE98721-C95A-43A5-ADB9-9A87DFC17AEF}" srcOrd="0" destOrd="0" presId="urn:microsoft.com/office/officeart/2005/8/layout/hList1"/>
    <dgm:cxn modelId="{AAA4F300-EA4A-4D83-9EC6-7EB632769109}" srcId="{EE1055B6-7666-41CE-BA05-0A447996486B}" destId="{DF0066DA-0EB8-4A00-9650-627BCC7947D6}" srcOrd="0" destOrd="0" parTransId="{59547B56-33A8-4630-8D3F-BB05103907BE}" sibTransId="{D10DF927-2114-4FC7-A156-ED85B1C00C24}"/>
    <dgm:cxn modelId="{A3A37C06-8077-401C-835C-D51BB4BE7709}" srcId="{F6F7946D-564A-47B2-977C-7A322B39E132}" destId="{6F636407-527B-4F4F-BD17-48CE87F84A01}" srcOrd="0" destOrd="0" parTransId="{DD5A1111-F860-4386-938D-0C6E81477EE1}" sibTransId="{DBEFAF34-86E7-45C9-9953-231D5974E84C}"/>
    <dgm:cxn modelId="{68062D20-4DD8-450A-8B00-8147491E654D}" type="presOf" srcId="{271E8CF4-C6AB-41E5-A163-2637714FBF93}" destId="{4E68FBD0-FF7D-401F-8E7F-1B4457A9AE1B}" srcOrd="0" destOrd="0" presId="urn:microsoft.com/office/officeart/2005/8/layout/hList1"/>
    <dgm:cxn modelId="{62F4D720-98D3-4671-9305-F220B55887F2}" srcId="{6F636407-527B-4F4F-BD17-48CE87F84A01}" destId="{271E8CF4-C6AB-41E5-A163-2637714FBF93}" srcOrd="0" destOrd="0" parTransId="{2DE8BCE9-0BE5-455E-A1D3-CB28619CD9AD}" sibTransId="{D1133A1D-B56E-4158-B4E2-E6E74FE81095}"/>
    <dgm:cxn modelId="{DBC11938-3F93-4DE0-9801-C60B8FF7340C}" type="presOf" srcId="{05A15ABF-6325-46A9-8F92-27C922FB886D}" destId="{50754579-E031-480E-A831-8ACD334409C2}" srcOrd="0" destOrd="0" presId="urn:microsoft.com/office/officeart/2005/8/layout/hList1"/>
    <dgm:cxn modelId="{F43F1650-A654-4A53-B4BA-01AC51219035}" srcId="{F6F7946D-564A-47B2-977C-7A322B39E132}" destId="{EE1055B6-7666-41CE-BA05-0A447996486B}" srcOrd="2" destOrd="0" parTransId="{9AE08E71-EBA0-464F-BF48-D10D74CF0A53}" sibTransId="{4A3F2005-48EF-4A5B-8200-F2E1635A4BD7}"/>
    <dgm:cxn modelId="{75482876-CAE0-4387-BD79-5E643AB861BB}" srcId="{F6F7946D-564A-47B2-977C-7A322B39E132}" destId="{1C8BB568-C39D-4FB6-95BB-69754BDC4D2E}" srcOrd="3" destOrd="0" parTransId="{18F575D9-EC36-4E5E-8D91-482D566C19F8}" sibTransId="{050065C8-CD52-4BD2-8000-F706B23DBCD7}"/>
    <dgm:cxn modelId="{89346A56-BC65-44B0-987A-AD51738EF34C}" type="presOf" srcId="{D0143F0F-2C95-40A4-9077-84F6643A703F}" destId="{C79FDC5B-1BDB-4150-853A-5FAF02D4A9C8}" srcOrd="0" destOrd="0" presId="urn:microsoft.com/office/officeart/2005/8/layout/hList1"/>
    <dgm:cxn modelId="{ACAB9556-DCE9-40BD-942E-CD992838E968}" type="presOf" srcId="{1C8BB568-C39D-4FB6-95BB-69754BDC4D2E}" destId="{28567480-D3FE-4886-9831-EAAE6659AEBF}" srcOrd="0" destOrd="0" presId="urn:microsoft.com/office/officeart/2005/8/layout/hList1"/>
    <dgm:cxn modelId="{4A78F385-A30F-49F9-ADBC-AA1178D444C9}" srcId="{F6F7946D-564A-47B2-977C-7A322B39E132}" destId="{05A15ABF-6325-46A9-8F92-27C922FB886D}" srcOrd="4" destOrd="0" parTransId="{A1CE5920-6ED2-4650-BAF8-F4EF41B8BA8D}" sibTransId="{1D512DC0-C2F8-4A59-9CAA-5D504E69D960}"/>
    <dgm:cxn modelId="{49AEDD86-A3C8-4038-8F4B-98B55E12D5BA}" srcId="{05A15ABF-6325-46A9-8F92-27C922FB886D}" destId="{F7443184-307C-4F26-8027-EA2131DAA12A}" srcOrd="0" destOrd="0" parTransId="{FEB8BFD7-1D9D-4DFA-8750-736551287119}" sibTransId="{38FDEDEE-9F72-4ACE-B8BB-59745D830639}"/>
    <dgm:cxn modelId="{2E696A9B-F711-494C-ACCF-FF842468842A}" type="presOf" srcId="{5E1130FB-BA0A-4570-A2FF-8D46EACE2E49}" destId="{DD994316-8F26-440F-B53A-229BAE6C0358}" srcOrd="0" destOrd="0" presId="urn:microsoft.com/office/officeart/2005/8/layout/hList1"/>
    <dgm:cxn modelId="{84305EAB-0606-497E-984E-531FBC37125A}" srcId="{5E1130FB-BA0A-4570-A2FF-8D46EACE2E49}" destId="{BC972B3E-0636-4B56-8CEF-046516E65858}" srcOrd="0" destOrd="0" parTransId="{9650CA12-8E3E-4B18-954C-7530C07C5482}" sibTransId="{F2E2F846-E1B5-4F0A-B3D1-9E2A3FE54CA0}"/>
    <dgm:cxn modelId="{ACB46EC8-FF9A-4B6C-991C-32F8BF00E147}" type="presOf" srcId="{6F636407-527B-4F4F-BD17-48CE87F84A01}" destId="{DA15F523-53DD-4AB2-85D2-631DDB975ACF}" srcOrd="0" destOrd="0" presId="urn:microsoft.com/office/officeart/2005/8/layout/hList1"/>
    <dgm:cxn modelId="{6B68BDDB-4BE8-4137-84E2-7188780EA94F}" type="presOf" srcId="{EE1055B6-7666-41CE-BA05-0A447996486B}" destId="{0094FE8E-A6EA-4A86-BCAE-42197E496F01}" srcOrd="0" destOrd="0" presId="urn:microsoft.com/office/officeart/2005/8/layout/hList1"/>
    <dgm:cxn modelId="{54A833E2-091C-458E-8476-FBB46F13DBE8}" type="presOf" srcId="{F6F7946D-564A-47B2-977C-7A322B39E132}" destId="{5DEADEA2-5A50-4C97-BDF9-F2423E2E3F6A}" srcOrd="0" destOrd="0" presId="urn:microsoft.com/office/officeart/2005/8/layout/hList1"/>
    <dgm:cxn modelId="{FC8738E6-085E-4B51-975E-D82B4328E6E5}" srcId="{F6F7946D-564A-47B2-977C-7A322B39E132}" destId="{5E1130FB-BA0A-4570-A2FF-8D46EACE2E49}" srcOrd="1" destOrd="0" parTransId="{23526630-A6A0-4329-BC3C-0D403190DD1F}" sibTransId="{18CB0F88-3746-4048-862A-096350B00068}"/>
    <dgm:cxn modelId="{C5431BF2-C865-4BC0-B4BF-DF411B7A1743}" type="presOf" srcId="{F7443184-307C-4F26-8027-EA2131DAA12A}" destId="{AAED3E17-9987-4AED-94D5-732B5A7488D5}" srcOrd="0" destOrd="0" presId="urn:microsoft.com/office/officeart/2005/8/layout/hList1"/>
    <dgm:cxn modelId="{08B46AF8-C60E-4908-B7C2-1E5DA6E43077}" srcId="{1C8BB568-C39D-4FB6-95BB-69754BDC4D2E}" destId="{D0143F0F-2C95-40A4-9077-84F6643A703F}" srcOrd="0" destOrd="0" parTransId="{82D97D24-8955-4FD0-B39F-73DA2E1B8781}" sibTransId="{1BA05624-9AD1-4445-ADDB-B7DBA76B4E96}"/>
    <dgm:cxn modelId="{238D4BFA-23D0-4B78-AD41-C38D649E0D77}" type="presOf" srcId="{BC972B3E-0636-4B56-8CEF-046516E65858}" destId="{1C9D7CFE-DF88-423E-A99E-09C72FD45C9E}" srcOrd="0" destOrd="0" presId="urn:microsoft.com/office/officeart/2005/8/layout/hList1"/>
    <dgm:cxn modelId="{6626F2B3-713E-41A6-A6EB-D44E5E36BF0E}" type="presParOf" srcId="{5DEADEA2-5A50-4C97-BDF9-F2423E2E3F6A}" destId="{BF459668-12E3-44D1-BDF5-230C7D5759DA}" srcOrd="0" destOrd="0" presId="urn:microsoft.com/office/officeart/2005/8/layout/hList1"/>
    <dgm:cxn modelId="{AFE8C13B-D62E-43E4-850A-11DC91FD1420}" type="presParOf" srcId="{BF459668-12E3-44D1-BDF5-230C7D5759DA}" destId="{DA15F523-53DD-4AB2-85D2-631DDB975ACF}" srcOrd="0" destOrd="0" presId="urn:microsoft.com/office/officeart/2005/8/layout/hList1"/>
    <dgm:cxn modelId="{9CB372C7-9D87-4463-93BD-13DF2FDCDFAF}" type="presParOf" srcId="{BF459668-12E3-44D1-BDF5-230C7D5759DA}" destId="{4E68FBD0-FF7D-401F-8E7F-1B4457A9AE1B}" srcOrd="1" destOrd="0" presId="urn:microsoft.com/office/officeart/2005/8/layout/hList1"/>
    <dgm:cxn modelId="{13ED5501-28D9-45E0-A31C-705804D09B2D}" type="presParOf" srcId="{5DEADEA2-5A50-4C97-BDF9-F2423E2E3F6A}" destId="{6BD895B9-DA50-451D-B198-F9FDB40C1B6C}" srcOrd="1" destOrd="0" presId="urn:microsoft.com/office/officeart/2005/8/layout/hList1"/>
    <dgm:cxn modelId="{37725879-1AAE-4472-BAEB-D59C7EF2424B}" type="presParOf" srcId="{5DEADEA2-5A50-4C97-BDF9-F2423E2E3F6A}" destId="{0193633E-0EBC-43E8-983A-CAF757F30779}" srcOrd="2" destOrd="0" presId="urn:microsoft.com/office/officeart/2005/8/layout/hList1"/>
    <dgm:cxn modelId="{261C7C73-AE5E-4375-A11C-8AF87DF8BDFB}" type="presParOf" srcId="{0193633E-0EBC-43E8-983A-CAF757F30779}" destId="{DD994316-8F26-440F-B53A-229BAE6C0358}" srcOrd="0" destOrd="0" presId="urn:microsoft.com/office/officeart/2005/8/layout/hList1"/>
    <dgm:cxn modelId="{D4BDFB93-B30B-4B47-B516-48283FDA97D6}" type="presParOf" srcId="{0193633E-0EBC-43E8-983A-CAF757F30779}" destId="{1C9D7CFE-DF88-423E-A99E-09C72FD45C9E}" srcOrd="1" destOrd="0" presId="urn:microsoft.com/office/officeart/2005/8/layout/hList1"/>
    <dgm:cxn modelId="{09D9505E-E052-4D6F-9002-9BB179DCA0CA}" type="presParOf" srcId="{5DEADEA2-5A50-4C97-BDF9-F2423E2E3F6A}" destId="{6B802588-58D8-4E49-8955-0A4A089D7632}" srcOrd="3" destOrd="0" presId="urn:microsoft.com/office/officeart/2005/8/layout/hList1"/>
    <dgm:cxn modelId="{87730CD2-DF5D-45D7-9BD5-3A37D6C464FB}" type="presParOf" srcId="{5DEADEA2-5A50-4C97-BDF9-F2423E2E3F6A}" destId="{C591F8E9-9A19-4CFE-8EA6-8E4EBF762BBA}" srcOrd="4" destOrd="0" presId="urn:microsoft.com/office/officeart/2005/8/layout/hList1"/>
    <dgm:cxn modelId="{6E9E5448-013D-41AF-90C2-99C081A38926}" type="presParOf" srcId="{C591F8E9-9A19-4CFE-8EA6-8E4EBF762BBA}" destId="{0094FE8E-A6EA-4A86-BCAE-42197E496F01}" srcOrd="0" destOrd="0" presId="urn:microsoft.com/office/officeart/2005/8/layout/hList1"/>
    <dgm:cxn modelId="{75CBBD73-8653-4F3D-987A-1BD7CC9A3366}" type="presParOf" srcId="{C591F8E9-9A19-4CFE-8EA6-8E4EBF762BBA}" destId="{EEE98721-C95A-43A5-ADB9-9A87DFC17AEF}" srcOrd="1" destOrd="0" presId="urn:microsoft.com/office/officeart/2005/8/layout/hList1"/>
    <dgm:cxn modelId="{067E856D-FFE3-4488-83A8-50978150340B}" type="presParOf" srcId="{5DEADEA2-5A50-4C97-BDF9-F2423E2E3F6A}" destId="{C6529F99-57DF-4779-9879-D9478DE4DFAF}" srcOrd="5" destOrd="0" presId="urn:microsoft.com/office/officeart/2005/8/layout/hList1"/>
    <dgm:cxn modelId="{0A64AF95-588C-4A87-8638-A07F2B670863}" type="presParOf" srcId="{5DEADEA2-5A50-4C97-BDF9-F2423E2E3F6A}" destId="{DF372A88-C662-4D0F-AB12-98ADA826FEF6}" srcOrd="6" destOrd="0" presId="urn:microsoft.com/office/officeart/2005/8/layout/hList1"/>
    <dgm:cxn modelId="{397B4361-F3F3-4924-BEAC-6F25ED024B05}" type="presParOf" srcId="{DF372A88-C662-4D0F-AB12-98ADA826FEF6}" destId="{28567480-D3FE-4886-9831-EAAE6659AEBF}" srcOrd="0" destOrd="0" presId="urn:microsoft.com/office/officeart/2005/8/layout/hList1"/>
    <dgm:cxn modelId="{F83B5E3D-231E-4332-97BF-76DC25F33136}" type="presParOf" srcId="{DF372A88-C662-4D0F-AB12-98ADA826FEF6}" destId="{C79FDC5B-1BDB-4150-853A-5FAF02D4A9C8}" srcOrd="1" destOrd="0" presId="urn:microsoft.com/office/officeart/2005/8/layout/hList1"/>
    <dgm:cxn modelId="{19403D7C-BC80-4145-AA41-FB70C2721694}" type="presParOf" srcId="{5DEADEA2-5A50-4C97-BDF9-F2423E2E3F6A}" destId="{7925BEBF-DC3A-4264-B30F-2CFCC7D68838}" srcOrd="7" destOrd="0" presId="urn:microsoft.com/office/officeart/2005/8/layout/hList1"/>
    <dgm:cxn modelId="{7E70E460-D63C-4916-9141-12068F54F57D}" type="presParOf" srcId="{5DEADEA2-5A50-4C97-BDF9-F2423E2E3F6A}" destId="{CA71EAE2-F714-4DE9-A5CC-913D50765AC5}" srcOrd="8" destOrd="0" presId="urn:microsoft.com/office/officeart/2005/8/layout/hList1"/>
    <dgm:cxn modelId="{8588E4D5-9C14-4D82-89D3-14A15A3FA569}" type="presParOf" srcId="{CA71EAE2-F714-4DE9-A5CC-913D50765AC5}" destId="{50754579-E031-480E-A831-8ACD334409C2}" srcOrd="0" destOrd="0" presId="urn:microsoft.com/office/officeart/2005/8/layout/hList1"/>
    <dgm:cxn modelId="{52FDD5EF-8021-4331-8D4C-A7A629E35E54}" type="presParOf" srcId="{CA71EAE2-F714-4DE9-A5CC-913D50765AC5}" destId="{AAED3E17-9987-4AED-94D5-732B5A7488D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5F523-53DD-4AB2-85D2-631DDB975ACF}">
      <dsp:nvSpPr>
        <dsp:cNvPr id="0" name=""/>
        <dsp:cNvSpPr/>
      </dsp:nvSpPr>
      <dsp:spPr>
        <a:xfrm>
          <a:off x="4016" y="617650"/>
          <a:ext cx="1539733" cy="615893"/>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標楷體" panose="03000509000000000000" pitchFamily="65" charset="-120"/>
              <a:ea typeface="標楷體" panose="03000509000000000000" pitchFamily="65" charset="-120"/>
            </a:rPr>
            <a:t>產品說明</a:t>
          </a:r>
        </a:p>
      </dsp:txBody>
      <dsp:txXfrm>
        <a:off x="4016" y="617650"/>
        <a:ext cx="1539733" cy="615893"/>
      </dsp:txXfrm>
    </dsp:sp>
    <dsp:sp modelId="{4E68FBD0-FF7D-401F-8E7F-1B4457A9AE1B}">
      <dsp:nvSpPr>
        <dsp:cNvPr id="0" name=""/>
        <dsp:cNvSpPr/>
      </dsp:nvSpPr>
      <dsp:spPr>
        <a:xfrm>
          <a:off x="10368" y="1233543"/>
          <a:ext cx="1527030" cy="285480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0" lvl="1" indent="0" algn="just" defTabSz="800100">
            <a:lnSpc>
              <a:spcPct val="90000"/>
            </a:lnSpc>
            <a:spcBef>
              <a:spcPct val="0"/>
            </a:spcBef>
            <a:spcAft>
              <a:spcPct val="15000"/>
            </a:spcAft>
            <a:buNone/>
          </a:pPr>
          <a:r>
            <a:rPr lang="zh-TW" altLang="en-US" sz="1800" b="1" kern="1200" dirty="0">
              <a:latin typeface="Times New Roman" panose="02020603050405020304" pitchFamily="18" charset="0"/>
              <a:ea typeface="標楷體" panose="03000509000000000000" pitchFamily="65" charset="-120"/>
            </a:rPr>
            <a:t>預防肺損傷的藥物</a:t>
          </a:r>
          <a:endParaRPr lang="zh-TW" altLang="en-US" sz="1800" b="0" kern="1200" dirty="0">
            <a:latin typeface="+mn-lt"/>
            <a:ea typeface="標楷體" panose="03000509000000000000" pitchFamily="65" charset="-120"/>
          </a:endParaRPr>
        </a:p>
      </dsp:txBody>
      <dsp:txXfrm>
        <a:off x="10368" y="1233543"/>
        <a:ext cx="1527030" cy="2854800"/>
      </dsp:txXfrm>
    </dsp:sp>
    <dsp:sp modelId="{DD994316-8F26-440F-B53A-229BAE6C0358}">
      <dsp:nvSpPr>
        <dsp:cNvPr id="0" name=""/>
        <dsp:cNvSpPr/>
      </dsp:nvSpPr>
      <dsp:spPr>
        <a:xfrm>
          <a:off x="1759312" y="617650"/>
          <a:ext cx="1539733" cy="615893"/>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標楷體" panose="03000509000000000000" pitchFamily="65" charset="-120"/>
              <a:ea typeface="標楷體" panose="03000509000000000000" pitchFamily="65" charset="-120"/>
            </a:rPr>
            <a:t>優勢</a:t>
          </a:r>
          <a:r>
            <a:rPr lang="en-US" altLang="zh-TW" sz="1400" b="1" kern="1200" dirty="0">
              <a:latin typeface="標楷體" panose="03000509000000000000" pitchFamily="65" charset="-120"/>
              <a:ea typeface="標楷體" panose="03000509000000000000" pitchFamily="65" charset="-120"/>
            </a:rPr>
            <a:t>(</a:t>
          </a:r>
          <a:r>
            <a:rPr lang="zh-TW" altLang="en-US" sz="1400" b="1" kern="1200" dirty="0">
              <a:latin typeface="標楷體" panose="03000509000000000000" pitchFamily="65" charset="-120"/>
              <a:ea typeface="標楷體" panose="03000509000000000000" pitchFamily="65" charset="-120"/>
            </a:rPr>
            <a:t>內部</a:t>
          </a:r>
          <a:r>
            <a:rPr lang="en-US" altLang="zh-TW" sz="1400" b="1" kern="1200" dirty="0">
              <a:latin typeface="標楷體" panose="03000509000000000000" pitchFamily="65" charset="-120"/>
              <a:ea typeface="標楷體" panose="03000509000000000000" pitchFamily="65" charset="-120"/>
            </a:rPr>
            <a:t>)</a:t>
          </a:r>
          <a:endParaRPr lang="zh-TW" altLang="en-US" sz="1400" b="1" kern="1200" dirty="0">
            <a:latin typeface="標楷體" panose="03000509000000000000" pitchFamily="65" charset="-120"/>
            <a:ea typeface="標楷體" panose="03000509000000000000" pitchFamily="65" charset="-120"/>
          </a:endParaRPr>
        </a:p>
      </dsp:txBody>
      <dsp:txXfrm>
        <a:off x="1759312" y="617650"/>
        <a:ext cx="1539733" cy="615893"/>
      </dsp:txXfrm>
    </dsp:sp>
    <dsp:sp modelId="{1C9D7CFE-DF88-423E-A99E-09C72FD45C9E}">
      <dsp:nvSpPr>
        <dsp:cNvPr id="0" name=""/>
        <dsp:cNvSpPr/>
      </dsp:nvSpPr>
      <dsp:spPr>
        <a:xfrm>
          <a:off x="1764193" y="1249844"/>
          <a:ext cx="1539733" cy="2854800"/>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0" lvl="1" indent="0" algn="just" defTabSz="622300">
            <a:lnSpc>
              <a:spcPct val="90000"/>
            </a:lnSpc>
            <a:spcBef>
              <a:spcPct val="0"/>
            </a:spcBef>
            <a:spcAft>
              <a:spcPct val="15000"/>
            </a:spcAft>
            <a:buNone/>
          </a:pPr>
          <a:endParaRPr lang="zh-TW" altLang="en-US" sz="1800" b="0" kern="1200" dirty="0">
            <a:latin typeface="Calibri"/>
            <a:ea typeface="標楷體" panose="03000509000000000000" pitchFamily="65" charset="-120"/>
            <a:cs typeface="+mn-cs"/>
          </a:endParaRPr>
        </a:p>
      </dsp:txBody>
      <dsp:txXfrm>
        <a:off x="1764193" y="1249844"/>
        <a:ext cx="1539733" cy="2854800"/>
      </dsp:txXfrm>
    </dsp:sp>
    <dsp:sp modelId="{0094FE8E-A6EA-4A86-BCAE-42197E496F01}">
      <dsp:nvSpPr>
        <dsp:cNvPr id="0" name=""/>
        <dsp:cNvSpPr/>
      </dsp:nvSpPr>
      <dsp:spPr>
        <a:xfrm>
          <a:off x="3514609" y="617650"/>
          <a:ext cx="1539733" cy="615893"/>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標楷體" panose="03000509000000000000" pitchFamily="65" charset="-120"/>
              <a:ea typeface="標楷體" panose="03000509000000000000" pitchFamily="65" charset="-120"/>
            </a:rPr>
            <a:t>劣勢</a:t>
          </a:r>
          <a:r>
            <a:rPr lang="en-US" altLang="zh-TW" sz="1400" b="1" kern="1200" dirty="0">
              <a:latin typeface="標楷體" panose="03000509000000000000" pitchFamily="65" charset="-120"/>
              <a:ea typeface="標楷體" panose="03000509000000000000" pitchFamily="65" charset="-120"/>
            </a:rPr>
            <a:t>(</a:t>
          </a:r>
          <a:r>
            <a:rPr lang="zh-TW" altLang="en-US" sz="1400" b="1" kern="1200" dirty="0">
              <a:latin typeface="標楷體" panose="03000509000000000000" pitchFamily="65" charset="-120"/>
              <a:ea typeface="標楷體" panose="03000509000000000000" pitchFamily="65" charset="-120"/>
            </a:rPr>
            <a:t>內部</a:t>
          </a:r>
          <a:r>
            <a:rPr lang="en-US" altLang="zh-TW" sz="1400" b="1" kern="1200" dirty="0">
              <a:latin typeface="標楷體" panose="03000509000000000000" pitchFamily="65" charset="-120"/>
              <a:ea typeface="標楷體" panose="03000509000000000000" pitchFamily="65" charset="-120"/>
            </a:rPr>
            <a:t>)</a:t>
          </a:r>
          <a:endParaRPr lang="zh-TW" altLang="en-US" sz="1400" b="1" kern="1200" dirty="0">
            <a:latin typeface="標楷體" panose="03000509000000000000" pitchFamily="65" charset="-120"/>
            <a:ea typeface="標楷體" panose="03000509000000000000" pitchFamily="65" charset="-120"/>
          </a:endParaRPr>
        </a:p>
      </dsp:txBody>
      <dsp:txXfrm>
        <a:off x="3514609" y="617650"/>
        <a:ext cx="1539733" cy="615893"/>
      </dsp:txXfrm>
    </dsp:sp>
    <dsp:sp modelId="{EEE98721-C95A-43A5-ADB9-9A87DFC17AEF}">
      <dsp:nvSpPr>
        <dsp:cNvPr id="0" name=""/>
        <dsp:cNvSpPr/>
      </dsp:nvSpPr>
      <dsp:spPr>
        <a:xfrm>
          <a:off x="3514609" y="1233543"/>
          <a:ext cx="1539733" cy="285480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0" lvl="1" indent="0" algn="just" defTabSz="622300">
            <a:lnSpc>
              <a:spcPct val="90000"/>
            </a:lnSpc>
            <a:spcBef>
              <a:spcPct val="0"/>
            </a:spcBef>
            <a:spcAft>
              <a:spcPct val="15000"/>
            </a:spcAft>
            <a:buNone/>
          </a:pPr>
          <a:endParaRPr lang="zh-TW" altLang="en-US" sz="1800" b="0" kern="1200" dirty="0">
            <a:latin typeface="Calibri"/>
            <a:ea typeface="標楷體" panose="03000509000000000000" pitchFamily="65" charset="-120"/>
            <a:cs typeface="+mn-cs"/>
          </a:endParaRPr>
        </a:p>
      </dsp:txBody>
      <dsp:txXfrm>
        <a:off x="3514609" y="1233543"/>
        <a:ext cx="1539733" cy="2854800"/>
      </dsp:txXfrm>
    </dsp:sp>
    <dsp:sp modelId="{28567480-D3FE-4886-9831-EAAE6659AEBF}">
      <dsp:nvSpPr>
        <dsp:cNvPr id="0" name=""/>
        <dsp:cNvSpPr/>
      </dsp:nvSpPr>
      <dsp:spPr>
        <a:xfrm>
          <a:off x="5269905" y="617650"/>
          <a:ext cx="1539733" cy="615893"/>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標楷體" panose="03000509000000000000" pitchFamily="65" charset="-120"/>
              <a:ea typeface="標楷體" panose="03000509000000000000" pitchFamily="65" charset="-120"/>
            </a:rPr>
            <a:t>機會</a:t>
          </a:r>
          <a:r>
            <a:rPr lang="en-US" altLang="zh-TW" sz="1400" b="1" kern="1200" dirty="0">
              <a:latin typeface="標楷體" panose="03000509000000000000" pitchFamily="65" charset="-120"/>
              <a:ea typeface="標楷體" panose="03000509000000000000" pitchFamily="65" charset="-120"/>
            </a:rPr>
            <a:t>(</a:t>
          </a:r>
          <a:r>
            <a:rPr lang="zh-TW" altLang="en-US" sz="1400" b="1" kern="1200" dirty="0">
              <a:latin typeface="標楷體" panose="03000509000000000000" pitchFamily="65" charset="-120"/>
              <a:ea typeface="標楷體" panose="03000509000000000000" pitchFamily="65" charset="-120"/>
            </a:rPr>
            <a:t>外部</a:t>
          </a:r>
          <a:r>
            <a:rPr lang="en-US" altLang="zh-TW" sz="1400" b="1" kern="1200" dirty="0">
              <a:latin typeface="標楷體" panose="03000509000000000000" pitchFamily="65" charset="-120"/>
              <a:ea typeface="標楷體" panose="03000509000000000000" pitchFamily="65" charset="-120"/>
            </a:rPr>
            <a:t>)</a:t>
          </a:r>
          <a:endParaRPr lang="zh-TW" altLang="en-US" sz="2000" b="1" kern="1200" dirty="0">
            <a:latin typeface="標楷體" panose="03000509000000000000" pitchFamily="65" charset="-120"/>
            <a:ea typeface="標楷體" panose="03000509000000000000" pitchFamily="65" charset="-120"/>
          </a:endParaRPr>
        </a:p>
      </dsp:txBody>
      <dsp:txXfrm>
        <a:off x="5269905" y="617650"/>
        <a:ext cx="1539733" cy="615893"/>
      </dsp:txXfrm>
    </dsp:sp>
    <dsp:sp modelId="{C79FDC5B-1BDB-4150-853A-5FAF02D4A9C8}">
      <dsp:nvSpPr>
        <dsp:cNvPr id="0" name=""/>
        <dsp:cNvSpPr/>
      </dsp:nvSpPr>
      <dsp:spPr>
        <a:xfrm>
          <a:off x="5269905" y="1233543"/>
          <a:ext cx="1539733" cy="285480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0" lvl="1" indent="0" algn="just" defTabSz="622300">
            <a:lnSpc>
              <a:spcPct val="90000"/>
            </a:lnSpc>
            <a:spcBef>
              <a:spcPct val="0"/>
            </a:spcBef>
            <a:spcAft>
              <a:spcPct val="15000"/>
            </a:spcAft>
            <a:buNone/>
          </a:pPr>
          <a:r>
            <a:rPr lang="zh-TW" altLang="en-US" sz="1800" b="1" kern="1200" dirty="0">
              <a:latin typeface="Calibri"/>
              <a:ea typeface="標楷體" panose="03000509000000000000" pitchFamily="65" charset="-120"/>
              <a:cs typeface="+mn-cs"/>
            </a:rPr>
            <a:t>市面上唯一</a:t>
          </a:r>
          <a:r>
            <a:rPr lang="en-US" altLang="zh-TW" sz="1800" b="1" kern="1200" dirty="0">
              <a:latin typeface="Calibri"/>
              <a:ea typeface="標楷體" panose="03000509000000000000" pitchFamily="65" charset="-120"/>
              <a:cs typeface="+mn-cs"/>
            </a:rPr>
            <a:t>…</a:t>
          </a:r>
          <a:endParaRPr lang="zh-TW" altLang="en-US" sz="1800" b="1" kern="1200" dirty="0">
            <a:latin typeface="Calibri"/>
            <a:ea typeface="標楷體" panose="03000509000000000000" pitchFamily="65" charset="-120"/>
            <a:cs typeface="+mn-cs"/>
          </a:endParaRPr>
        </a:p>
      </dsp:txBody>
      <dsp:txXfrm>
        <a:off x="5269905" y="1233543"/>
        <a:ext cx="1539733" cy="2854800"/>
      </dsp:txXfrm>
    </dsp:sp>
    <dsp:sp modelId="{50754579-E031-480E-A831-8ACD334409C2}">
      <dsp:nvSpPr>
        <dsp:cNvPr id="0" name=""/>
        <dsp:cNvSpPr/>
      </dsp:nvSpPr>
      <dsp:spPr>
        <a:xfrm>
          <a:off x="7025201" y="617650"/>
          <a:ext cx="1539733" cy="615893"/>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zh-TW" altLang="en-US" sz="2000" b="1" kern="1200" dirty="0">
              <a:latin typeface="標楷體" panose="03000509000000000000" pitchFamily="65" charset="-120"/>
              <a:ea typeface="標楷體" panose="03000509000000000000" pitchFamily="65" charset="-120"/>
            </a:rPr>
            <a:t>威脅</a:t>
          </a:r>
          <a:r>
            <a:rPr lang="en-US" altLang="zh-TW" sz="1400" b="1" kern="1200" dirty="0">
              <a:latin typeface="標楷體" panose="03000509000000000000" pitchFamily="65" charset="-120"/>
              <a:ea typeface="標楷體" panose="03000509000000000000" pitchFamily="65" charset="-120"/>
            </a:rPr>
            <a:t>(</a:t>
          </a:r>
          <a:r>
            <a:rPr lang="zh-TW" altLang="en-US" sz="1400" b="1" kern="1200" dirty="0">
              <a:latin typeface="標楷體" panose="03000509000000000000" pitchFamily="65" charset="-120"/>
              <a:ea typeface="標楷體" panose="03000509000000000000" pitchFamily="65" charset="-120"/>
            </a:rPr>
            <a:t>外部</a:t>
          </a:r>
          <a:r>
            <a:rPr lang="en-US" altLang="zh-TW" sz="1400" b="1" kern="1200" dirty="0">
              <a:latin typeface="標楷體" panose="03000509000000000000" pitchFamily="65" charset="-120"/>
              <a:ea typeface="標楷體" panose="03000509000000000000" pitchFamily="65" charset="-120"/>
            </a:rPr>
            <a:t>)</a:t>
          </a:r>
          <a:endParaRPr lang="zh-TW" altLang="en-US" sz="1400" b="1" kern="1200" dirty="0">
            <a:latin typeface="標楷體" panose="03000509000000000000" pitchFamily="65" charset="-120"/>
            <a:ea typeface="標楷體" panose="03000509000000000000" pitchFamily="65" charset="-120"/>
          </a:endParaRPr>
        </a:p>
      </dsp:txBody>
      <dsp:txXfrm>
        <a:off x="7025201" y="617650"/>
        <a:ext cx="1539733" cy="615893"/>
      </dsp:txXfrm>
    </dsp:sp>
    <dsp:sp modelId="{AAED3E17-9987-4AED-94D5-732B5A7488D5}">
      <dsp:nvSpPr>
        <dsp:cNvPr id="0" name=""/>
        <dsp:cNvSpPr/>
      </dsp:nvSpPr>
      <dsp:spPr>
        <a:xfrm>
          <a:off x="7025201" y="1233543"/>
          <a:ext cx="1539733" cy="2854800"/>
        </a:xfrm>
        <a:prstGeom prst="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0" lvl="1" indent="0" algn="just" defTabSz="622300">
            <a:lnSpc>
              <a:spcPct val="90000"/>
            </a:lnSpc>
            <a:spcBef>
              <a:spcPct val="0"/>
            </a:spcBef>
            <a:spcAft>
              <a:spcPct val="15000"/>
            </a:spcAft>
            <a:buNone/>
          </a:pPr>
          <a:endParaRPr lang="zh-TW" altLang="en-US" sz="1800" b="0" kern="1200" dirty="0">
            <a:latin typeface="Calibri"/>
            <a:ea typeface="標楷體" panose="03000509000000000000" pitchFamily="65" charset="-120"/>
            <a:cs typeface="+mn-cs"/>
          </a:endParaRPr>
        </a:p>
      </dsp:txBody>
      <dsp:txXfrm>
        <a:off x="7025201" y="1233543"/>
        <a:ext cx="1539733" cy="28548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4436114" cy="355602"/>
          </a:xfrm>
          <a:prstGeom prst="rect">
            <a:avLst/>
          </a:prstGeom>
        </p:spPr>
        <p:txBody>
          <a:bodyPr vert="horz" lIns="94787" tIns="47393" rIns="94787" bIns="47393" rtlCol="0"/>
          <a:lstStyle>
            <a:lvl1pPr algn="l">
              <a:defRPr sz="1200"/>
            </a:lvl1pPr>
          </a:lstStyle>
          <a:p>
            <a:endParaRPr lang="zh-TW" altLang="en-US" dirty="0">
              <a:ea typeface="標楷體" panose="03000509000000000000" pitchFamily="65" charset="-120"/>
            </a:endParaRPr>
          </a:p>
        </p:txBody>
      </p:sp>
      <p:sp>
        <p:nvSpPr>
          <p:cNvPr id="3" name="日期版面配置區 2"/>
          <p:cNvSpPr>
            <a:spLocks noGrp="1"/>
          </p:cNvSpPr>
          <p:nvPr>
            <p:ph type="dt" sz="quarter" idx="1"/>
          </p:nvPr>
        </p:nvSpPr>
        <p:spPr>
          <a:xfrm>
            <a:off x="5796110" y="0"/>
            <a:ext cx="4436114" cy="355602"/>
          </a:xfrm>
          <a:prstGeom prst="rect">
            <a:avLst/>
          </a:prstGeom>
        </p:spPr>
        <p:txBody>
          <a:bodyPr vert="horz" lIns="94787" tIns="47393" rIns="94787" bIns="47393" rtlCol="0"/>
          <a:lstStyle>
            <a:lvl1pPr algn="r">
              <a:defRPr sz="1200"/>
            </a:lvl1pPr>
          </a:lstStyle>
          <a:p>
            <a:fld id="{440E3E0F-FC73-47F1-9C9A-57AC199330ED}" type="datetimeFigureOut">
              <a:rPr lang="zh-TW" altLang="en-US" smtClean="0">
                <a:ea typeface="標楷體" panose="03000509000000000000" pitchFamily="65" charset="-120"/>
              </a:rPr>
              <a:t>2024/7/15</a:t>
            </a:fld>
            <a:endParaRPr lang="zh-TW" altLang="en-US" dirty="0">
              <a:ea typeface="標楷體" panose="03000509000000000000" pitchFamily="65" charset="-120"/>
            </a:endParaRPr>
          </a:p>
        </p:txBody>
      </p:sp>
      <p:sp>
        <p:nvSpPr>
          <p:cNvPr id="4" name="頁尾版面配置區 3"/>
          <p:cNvSpPr>
            <a:spLocks noGrp="1"/>
          </p:cNvSpPr>
          <p:nvPr>
            <p:ph type="ftr" sz="quarter" idx="2"/>
          </p:nvPr>
        </p:nvSpPr>
        <p:spPr>
          <a:xfrm>
            <a:off x="2" y="6748463"/>
            <a:ext cx="4436114" cy="355602"/>
          </a:xfrm>
          <a:prstGeom prst="rect">
            <a:avLst/>
          </a:prstGeom>
        </p:spPr>
        <p:txBody>
          <a:bodyPr vert="horz" lIns="94787" tIns="47393" rIns="94787" bIns="47393" rtlCol="0" anchor="b"/>
          <a:lstStyle>
            <a:lvl1pPr algn="l">
              <a:defRPr sz="1200"/>
            </a:lvl1pPr>
          </a:lstStyle>
          <a:p>
            <a:endParaRPr lang="zh-TW" altLang="en-US" dirty="0">
              <a:ea typeface="標楷體" panose="03000509000000000000" pitchFamily="65" charset="-120"/>
            </a:endParaRPr>
          </a:p>
        </p:txBody>
      </p:sp>
      <p:sp>
        <p:nvSpPr>
          <p:cNvPr id="5" name="投影片編號版面配置區 4"/>
          <p:cNvSpPr>
            <a:spLocks noGrp="1"/>
          </p:cNvSpPr>
          <p:nvPr>
            <p:ph type="sldNum" sz="quarter" idx="3"/>
          </p:nvPr>
        </p:nvSpPr>
        <p:spPr>
          <a:xfrm>
            <a:off x="5796110" y="6748463"/>
            <a:ext cx="4436114" cy="355602"/>
          </a:xfrm>
          <a:prstGeom prst="rect">
            <a:avLst/>
          </a:prstGeom>
        </p:spPr>
        <p:txBody>
          <a:bodyPr vert="horz" lIns="94787" tIns="47393" rIns="94787" bIns="47393" rtlCol="0" anchor="b"/>
          <a:lstStyle>
            <a:lvl1pPr algn="r">
              <a:defRPr sz="1200"/>
            </a:lvl1pPr>
          </a:lstStyle>
          <a:p>
            <a:fld id="{2C45E714-AAA6-4927-8817-1BDF5EAC4D43}" type="slidenum">
              <a:rPr lang="zh-TW" altLang="en-US" smtClean="0">
                <a:ea typeface="標楷體" panose="03000509000000000000" pitchFamily="65" charset="-120"/>
              </a:rPr>
              <a:t>‹#›</a:t>
            </a:fld>
            <a:endParaRPr lang="zh-TW" altLang="en-US" dirty="0">
              <a:ea typeface="標楷體" panose="03000509000000000000" pitchFamily="65" charset="-120"/>
            </a:endParaRPr>
          </a:p>
        </p:txBody>
      </p:sp>
    </p:spTree>
    <p:extLst>
      <p:ext uri="{BB962C8B-B14F-4D97-AF65-F5344CB8AC3E}">
        <p14:creationId xmlns:p14="http://schemas.microsoft.com/office/powerpoint/2010/main" val="3936854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1"/>
            <a:ext cx="4434999" cy="356437"/>
          </a:xfrm>
          <a:prstGeom prst="rect">
            <a:avLst/>
          </a:prstGeom>
        </p:spPr>
        <p:txBody>
          <a:bodyPr vert="horz" lIns="94787" tIns="47393" rIns="94787" bIns="47393" rtlCol="0"/>
          <a:lstStyle>
            <a:lvl1pPr algn="l">
              <a:defRPr sz="1200">
                <a:ea typeface="標楷體" panose="03000509000000000000" pitchFamily="65" charset="-120"/>
              </a:defRPr>
            </a:lvl1pPr>
          </a:lstStyle>
          <a:p>
            <a:endParaRPr lang="zh-TW" altLang="en-US" dirty="0"/>
          </a:p>
        </p:txBody>
      </p:sp>
      <p:sp>
        <p:nvSpPr>
          <p:cNvPr id="3" name="日期版面配置區 2"/>
          <p:cNvSpPr>
            <a:spLocks noGrp="1"/>
          </p:cNvSpPr>
          <p:nvPr>
            <p:ph type="dt" idx="1"/>
          </p:nvPr>
        </p:nvSpPr>
        <p:spPr>
          <a:xfrm>
            <a:off x="5797248" y="1"/>
            <a:ext cx="4434999" cy="356437"/>
          </a:xfrm>
          <a:prstGeom prst="rect">
            <a:avLst/>
          </a:prstGeom>
        </p:spPr>
        <p:txBody>
          <a:bodyPr vert="horz" lIns="94787" tIns="47393" rIns="94787" bIns="47393" rtlCol="0"/>
          <a:lstStyle>
            <a:lvl1pPr algn="r">
              <a:defRPr sz="1200">
                <a:ea typeface="標楷體" panose="03000509000000000000" pitchFamily="65" charset="-120"/>
              </a:defRPr>
            </a:lvl1pPr>
          </a:lstStyle>
          <a:p>
            <a:fld id="{6DB7992A-00A8-43CA-A400-DDFE2A1C6003}" type="datetimeFigureOut">
              <a:rPr lang="zh-TW" altLang="en-US" smtClean="0"/>
              <a:pPr/>
              <a:t>2024/7/15</a:t>
            </a:fld>
            <a:endParaRPr lang="zh-TW" altLang="en-US" dirty="0"/>
          </a:p>
        </p:txBody>
      </p:sp>
      <p:sp>
        <p:nvSpPr>
          <p:cNvPr id="4" name="投影片圖像版面配置區 3"/>
          <p:cNvSpPr>
            <a:spLocks noGrp="1" noRot="1" noChangeAspect="1"/>
          </p:cNvSpPr>
          <p:nvPr>
            <p:ph type="sldImg" idx="2"/>
          </p:nvPr>
        </p:nvSpPr>
        <p:spPr>
          <a:xfrm>
            <a:off x="2989263" y="889000"/>
            <a:ext cx="4256087" cy="2395538"/>
          </a:xfrm>
          <a:prstGeom prst="rect">
            <a:avLst/>
          </a:prstGeom>
          <a:noFill/>
          <a:ln w="12700">
            <a:solidFill>
              <a:prstClr val="black"/>
            </a:solidFill>
          </a:ln>
        </p:spPr>
        <p:txBody>
          <a:bodyPr vert="horz" lIns="94787" tIns="47393" rIns="94787" bIns="47393" rtlCol="0" anchor="ctr"/>
          <a:lstStyle/>
          <a:p>
            <a:endParaRPr lang="zh-TW" altLang="en-US" dirty="0"/>
          </a:p>
        </p:txBody>
      </p:sp>
      <p:sp>
        <p:nvSpPr>
          <p:cNvPr id="5" name="備忘稿版面配置區 4"/>
          <p:cNvSpPr>
            <a:spLocks noGrp="1"/>
          </p:cNvSpPr>
          <p:nvPr>
            <p:ph type="body" sz="quarter" idx="3"/>
          </p:nvPr>
        </p:nvSpPr>
        <p:spPr>
          <a:xfrm>
            <a:off x="1023463" y="3418832"/>
            <a:ext cx="8187690" cy="2797225"/>
          </a:xfrm>
          <a:prstGeom prst="rect">
            <a:avLst/>
          </a:prstGeom>
        </p:spPr>
        <p:txBody>
          <a:bodyPr vert="horz" lIns="94787" tIns="47393" rIns="94787" bIns="47393" rtlCol="0"/>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6" name="頁尾版面配置區 5"/>
          <p:cNvSpPr>
            <a:spLocks noGrp="1"/>
          </p:cNvSpPr>
          <p:nvPr>
            <p:ph type="ftr" sz="quarter" idx="4"/>
          </p:nvPr>
        </p:nvSpPr>
        <p:spPr>
          <a:xfrm>
            <a:off x="2" y="6747627"/>
            <a:ext cx="4434999" cy="356437"/>
          </a:xfrm>
          <a:prstGeom prst="rect">
            <a:avLst/>
          </a:prstGeom>
        </p:spPr>
        <p:txBody>
          <a:bodyPr vert="horz" lIns="94787" tIns="47393" rIns="94787" bIns="47393" rtlCol="0" anchor="b"/>
          <a:lstStyle>
            <a:lvl1pPr algn="l">
              <a:defRPr sz="1200">
                <a:ea typeface="標楷體" panose="03000509000000000000" pitchFamily="65" charset="-120"/>
              </a:defRPr>
            </a:lvl1pPr>
          </a:lstStyle>
          <a:p>
            <a:endParaRPr lang="zh-TW" altLang="en-US" dirty="0"/>
          </a:p>
        </p:txBody>
      </p:sp>
      <p:sp>
        <p:nvSpPr>
          <p:cNvPr id="7" name="投影片編號版面配置區 6"/>
          <p:cNvSpPr>
            <a:spLocks noGrp="1"/>
          </p:cNvSpPr>
          <p:nvPr>
            <p:ph type="sldNum" sz="quarter" idx="5"/>
          </p:nvPr>
        </p:nvSpPr>
        <p:spPr>
          <a:xfrm>
            <a:off x="5797248" y="6747627"/>
            <a:ext cx="4434999" cy="356437"/>
          </a:xfrm>
          <a:prstGeom prst="rect">
            <a:avLst/>
          </a:prstGeom>
        </p:spPr>
        <p:txBody>
          <a:bodyPr vert="horz" lIns="94787" tIns="47393" rIns="94787" bIns="47393" rtlCol="0" anchor="b"/>
          <a:lstStyle>
            <a:lvl1pPr algn="r">
              <a:defRPr sz="1200">
                <a:ea typeface="標楷體" panose="03000509000000000000" pitchFamily="65" charset="-120"/>
              </a:defRPr>
            </a:lvl1pPr>
          </a:lstStyle>
          <a:p>
            <a:fld id="{0156E937-CA17-4A67-BA97-0E09298959CB}" type="slidenum">
              <a:rPr lang="zh-TW" altLang="en-US" smtClean="0"/>
              <a:pPr/>
              <a:t>‹#›</a:t>
            </a:fld>
            <a:endParaRPr lang="zh-TW" altLang="en-US" dirty="0"/>
          </a:p>
        </p:txBody>
      </p:sp>
    </p:spTree>
    <p:extLst>
      <p:ext uri="{BB962C8B-B14F-4D97-AF65-F5344CB8AC3E}">
        <p14:creationId xmlns:p14="http://schemas.microsoft.com/office/powerpoint/2010/main" val="3676752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標楷體" panose="03000509000000000000" pitchFamily="65" charset="-120"/>
        <a:cs typeface="+mn-cs"/>
      </a:defRPr>
    </a:lvl1pPr>
    <a:lvl2pPr marL="457200" algn="l" defTabSz="914400" rtl="0" eaLnBrk="1" latinLnBrk="0" hangingPunct="1">
      <a:defRPr sz="1200" kern="1200">
        <a:solidFill>
          <a:schemeClr val="tx1"/>
        </a:solidFill>
        <a:latin typeface="+mn-lt"/>
        <a:ea typeface="標楷體" panose="03000509000000000000" pitchFamily="65" charset="-120"/>
        <a:cs typeface="+mn-cs"/>
      </a:defRPr>
    </a:lvl2pPr>
    <a:lvl3pPr marL="914400" algn="l" defTabSz="914400" rtl="0" eaLnBrk="1" latinLnBrk="0" hangingPunct="1">
      <a:defRPr sz="1200" kern="1200">
        <a:solidFill>
          <a:schemeClr val="tx1"/>
        </a:solidFill>
        <a:latin typeface="+mn-lt"/>
        <a:ea typeface="標楷體" panose="03000509000000000000" pitchFamily="65" charset="-120"/>
        <a:cs typeface="+mn-cs"/>
      </a:defRPr>
    </a:lvl3pPr>
    <a:lvl4pPr marL="1371600" algn="l" defTabSz="914400" rtl="0" eaLnBrk="1" latinLnBrk="0" hangingPunct="1">
      <a:defRPr sz="1200" kern="1200">
        <a:solidFill>
          <a:schemeClr val="tx1"/>
        </a:solidFill>
        <a:latin typeface="+mn-lt"/>
        <a:ea typeface="標楷體" panose="03000509000000000000" pitchFamily="65" charset="-120"/>
        <a:cs typeface="+mn-cs"/>
      </a:defRPr>
    </a:lvl4pPr>
    <a:lvl5pPr marL="1828800" algn="l" defTabSz="914400" rtl="0" eaLnBrk="1" latinLnBrk="0" hangingPunct="1">
      <a:defRPr sz="1200" kern="1200">
        <a:solidFill>
          <a:schemeClr val="tx1"/>
        </a:solidFill>
        <a:latin typeface="+mn-lt"/>
        <a:ea typeface="標楷體" panose="03000509000000000000" pitchFamily="65"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投影片圖像版面配置區 1">
            <a:extLst>
              <a:ext uri="{FF2B5EF4-FFF2-40B4-BE49-F238E27FC236}">
                <a16:creationId xmlns:a16="http://schemas.microsoft.com/office/drawing/2014/main" id="{E14B8C2C-8C2B-054F-BE44-21E0DE99A930}"/>
              </a:ext>
            </a:extLst>
          </p:cNvPr>
          <p:cNvSpPr>
            <a:spLocks noGrp="1" noRot="1" noChangeAspect="1" noTextEdit="1"/>
          </p:cNvSpPr>
          <p:nvPr>
            <p:ph type="sldImg"/>
          </p:nvPr>
        </p:nvSpPr>
        <p:spPr>
          <a:ln/>
        </p:spPr>
      </p:sp>
      <p:sp>
        <p:nvSpPr>
          <p:cNvPr id="25603" name="備忘稿版面配置區 2">
            <a:extLst>
              <a:ext uri="{FF2B5EF4-FFF2-40B4-BE49-F238E27FC236}">
                <a16:creationId xmlns:a16="http://schemas.microsoft.com/office/drawing/2014/main" id="{80E198B0-FD2C-254E-835B-3EEC5C7075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p>
        </p:txBody>
      </p:sp>
      <p:sp>
        <p:nvSpPr>
          <p:cNvPr id="25604" name="投影片編號版面配置區 3">
            <a:extLst>
              <a:ext uri="{FF2B5EF4-FFF2-40B4-BE49-F238E27FC236}">
                <a16:creationId xmlns:a16="http://schemas.microsoft.com/office/drawing/2014/main" id="{7AB7D4B5-556E-DB48-BEDF-F2E58428DF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Arial" panose="020B0604020202020204" pitchFamily="34" charset="0"/>
                <a:ea typeface="MS PGothic" panose="020B0600070205080204" pitchFamily="34" charset="-128"/>
              </a:defRPr>
            </a:lvl1pPr>
            <a:lvl2pPr marL="716575" indent="-275606">
              <a:defRPr sz="2300">
                <a:solidFill>
                  <a:schemeClr val="tx1"/>
                </a:solidFill>
                <a:latin typeface="Arial" panose="020B0604020202020204" pitchFamily="34" charset="0"/>
                <a:ea typeface="MS PGothic" panose="020B0600070205080204" pitchFamily="34" charset="-128"/>
              </a:defRPr>
            </a:lvl2pPr>
            <a:lvl3pPr marL="1102424" indent="-220485">
              <a:defRPr sz="2300">
                <a:solidFill>
                  <a:schemeClr val="tx1"/>
                </a:solidFill>
                <a:latin typeface="Arial" panose="020B0604020202020204" pitchFamily="34" charset="0"/>
                <a:ea typeface="MS PGothic" panose="020B0600070205080204" pitchFamily="34" charset="-128"/>
              </a:defRPr>
            </a:lvl3pPr>
            <a:lvl4pPr marL="1543393" indent="-220485">
              <a:defRPr sz="2300">
                <a:solidFill>
                  <a:schemeClr val="tx1"/>
                </a:solidFill>
                <a:latin typeface="Arial" panose="020B0604020202020204" pitchFamily="34" charset="0"/>
                <a:ea typeface="MS PGothic" panose="020B0600070205080204" pitchFamily="34" charset="-128"/>
              </a:defRPr>
            </a:lvl4pPr>
            <a:lvl5pPr marL="1984362" indent="-220485">
              <a:defRPr sz="2300">
                <a:solidFill>
                  <a:schemeClr val="tx1"/>
                </a:solidFill>
                <a:latin typeface="Arial" panose="020B0604020202020204" pitchFamily="34" charset="0"/>
                <a:ea typeface="MS PGothic" panose="020B0600070205080204" pitchFamily="34" charset="-128"/>
              </a:defRPr>
            </a:lvl5pPr>
            <a:lvl6pPr marL="2425332"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6pPr>
            <a:lvl7pPr marL="2866301"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7pPr>
            <a:lvl8pPr marL="3307271"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8pPr>
            <a:lvl9pPr marL="3748240"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9pPr>
          </a:lstStyle>
          <a:p>
            <a:fld id="{EF25AA24-A334-644B-B72F-1047D7117896}" type="slidenum">
              <a:rPr lang="en-US" altLang="zh-TW" sz="1200"/>
              <a:pPr/>
              <a:t>4</a:t>
            </a:fld>
            <a:endParaRPr lang="en-US" altLang="zh-TW" sz="1200"/>
          </a:p>
        </p:txBody>
      </p:sp>
    </p:spTree>
    <p:extLst>
      <p:ext uri="{BB962C8B-B14F-4D97-AF65-F5344CB8AC3E}">
        <p14:creationId xmlns:p14="http://schemas.microsoft.com/office/powerpoint/2010/main" val="376290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投影片圖像版面配置區 1">
            <a:extLst>
              <a:ext uri="{FF2B5EF4-FFF2-40B4-BE49-F238E27FC236}">
                <a16:creationId xmlns:a16="http://schemas.microsoft.com/office/drawing/2014/main" id="{63629C52-50D4-1046-8C9F-073EF0769BFE}"/>
              </a:ext>
            </a:extLst>
          </p:cNvPr>
          <p:cNvSpPr>
            <a:spLocks noGrp="1" noRot="1" noChangeAspect="1" noTextEdit="1"/>
          </p:cNvSpPr>
          <p:nvPr>
            <p:ph type="sldImg"/>
          </p:nvPr>
        </p:nvSpPr>
        <p:spPr>
          <a:ln/>
        </p:spPr>
      </p:sp>
      <p:sp>
        <p:nvSpPr>
          <p:cNvPr id="28675" name="備忘稿版面配置區 2">
            <a:extLst>
              <a:ext uri="{FF2B5EF4-FFF2-40B4-BE49-F238E27FC236}">
                <a16:creationId xmlns:a16="http://schemas.microsoft.com/office/drawing/2014/main" id="{004B2714-DFF1-1D4E-871A-0B11E859B8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p>
        </p:txBody>
      </p:sp>
      <p:sp>
        <p:nvSpPr>
          <p:cNvPr id="28676" name="投影片編號版面配置區 3">
            <a:extLst>
              <a:ext uri="{FF2B5EF4-FFF2-40B4-BE49-F238E27FC236}">
                <a16:creationId xmlns:a16="http://schemas.microsoft.com/office/drawing/2014/main" id="{B8CBB5E0-22DC-4E41-B2C9-C597BA1C20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Arial" panose="020B0604020202020204" pitchFamily="34" charset="0"/>
                <a:ea typeface="MS PGothic" panose="020B0600070205080204" pitchFamily="34" charset="-128"/>
              </a:defRPr>
            </a:lvl1pPr>
            <a:lvl2pPr marL="716575" indent="-275606">
              <a:defRPr sz="2300">
                <a:solidFill>
                  <a:schemeClr val="tx1"/>
                </a:solidFill>
                <a:latin typeface="Arial" panose="020B0604020202020204" pitchFamily="34" charset="0"/>
                <a:ea typeface="MS PGothic" panose="020B0600070205080204" pitchFamily="34" charset="-128"/>
              </a:defRPr>
            </a:lvl2pPr>
            <a:lvl3pPr marL="1102424" indent="-220485">
              <a:defRPr sz="2300">
                <a:solidFill>
                  <a:schemeClr val="tx1"/>
                </a:solidFill>
                <a:latin typeface="Arial" panose="020B0604020202020204" pitchFamily="34" charset="0"/>
                <a:ea typeface="MS PGothic" panose="020B0600070205080204" pitchFamily="34" charset="-128"/>
              </a:defRPr>
            </a:lvl3pPr>
            <a:lvl4pPr marL="1543393" indent="-220485">
              <a:defRPr sz="2300">
                <a:solidFill>
                  <a:schemeClr val="tx1"/>
                </a:solidFill>
                <a:latin typeface="Arial" panose="020B0604020202020204" pitchFamily="34" charset="0"/>
                <a:ea typeface="MS PGothic" panose="020B0600070205080204" pitchFamily="34" charset="-128"/>
              </a:defRPr>
            </a:lvl4pPr>
            <a:lvl5pPr marL="1984362" indent="-220485">
              <a:defRPr sz="2300">
                <a:solidFill>
                  <a:schemeClr val="tx1"/>
                </a:solidFill>
                <a:latin typeface="Arial" panose="020B0604020202020204" pitchFamily="34" charset="0"/>
                <a:ea typeface="MS PGothic" panose="020B0600070205080204" pitchFamily="34" charset="-128"/>
              </a:defRPr>
            </a:lvl5pPr>
            <a:lvl6pPr marL="2425332"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6pPr>
            <a:lvl7pPr marL="2866301"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7pPr>
            <a:lvl8pPr marL="3307271"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8pPr>
            <a:lvl9pPr marL="3748240" indent="-220485" eaLnBrk="0" fontAlgn="base" hangingPunct="0">
              <a:spcBef>
                <a:spcPct val="0"/>
              </a:spcBef>
              <a:spcAft>
                <a:spcPct val="0"/>
              </a:spcAft>
              <a:defRPr sz="2300">
                <a:solidFill>
                  <a:schemeClr val="tx1"/>
                </a:solidFill>
                <a:latin typeface="Arial" panose="020B0604020202020204" pitchFamily="34" charset="0"/>
                <a:ea typeface="MS PGothic" panose="020B0600070205080204" pitchFamily="34" charset="-128"/>
              </a:defRPr>
            </a:lvl9pPr>
          </a:lstStyle>
          <a:p>
            <a:fld id="{31C365DD-69E4-EB48-BFB0-C5AD8B9D50F3}" type="slidenum">
              <a:rPr lang="en-US" altLang="zh-TW" sz="1200"/>
              <a:pPr/>
              <a:t>6</a:t>
            </a:fld>
            <a:endParaRPr lang="en-US" altLang="zh-TW" sz="1200"/>
          </a:p>
        </p:txBody>
      </p:sp>
    </p:spTree>
    <p:extLst>
      <p:ext uri="{BB962C8B-B14F-4D97-AF65-F5344CB8AC3E}">
        <p14:creationId xmlns:p14="http://schemas.microsoft.com/office/powerpoint/2010/main" val="2134242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投影片圖像版面配置區 1">
            <a:extLst>
              <a:ext uri="{FF2B5EF4-FFF2-40B4-BE49-F238E27FC236}">
                <a16:creationId xmlns:a16="http://schemas.microsoft.com/office/drawing/2014/main" id="{ED32776C-857E-4FF2-9479-1BF488AB5644}"/>
              </a:ext>
            </a:extLst>
          </p:cNvPr>
          <p:cNvSpPr>
            <a:spLocks noGrp="1" noRot="1" noChangeAspect="1" noChangeArrowheads="1" noTextEdit="1"/>
          </p:cNvSpPr>
          <p:nvPr>
            <p:ph type="sldImg"/>
          </p:nvPr>
        </p:nvSpPr>
        <p:spPr>
          <a:ln/>
        </p:spPr>
      </p:sp>
      <p:sp>
        <p:nvSpPr>
          <p:cNvPr id="25603" name="備忘稿版面配置區 2">
            <a:extLst>
              <a:ext uri="{FF2B5EF4-FFF2-40B4-BE49-F238E27FC236}">
                <a16:creationId xmlns:a16="http://schemas.microsoft.com/office/drawing/2014/main" id="{61963CC1-81E5-4545-AFD0-6C0AFE2E50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2066390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8:notes"/>
          <p:cNvSpPr txBox="1">
            <a:spLocks noGrp="1"/>
          </p:cNvSpPr>
          <p:nvPr>
            <p:ph type="body" idx="1"/>
          </p:nvPr>
        </p:nvSpPr>
        <p:spPr>
          <a:xfrm>
            <a:off x="679768" y="4777196"/>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b="0" i="0" u="none" strike="noStrike" cap="none" dirty="0">
                <a:solidFill>
                  <a:schemeClr val="dk1"/>
                </a:solidFill>
                <a:effectLst/>
                <a:latin typeface="Calibri"/>
                <a:ea typeface="Calibri"/>
                <a:cs typeface="Calibri"/>
                <a:sym typeface="Calibri"/>
              </a:rPr>
              <a:t>SOM </a:t>
            </a:r>
            <a:r>
              <a:rPr lang="zh-TW" altLang="en-US" sz="1200" b="0" i="0" u="none" strike="noStrike" cap="none" dirty="0">
                <a:solidFill>
                  <a:schemeClr val="dk1"/>
                </a:solidFill>
                <a:effectLst/>
                <a:latin typeface="Calibri"/>
                <a:ea typeface="Calibri"/>
                <a:cs typeface="Calibri"/>
                <a:sym typeface="Calibri"/>
              </a:rPr>
              <a:t>代表產品或服務的短期銷售潛力，</a:t>
            </a:r>
            <a:r>
              <a:rPr lang="en-US" altLang="zh-TW" sz="1200" b="0" i="0" u="none" strike="noStrike" cap="none" dirty="0">
                <a:solidFill>
                  <a:schemeClr val="dk1"/>
                </a:solidFill>
                <a:effectLst/>
                <a:latin typeface="Calibri"/>
                <a:ea typeface="Calibri"/>
                <a:cs typeface="Calibri"/>
                <a:sym typeface="Calibri"/>
              </a:rPr>
              <a:t>SAM </a:t>
            </a:r>
            <a:r>
              <a:rPr lang="zh-TW" altLang="en-US" sz="1200" b="0" i="0" u="none" strike="noStrike" cap="none" dirty="0">
                <a:solidFill>
                  <a:schemeClr val="dk1"/>
                </a:solidFill>
                <a:effectLst/>
                <a:latin typeface="Calibri"/>
                <a:ea typeface="Calibri"/>
                <a:cs typeface="Calibri"/>
                <a:sym typeface="Calibri"/>
              </a:rPr>
              <a:t>代表產品或服務的目標市場份額，</a:t>
            </a:r>
            <a:r>
              <a:rPr lang="en-US" altLang="zh-TW" sz="1200" b="0" i="0" u="none" strike="noStrike" cap="none" dirty="0">
                <a:solidFill>
                  <a:schemeClr val="dk1"/>
                </a:solidFill>
                <a:effectLst/>
                <a:latin typeface="Calibri"/>
                <a:ea typeface="Calibri"/>
                <a:cs typeface="Calibri"/>
                <a:sym typeface="Calibri"/>
              </a:rPr>
              <a:t>TAM </a:t>
            </a:r>
            <a:r>
              <a:rPr lang="zh-TW" altLang="en-US" sz="1200" b="0" i="0" u="none" strike="noStrike" cap="none" dirty="0">
                <a:solidFill>
                  <a:schemeClr val="dk1"/>
                </a:solidFill>
                <a:effectLst/>
                <a:latin typeface="Calibri"/>
                <a:ea typeface="Calibri"/>
                <a:cs typeface="Calibri"/>
                <a:sym typeface="Calibri"/>
              </a:rPr>
              <a:t>代表產品或服務的潛在規模。</a:t>
            </a:r>
            <a:endParaRPr lang="en-US" altLang="zh-TW"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zh-TW" altLang="en-US" sz="1200" b="0" i="0" u="none" strike="noStrike" cap="none" dirty="0">
                <a:solidFill>
                  <a:schemeClr val="dk1"/>
                </a:solidFill>
                <a:effectLst/>
                <a:latin typeface="Calibri"/>
                <a:ea typeface="Calibri"/>
                <a:cs typeface="Calibri"/>
                <a:sym typeface="Calibri"/>
              </a:rPr>
              <a:t>市場規模評估有兩種方式：自上而下與自下而上。就其本身而言，兩者都不能為你提供完整的資訊，因此兩種評估方式都要稍微做一下，這相當重要。</a:t>
            </a:r>
            <a:endParaRPr lang="en-US" altLang="zh-TW"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zh-TW" altLang="en-US" sz="1200" b="0" i="0" u="none" strike="noStrike" cap="none" dirty="0">
                <a:solidFill>
                  <a:schemeClr val="dk1"/>
                </a:solidFill>
                <a:effectLst/>
                <a:latin typeface="Calibri"/>
                <a:ea typeface="Calibri"/>
                <a:cs typeface="Calibri"/>
                <a:sym typeface="Calibri"/>
              </a:rPr>
              <a:t>原因如下：自下而上的市場規模評估是假設你可觸及的區隔市場中有多餘的客戶。自上而下的市場規模評估，則不考慮潛在的挑戰，例如：觸及特定受眾群體的難易程度。</a:t>
            </a:r>
            <a:endParaRPr lang="en-US" altLang="zh-TW"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en-US" altLang="zh-TW" sz="1200" b="1" i="0" u="none" strike="noStrike" cap="none" dirty="0">
                <a:solidFill>
                  <a:schemeClr val="dk1"/>
                </a:solidFill>
                <a:effectLst/>
                <a:latin typeface="Calibri"/>
                <a:ea typeface="Calibri"/>
                <a:cs typeface="Calibri"/>
                <a:sym typeface="Calibri"/>
              </a:rPr>
              <a:t>【</a:t>
            </a:r>
            <a:r>
              <a:rPr lang="zh-TW" altLang="en-US" sz="1200" b="1" i="0" u="none" strike="noStrike" cap="none" dirty="0">
                <a:solidFill>
                  <a:schemeClr val="dk1"/>
                </a:solidFill>
                <a:effectLst/>
                <a:latin typeface="Calibri"/>
                <a:ea typeface="Calibri"/>
                <a:cs typeface="Calibri"/>
                <a:sym typeface="Calibri"/>
              </a:rPr>
              <a:t>自上而下的市場規模評估</a:t>
            </a:r>
            <a:r>
              <a:rPr lang="en-US" altLang="zh-TW" sz="1200" b="1" i="0" u="none" strike="noStrike" cap="none" dirty="0">
                <a:solidFill>
                  <a:schemeClr val="dk1"/>
                </a:solidFill>
                <a:effectLst/>
                <a:latin typeface="Calibri"/>
                <a:ea typeface="Calibri"/>
                <a:cs typeface="Calibri"/>
                <a:sym typeface="Calibri"/>
              </a:rPr>
              <a:t>】</a:t>
            </a:r>
            <a:r>
              <a:rPr lang="zh-TW" altLang="en-US" sz="1200" b="1" i="0" u="none" strike="noStrike" cap="none" dirty="0">
                <a:solidFill>
                  <a:schemeClr val="dk1"/>
                </a:solidFill>
                <a:effectLst/>
                <a:latin typeface="Calibri"/>
                <a:ea typeface="Calibri"/>
                <a:cs typeface="Calibri"/>
                <a:sym typeface="Calibri"/>
              </a:rPr>
              <a:t>：</a:t>
            </a:r>
            <a:endParaRPr lang="en-US" altLang="zh-TW"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zh-TW" altLang="en-US" sz="1200" b="0" i="0" u="none" strike="noStrike" cap="none" dirty="0">
                <a:solidFill>
                  <a:schemeClr val="dk1"/>
                </a:solidFill>
                <a:effectLst/>
                <a:latin typeface="Calibri"/>
                <a:ea typeface="Calibri"/>
                <a:cs typeface="Calibri"/>
                <a:sym typeface="Calibri"/>
              </a:rPr>
              <a:t>自上而下的市場規模評估著眼於整個市場，從宏觀角度考慮潛在收入與客戶。從最大數字開始，然後依據目標市場的實際估計細化該數字。使用自上而下的市場規模評估方式，可確定你的服務可觸及市場 </a:t>
            </a:r>
            <a:r>
              <a:rPr lang="en-US" altLang="zh-TW" sz="1200" b="0" i="0" u="none" strike="noStrike" cap="none" dirty="0">
                <a:solidFill>
                  <a:schemeClr val="dk1"/>
                </a:solidFill>
                <a:effectLst/>
                <a:latin typeface="Calibri"/>
                <a:ea typeface="Calibri"/>
                <a:cs typeface="Calibri"/>
                <a:sym typeface="Calibri"/>
              </a:rPr>
              <a:t>(SAM)</a:t>
            </a:r>
            <a:r>
              <a:rPr lang="zh-TW" altLang="en-US" sz="1200" b="0" i="0" u="none" strike="noStrike" cap="none" dirty="0">
                <a:solidFill>
                  <a:schemeClr val="dk1"/>
                </a:solidFill>
                <a:effectLst/>
                <a:latin typeface="Calibri"/>
                <a:ea typeface="Calibri"/>
                <a:cs typeface="Calibri"/>
                <a:sym typeface="Calibri"/>
              </a:rPr>
              <a:t>。</a:t>
            </a:r>
            <a:endParaRPr lang="en-US" altLang="zh-TW"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en-US" altLang="zh-TW" sz="1200" b="1" i="0" u="none" strike="noStrike" cap="none" dirty="0">
                <a:solidFill>
                  <a:schemeClr val="dk1"/>
                </a:solidFill>
                <a:effectLst/>
                <a:latin typeface="Calibri"/>
                <a:ea typeface="Calibri"/>
                <a:cs typeface="Calibri"/>
                <a:sym typeface="Calibri"/>
              </a:rPr>
              <a:t>【</a:t>
            </a:r>
            <a:r>
              <a:rPr lang="zh-TW" altLang="en-US" sz="1200" b="1" i="0" u="none" strike="noStrike" cap="none" dirty="0">
                <a:solidFill>
                  <a:schemeClr val="dk1"/>
                </a:solidFill>
                <a:effectLst/>
                <a:latin typeface="Calibri"/>
                <a:ea typeface="Calibri"/>
                <a:cs typeface="Calibri"/>
                <a:sym typeface="Calibri"/>
              </a:rPr>
              <a:t>自下而上的市場規模評估</a:t>
            </a:r>
            <a:r>
              <a:rPr lang="en-US" altLang="zh-TW" sz="1200" b="1" i="0" u="none" strike="noStrike" cap="none" dirty="0">
                <a:solidFill>
                  <a:schemeClr val="dk1"/>
                </a:solidFill>
                <a:effectLst/>
                <a:latin typeface="Calibri"/>
                <a:ea typeface="Calibri"/>
                <a:cs typeface="Calibri"/>
                <a:sym typeface="Calibri"/>
              </a:rPr>
              <a:t>】</a:t>
            </a:r>
            <a:r>
              <a:rPr lang="zh-TW" altLang="en-US" sz="1200" b="1" i="0" u="none" strike="noStrike" cap="none" dirty="0">
                <a:solidFill>
                  <a:schemeClr val="dk1"/>
                </a:solidFill>
                <a:effectLst/>
                <a:latin typeface="Calibri"/>
                <a:ea typeface="Calibri"/>
                <a:cs typeface="Calibri"/>
                <a:sym typeface="Calibri"/>
              </a:rPr>
              <a:t>：</a:t>
            </a:r>
            <a:endParaRPr lang="en-US" altLang="zh-TW" sz="1200" b="1"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lang="zh-TW" altLang="en-US" sz="1200" b="0" i="0" u="none" strike="noStrike" cap="none" dirty="0">
                <a:solidFill>
                  <a:schemeClr val="dk1"/>
                </a:solidFill>
                <a:effectLst/>
                <a:latin typeface="Calibri"/>
                <a:ea typeface="Calibri"/>
                <a:cs typeface="Calibri"/>
                <a:sym typeface="Calibri"/>
              </a:rPr>
              <a:t>自下而上的市場規模評估由小開始，然後逐漸擴大。首先，你要確定想觸及的區隔市場。然後，使用假設（與市場研究）進行估算，以確定發展與規模。從本質上來說，自下而上的市場規模評估考慮產品或服務的銷售地點、競爭產品的銷售量，及你可以追求的目前銷售量部分。</a:t>
            </a:r>
            <a:endParaRPr lang="en-US" altLang="zh-TW"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r>
              <a:rPr kumimoji="1" lang="en-US" altLang="zh-TW" b="1" kern="1200" dirty="0">
                <a:solidFill>
                  <a:prstClr val="black"/>
                </a:solidFill>
                <a:latin typeface="Arial" panose="020B0604020202020204" pitchFamily="34" charset="0"/>
              </a:rPr>
              <a:t>Total addressable market (TAM)</a:t>
            </a:r>
            <a:r>
              <a:rPr kumimoji="1" lang="zh-TW" altLang="en-US" b="1" kern="1200" dirty="0">
                <a:solidFill>
                  <a:prstClr val="black"/>
                </a:solidFill>
                <a:latin typeface="Arial" panose="020B0604020202020204" pitchFamily="34" charset="0"/>
              </a:rPr>
              <a:t>：</a:t>
            </a:r>
            <a:r>
              <a:rPr lang="zh-TW" altLang="en-US" dirty="0"/>
              <a:t>整體潛在市場</a:t>
            </a:r>
            <a:endParaRPr lang="en-US" altLang="zh-TW" dirty="0"/>
          </a:p>
          <a:p>
            <a:pPr marL="0" lvl="0" indent="0" algn="l" rtl="0">
              <a:spcBef>
                <a:spcPts val="0"/>
              </a:spcBef>
              <a:spcAft>
                <a:spcPts val="0"/>
              </a:spcAft>
              <a:buNone/>
            </a:pPr>
            <a:r>
              <a:rPr lang="zh-TW" altLang="en-US" dirty="0"/>
              <a:t>是指一個產品或服務在理論上可能的市場規模，即整個市場的潛在需求量。</a:t>
            </a:r>
            <a:r>
              <a:rPr lang="en-US" altLang="zh-TW" dirty="0"/>
              <a:t>TAM</a:t>
            </a:r>
            <a:r>
              <a:rPr lang="zh-TW" altLang="en-US" dirty="0">
                <a:solidFill>
                  <a:srgbClr val="C00000"/>
                </a:solidFill>
              </a:rPr>
              <a:t>通常是一個非常大的數字</a:t>
            </a:r>
            <a:r>
              <a:rPr lang="zh-TW" altLang="en-US" dirty="0"/>
              <a:t>，它包括了</a:t>
            </a:r>
            <a:r>
              <a:rPr lang="zh-TW" altLang="en-US" dirty="0">
                <a:solidFill>
                  <a:srgbClr val="C00000"/>
                </a:solidFill>
              </a:rPr>
              <a:t>所有可能需要</a:t>
            </a:r>
            <a:r>
              <a:rPr lang="zh-TW" altLang="en-US" dirty="0"/>
              <a:t>這種產品或服務的人群。</a:t>
            </a:r>
            <a:endParaRPr lang="en-US" altLang="zh-TW" dirty="0"/>
          </a:p>
          <a:p>
            <a:pPr marL="0" lvl="0" indent="0" algn="l" rtl="0">
              <a:spcBef>
                <a:spcPts val="0"/>
              </a:spcBef>
              <a:spcAft>
                <a:spcPts val="0"/>
              </a:spcAft>
              <a:buNone/>
            </a:pPr>
            <a:r>
              <a:rPr kumimoji="1" lang="en-US" altLang="zh-TW" b="1" kern="1200" dirty="0">
                <a:solidFill>
                  <a:prstClr val="black"/>
                </a:solidFill>
                <a:latin typeface="Arial" panose="020B0604020202020204" pitchFamily="34" charset="0"/>
              </a:rPr>
              <a:t>Service addressable market (SAM)</a:t>
            </a:r>
            <a:r>
              <a:rPr kumimoji="1" lang="zh-TW" altLang="en-US" b="1" kern="1200" dirty="0">
                <a:solidFill>
                  <a:prstClr val="black"/>
                </a:solidFill>
                <a:latin typeface="Arial" panose="020B0604020202020204" pitchFamily="34" charset="0"/>
              </a:rPr>
              <a:t>：</a:t>
            </a:r>
            <a:r>
              <a:rPr lang="zh-TW" altLang="en-US" dirty="0"/>
              <a:t>服務可觸及市場</a:t>
            </a:r>
            <a:endParaRPr lang="en-US" altLang="zh-TW" dirty="0"/>
          </a:p>
          <a:p>
            <a:pPr marL="0" lvl="0" indent="0" algn="l" rtl="0">
              <a:spcBef>
                <a:spcPts val="0"/>
              </a:spcBef>
              <a:spcAft>
                <a:spcPts val="0"/>
              </a:spcAft>
              <a:buNone/>
            </a:pPr>
            <a:r>
              <a:rPr lang="zh-TW" altLang="en-US" dirty="0"/>
              <a:t>是指企業實際可以獲得的市場份額，</a:t>
            </a:r>
            <a:r>
              <a:rPr lang="zh-TW" altLang="en-US" dirty="0">
                <a:solidFill>
                  <a:srgbClr val="C00000"/>
                </a:solidFill>
              </a:rPr>
              <a:t>是你的產品或產品的特定受眾，</a:t>
            </a:r>
            <a:r>
              <a:rPr kumimoji="1" lang="en-US" altLang="zh-TW" kern="1200" dirty="0">
                <a:solidFill>
                  <a:prstClr val="black"/>
                </a:solidFill>
                <a:latin typeface="Arial" panose="020B0604020202020204" pitchFamily="34" charset="0"/>
              </a:rPr>
              <a:t>SAM</a:t>
            </a:r>
            <a:r>
              <a:rPr kumimoji="1" lang="zh-TW" altLang="en-US" kern="1200" dirty="0">
                <a:solidFill>
                  <a:prstClr val="black"/>
                </a:solidFill>
                <a:latin typeface="Arial" panose="020B0604020202020204" pitchFamily="34" charset="0"/>
              </a:rPr>
              <a:t>計算方式是</a:t>
            </a:r>
            <a:r>
              <a:rPr lang="zh-TW" altLang="en-US" dirty="0"/>
              <a:t>將整個市場的所有相關產品銷售額相加</a:t>
            </a:r>
            <a:endParaRPr lang="en-US" altLang="zh-TW" dirty="0"/>
          </a:p>
          <a:p>
            <a:pPr marL="0" lvl="0" indent="0" algn="l" rtl="0">
              <a:spcBef>
                <a:spcPts val="0"/>
              </a:spcBef>
              <a:spcAft>
                <a:spcPts val="0"/>
              </a:spcAft>
              <a:buNone/>
            </a:pPr>
            <a:r>
              <a:rPr kumimoji="1" lang="en-US" altLang="zh-TW" b="1" kern="1200" dirty="0">
                <a:solidFill>
                  <a:prstClr val="black"/>
                </a:solidFill>
                <a:latin typeface="Arial" panose="020B0604020202020204" pitchFamily="34" charset="0"/>
              </a:rPr>
              <a:t>Serviceable Obtainable Market (SOM)</a:t>
            </a:r>
            <a:r>
              <a:rPr kumimoji="1" lang="zh-TW" altLang="en-US" b="1" kern="1200" dirty="0">
                <a:solidFill>
                  <a:prstClr val="black"/>
                </a:solidFill>
                <a:latin typeface="Arial" panose="020B0604020202020204" pitchFamily="34" charset="0"/>
              </a:rPr>
              <a:t>：</a:t>
            </a:r>
            <a:r>
              <a:rPr kumimoji="1" lang="zh-TW" altLang="en-US" kern="1200" dirty="0">
                <a:solidFill>
                  <a:prstClr val="black"/>
                </a:solidFill>
                <a:latin typeface="Arial" panose="020B0604020202020204" pitchFamily="34" charset="0"/>
              </a:rPr>
              <a:t>可獲得服務的市場，</a:t>
            </a:r>
            <a:r>
              <a:rPr lang="zh-TW" altLang="en-US" dirty="0"/>
              <a:t>也被稱為市場佔有率</a:t>
            </a:r>
            <a:r>
              <a:rPr lang="en-US" altLang="zh-TW" dirty="0"/>
              <a:t>(</a:t>
            </a:r>
            <a:r>
              <a:rPr lang="zh-TW" altLang="en-US" dirty="0">
                <a:solidFill>
                  <a:schemeClr val="dk1"/>
                </a:solidFill>
                <a:latin typeface="Calibri"/>
                <a:ea typeface="Calibri"/>
                <a:cs typeface="Calibri"/>
                <a:sym typeface="Calibri"/>
              </a:rPr>
              <a:t>代表產品或服務的短期銷售潛力</a:t>
            </a:r>
            <a:r>
              <a:rPr lang="en-US" altLang="zh-TW" dirty="0">
                <a:solidFill>
                  <a:schemeClr val="dk1"/>
                </a:solidFill>
                <a:latin typeface="Calibri"/>
                <a:ea typeface="Calibri"/>
                <a:cs typeface="Calibri"/>
                <a:sym typeface="Calibri"/>
              </a:rPr>
              <a:t>)</a:t>
            </a:r>
            <a:r>
              <a:rPr lang="zh-TW" altLang="en-US" dirty="0">
                <a:solidFill>
                  <a:schemeClr val="dk1"/>
                </a:solidFill>
                <a:latin typeface="Calibri"/>
                <a:ea typeface="Calibri"/>
                <a:cs typeface="Calibri"/>
                <a:sym typeface="Calibri"/>
              </a:rPr>
              <a:t>，</a:t>
            </a:r>
            <a:r>
              <a:rPr lang="zh-TW" altLang="en-US" dirty="0"/>
              <a:t>即你</a:t>
            </a:r>
            <a:r>
              <a:rPr lang="zh-TW" altLang="en-US" dirty="0">
                <a:solidFill>
                  <a:srgbClr val="C00000"/>
                </a:solidFill>
              </a:rPr>
              <a:t>的產品實際可以服務到的市場範圍</a:t>
            </a:r>
            <a:r>
              <a:rPr lang="zh-TW" altLang="en-US" dirty="0"/>
              <a:t>，這要考慮到競爭、地區、銷售通路等其他市場因素</a:t>
            </a:r>
          </a:p>
          <a:p>
            <a:pPr marL="0" lvl="0" indent="0" algn="l" rtl="0">
              <a:spcBef>
                <a:spcPts val="0"/>
              </a:spcBef>
              <a:spcAft>
                <a:spcPts val="0"/>
              </a:spcAft>
              <a:buNone/>
            </a:pPr>
            <a:endParaRPr kumimoji="1" lang="en-US" altLang="zh-TW" b="1" kern="1200" dirty="0">
              <a:solidFill>
                <a:prstClr val="black"/>
              </a:solidFill>
              <a:latin typeface="Arial" panose="020B0604020202020204" pitchFamily="34" charset="0"/>
            </a:endParaRPr>
          </a:p>
          <a:p>
            <a:pPr marL="0" lvl="0" indent="0" algn="l" rtl="0">
              <a:spcBef>
                <a:spcPts val="0"/>
              </a:spcBef>
              <a:spcAft>
                <a:spcPts val="0"/>
              </a:spcAft>
              <a:buNone/>
            </a:pPr>
            <a:endParaRPr lang="zh-TW" altLang="en-US" sz="1200" b="0" i="0" u="none" strike="noStrike" cap="none" dirty="0">
              <a:solidFill>
                <a:schemeClr val="dk1"/>
              </a:solidFill>
              <a:effectLst/>
              <a:latin typeface="Calibri"/>
              <a:ea typeface="Calibri"/>
              <a:cs typeface="Calibri"/>
              <a:sym typeface="Calibri"/>
            </a:endParaRPr>
          </a:p>
          <a:p>
            <a:pPr marL="0" lvl="0" indent="0" algn="l" rtl="0">
              <a:spcBef>
                <a:spcPts val="0"/>
              </a:spcBef>
              <a:spcAft>
                <a:spcPts val="0"/>
              </a:spcAft>
              <a:buNone/>
            </a:pPr>
            <a:endParaRPr dirty="0"/>
          </a:p>
        </p:txBody>
      </p:sp>
      <p:sp>
        <p:nvSpPr>
          <p:cNvPr id="182" name="Google Shape;182;p8:notes"/>
          <p:cNvSpPr>
            <a:spLocks noGrp="1" noRot="1" noChangeAspect="1"/>
          </p:cNvSpPr>
          <p:nvPr>
            <p:ph type="sldImg" idx="2"/>
          </p:nvPr>
        </p:nvSpPr>
        <p:spPr>
          <a:xfrm>
            <a:off x="422275" y="1239838"/>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0219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7" name="標題版面配置區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zh-TW" altLang="en-US"/>
              <a:t>按一下以編輯母片標題樣式</a:t>
            </a:r>
          </a:p>
        </p:txBody>
      </p:sp>
      <p:sp>
        <p:nvSpPr>
          <p:cNvPr id="8" name="文字版面配置區 2"/>
          <p:cNvSpPr>
            <a:spLocks noGrp="1"/>
          </p:cNvSpPr>
          <p:nvPr>
            <p:ph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4" name="日期版面配置區 3"/>
          <p:cNvSpPr>
            <a:spLocks noGrp="1"/>
          </p:cNvSpPr>
          <p:nvPr>
            <p:ph type="dt" sz="half" idx="10"/>
          </p:nvPr>
        </p:nvSpPr>
        <p:spPr/>
        <p:txBody>
          <a:bodyPr/>
          <a:lstStyle>
            <a:lvl1pPr>
              <a:defRPr/>
            </a:lvl1pPr>
          </a:lstStyle>
          <a:p>
            <a:pPr>
              <a:defRPr/>
            </a:pPr>
            <a:fld id="{74C09240-3D44-4738-9923-71236868832F}" type="datetime1">
              <a:rPr lang="zh-TW" altLang="en-US" smtClean="0"/>
              <a:t>2024/7/15</a:t>
            </a:fld>
            <a:endParaRPr lang="en-US" altLang="zh-TW" dirty="0"/>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fld id="{0C6F7A47-E585-4F29-8810-33340D75FA4D}" type="slidenum">
              <a:rPr lang="en-US" altLang="zh-TW"/>
              <a:pPr/>
              <a:t>‹#›</a:t>
            </a:fld>
            <a:endParaRPr lang="en-US" altLang="zh-TW"/>
          </a:p>
        </p:txBody>
      </p:sp>
      <p:pic>
        <p:nvPicPr>
          <p:cNvPr id="10" name="圖片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683" y="-1588"/>
            <a:ext cx="12240684" cy="686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9896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a:defRPr/>
            </a:pPr>
            <a:fld id="{32F7C316-6CBB-4E27-9DE3-EDCB84853DCA}" type="datetime1">
              <a:rPr lang="zh-TW" altLang="en-US" smtClean="0"/>
              <a:t>2024/7/15</a:t>
            </a:fld>
            <a:endParaRPr lang="en-US" altLang="zh-TW" dirty="0"/>
          </a:p>
        </p:txBody>
      </p:sp>
      <p:sp>
        <p:nvSpPr>
          <p:cNvPr id="4" name="頁尾版面配置區 3"/>
          <p:cNvSpPr>
            <a:spLocks noGrp="1"/>
          </p:cNvSpPr>
          <p:nvPr>
            <p:ph type="ftr" sz="quarter" idx="11"/>
          </p:nvPr>
        </p:nvSpPr>
        <p:spPr/>
        <p:txBody>
          <a:bodyPr/>
          <a:lstStyle/>
          <a:p>
            <a:pPr>
              <a:defRPr/>
            </a:pPr>
            <a:endParaRPr lang="en-US" altLang="zh-TW"/>
          </a:p>
        </p:txBody>
      </p:sp>
      <p:sp>
        <p:nvSpPr>
          <p:cNvPr id="5" name="投影片編號版面配置區 4"/>
          <p:cNvSpPr>
            <a:spLocks noGrp="1"/>
          </p:cNvSpPr>
          <p:nvPr>
            <p:ph type="sldNum" sz="quarter" idx="12"/>
          </p:nvPr>
        </p:nvSpPr>
        <p:spPr/>
        <p:txBody>
          <a:bodyPr/>
          <a:lstStyle/>
          <a:p>
            <a:fld id="{F7DD8A4D-DBF7-4562-86FF-8139DCBC2CD7}" type="slidenum">
              <a:rPr lang="en-US" altLang="zh-TW" smtClean="0"/>
              <a:pPr/>
              <a:t>‹#›</a:t>
            </a:fld>
            <a:endParaRPr lang="en-US" altLang="zh-TW"/>
          </a:p>
        </p:txBody>
      </p:sp>
    </p:spTree>
    <p:extLst>
      <p:ext uri="{BB962C8B-B14F-4D97-AF65-F5344CB8AC3E}">
        <p14:creationId xmlns:p14="http://schemas.microsoft.com/office/powerpoint/2010/main" val="24464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7" name="文字版面配置區 2"/>
          <p:cNvSpPr>
            <a:spLocks noGrp="1"/>
          </p:cNvSpPr>
          <p:nvPr>
            <p:ph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4" name="日期版面配置區 3"/>
          <p:cNvSpPr>
            <a:spLocks noGrp="1"/>
          </p:cNvSpPr>
          <p:nvPr>
            <p:ph type="dt" sz="half" idx="10"/>
          </p:nvPr>
        </p:nvSpPr>
        <p:spPr/>
        <p:txBody>
          <a:bodyPr/>
          <a:lstStyle>
            <a:lvl1pPr>
              <a:defRPr/>
            </a:lvl1pPr>
          </a:lstStyle>
          <a:p>
            <a:pPr>
              <a:defRPr/>
            </a:pPr>
            <a:fld id="{61C140B6-EFA3-475E-9648-BA77562C9357}" type="datetime1">
              <a:rPr lang="zh-TW" altLang="en-US" smtClean="0"/>
              <a:t>2024/7/15</a:t>
            </a:fld>
            <a:endParaRPr lang="en-US" altLang="zh-TW" dirty="0"/>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fld id="{30EDB8BC-C074-45BA-B4FC-F366F77CF82A}" type="slidenum">
              <a:rPr lang="en-US" altLang="zh-TW"/>
              <a:pPr/>
              <a:t>‹#›</a:t>
            </a:fld>
            <a:endParaRPr lang="en-US" altLang="zh-TW"/>
          </a:p>
        </p:txBody>
      </p:sp>
    </p:spTree>
    <p:extLst>
      <p:ext uri="{BB962C8B-B14F-4D97-AF65-F5344CB8AC3E}">
        <p14:creationId xmlns:p14="http://schemas.microsoft.com/office/powerpoint/2010/main" val="20832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706090"/>
          </a:xfr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64F4D5CB-3AA9-4BE0-9C40-93AF46CB926D}" type="datetime1">
              <a:rPr lang="zh-TW" altLang="en-US" smtClean="0"/>
              <a:t>2024/7/15</a:t>
            </a:fld>
            <a:endParaRPr lang="en-US" altLang="zh-TW" dirty="0"/>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a:xfrm>
            <a:off x="8737600" y="6356351"/>
            <a:ext cx="2844800" cy="365125"/>
          </a:xfrm>
        </p:spPr>
        <p:txBody>
          <a:bodyPr/>
          <a:lstStyle>
            <a:lvl1pPr>
              <a:defRPr/>
            </a:lvl1pPr>
          </a:lstStyle>
          <a:p>
            <a:pPr>
              <a:defRPr/>
            </a:pPr>
            <a:fld id="{3DE567C4-451C-4CC2-A5D7-7A1B4E9C5AB5}" type="slidenum">
              <a:rPr lang="en-US" altLang="zh-TW" smtClean="0"/>
              <a:pPr>
                <a:defRPr/>
              </a:pPr>
              <a:t>‹#›</a:t>
            </a:fld>
            <a:endParaRPr lang="en-US" altLang="zh-TW" dirty="0"/>
          </a:p>
        </p:txBody>
      </p:sp>
    </p:spTree>
    <p:extLst>
      <p:ext uri="{BB962C8B-B14F-4D97-AF65-F5344CB8AC3E}">
        <p14:creationId xmlns:p14="http://schemas.microsoft.com/office/powerpoint/2010/main" val="304217749"/>
      </p:ext>
    </p:extLst>
  </p:cSld>
  <p:clrMapOvr>
    <a:masterClrMapping/>
  </p:clrMapOvr>
  <mc:AlternateContent xmlns:mc="http://schemas.openxmlformats.org/markup-compatibility/2006" xmlns:p14="http://schemas.microsoft.com/office/powerpoint/2010/main">
    <mc:Choice Requires="p14">
      <p:transition p14:dur="0" advClick="0" advTm="100"/>
    </mc:Choice>
    <mc:Fallback xmlns="">
      <p:transition advClick="0" advTm="1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0422FFF7-499C-40AE-92E9-7E9B7EC5B83F}" type="datetime1">
              <a:rPr lang="zh-TW" altLang="en-US" smtClean="0"/>
              <a:t>2024/7/15</a:t>
            </a:fld>
            <a:endParaRPr lang="en-US" altLang="zh-TW" dirty="0"/>
          </a:p>
        </p:txBody>
      </p:sp>
      <p:sp>
        <p:nvSpPr>
          <p:cNvPr id="3" name="頁尾版面配置區 4"/>
          <p:cNvSpPr>
            <a:spLocks noGrp="1"/>
          </p:cNvSpPr>
          <p:nvPr>
            <p:ph type="ftr" sz="quarter" idx="11"/>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2"/>
          </p:nvPr>
        </p:nvSpPr>
        <p:spPr/>
        <p:txBody>
          <a:bodyPr/>
          <a:lstStyle>
            <a:lvl1pPr>
              <a:defRPr/>
            </a:lvl1pPr>
          </a:lstStyle>
          <a:p>
            <a:pPr>
              <a:defRPr/>
            </a:pPr>
            <a:fld id="{F367FD81-ADBE-49F7-9C6A-AC420EA78FAE}" type="slidenum">
              <a:rPr lang="en-US" altLang="zh-TW"/>
              <a:pPr>
                <a:defRPr/>
              </a:pPr>
              <a:t>‹#›</a:t>
            </a:fld>
            <a:endParaRPr lang="en-US" altLang="zh-TW"/>
          </a:p>
        </p:txBody>
      </p:sp>
    </p:spTree>
    <p:extLst>
      <p:ext uri="{BB962C8B-B14F-4D97-AF65-F5344CB8AC3E}">
        <p14:creationId xmlns:p14="http://schemas.microsoft.com/office/powerpoint/2010/main" val="1544986265"/>
      </p:ext>
    </p:extLst>
  </p:cSld>
  <p:clrMapOvr>
    <a:masterClrMapping/>
  </p:clrMapOvr>
  <mc:AlternateContent xmlns:mc="http://schemas.openxmlformats.org/markup-compatibility/2006" xmlns:p14="http://schemas.microsoft.com/office/powerpoint/2010/main">
    <mc:Choice Requires="p14">
      <p:transition p14:dur="0" advClick="0" advTm="100"/>
    </mc:Choice>
    <mc:Fallback xmlns="">
      <p:transition advClick="0" advTm="1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514813" y="188640"/>
            <a:ext cx="10945548" cy="864096"/>
          </a:xfrm>
        </p:spPr>
        <p:txBody>
          <a:bodyPr/>
          <a:lstStyle>
            <a:lvl1pPr algn="l">
              <a:defRPr b="1">
                <a:solidFill>
                  <a:srgbClr val="C0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defRPr>
            </a:lvl1pPr>
          </a:lstStyle>
          <a:p>
            <a:r>
              <a:rPr lang="zh-TW" altLang="en-US" dirty="0"/>
              <a:t>按一下以編輯母片標題樣式</a:t>
            </a:r>
          </a:p>
        </p:txBody>
      </p:sp>
      <p:sp>
        <p:nvSpPr>
          <p:cNvPr id="4" name="日期版面配置區 3"/>
          <p:cNvSpPr>
            <a:spLocks noGrp="1"/>
          </p:cNvSpPr>
          <p:nvPr>
            <p:ph type="dt" sz="half" idx="10"/>
          </p:nvPr>
        </p:nvSpPr>
        <p:spPr/>
        <p:txBody>
          <a:bodyPr/>
          <a:lstStyle/>
          <a:p>
            <a:fld id="{EBEC81D2-818A-45BE-9F2A-454D9972F37F}" type="datetime1">
              <a:rPr lang="zh-TW" altLang="en-US" smtClean="0"/>
              <a:t>2024/7/15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8" name="文字版面配置區 7"/>
          <p:cNvSpPr>
            <a:spLocks noGrp="1"/>
          </p:cNvSpPr>
          <p:nvPr>
            <p:ph type="body" sz="quarter" idx="13"/>
          </p:nvPr>
        </p:nvSpPr>
        <p:spPr>
          <a:xfrm>
            <a:off x="514814" y="1484314"/>
            <a:ext cx="10945549" cy="4752975"/>
          </a:xfrm>
          <a:prstGeom prst="rect">
            <a:avLst/>
          </a:prstGeom>
        </p:spPr>
        <p:txBody>
          <a:bodyPr/>
          <a:lstStyle>
            <a:lvl1pPr marL="0" indent="0">
              <a:buNone/>
              <a:defRPr b="1">
                <a:solidFill>
                  <a:schemeClr val="tx1">
                    <a:lumMod val="65000"/>
                    <a:lumOff val="35000"/>
                  </a:schemeClr>
                </a:solidFill>
                <a:latin typeface="標楷體" panose="03000509000000000000" pitchFamily="65" charset="-120"/>
                <a:ea typeface="標楷體" panose="03000509000000000000" pitchFamily="65" charset="-120"/>
              </a:defRPr>
            </a:lvl1pPr>
          </a:lstStyle>
          <a:p>
            <a:pPr lvl="0"/>
            <a:endParaRPr lang="zh-TW" altLang="en-US" dirty="0"/>
          </a:p>
        </p:txBody>
      </p:sp>
      <p:sp>
        <p:nvSpPr>
          <p:cNvPr id="10" name="直角三角形 9"/>
          <p:cNvSpPr/>
          <p:nvPr userDrawn="1"/>
        </p:nvSpPr>
        <p:spPr>
          <a:xfrm flipH="1">
            <a:off x="11568608" y="6356350"/>
            <a:ext cx="622379" cy="50165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ea typeface="標楷體" panose="03000509000000000000" pitchFamily="65" charset="-120"/>
            </a:endParaRPr>
          </a:p>
        </p:txBody>
      </p:sp>
      <p:sp>
        <p:nvSpPr>
          <p:cNvPr id="6" name="投影片編號版面配置區 5"/>
          <p:cNvSpPr>
            <a:spLocks noGrp="1"/>
          </p:cNvSpPr>
          <p:nvPr>
            <p:ph type="sldNum" sz="quarter" idx="12"/>
          </p:nvPr>
        </p:nvSpPr>
        <p:spPr>
          <a:xfrm>
            <a:off x="11563847" y="6547260"/>
            <a:ext cx="781877" cy="365125"/>
          </a:xfrm>
        </p:spPr>
        <p:txBody>
          <a:bodyPr/>
          <a:lstStyle>
            <a:lvl1pPr algn="ctr">
              <a:defRPr sz="1400" b="1">
                <a:solidFill>
                  <a:schemeClr val="tx1">
                    <a:lumMod val="65000"/>
                    <a:lumOff val="35000"/>
                  </a:schemeClr>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defRPr>
            </a:lvl1pPr>
          </a:lstStyle>
          <a:p>
            <a:fld id="{26F17D5D-B564-457C-A5AA-85A5C36CEEF5}" type="slidenum">
              <a:rPr lang="zh-TW" altLang="en-US" smtClean="0"/>
              <a:pPr/>
              <a:t>‹#›</a:t>
            </a:fld>
            <a:endParaRPr lang="zh-TW" altLang="en-US" dirty="0"/>
          </a:p>
        </p:txBody>
      </p:sp>
    </p:spTree>
    <p:extLst>
      <p:ext uri="{BB962C8B-B14F-4D97-AF65-F5344CB8AC3E}">
        <p14:creationId xmlns:p14="http://schemas.microsoft.com/office/powerpoint/2010/main" val="218288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A8195C86-1E4A-4F1F-8D98-3415DB63DBC5}" type="datetime1">
              <a:rPr lang="zh-TW" altLang="en-US" smtClean="0"/>
              <a:t>2024/7/15</a:t>
            </a:fld>
            <a:endParaRPr lang="en-US" altLang="zh-TW" dirty="0"/>
          </a:p>
        </p:txBody>
      </p:sp>
      <p:sp>
        <p:nvSpPr>
          <p:cNvPr id="4" name="頁尾版面配置區 4"/>
          <p:cNvSpPr>
            <a:spLocks noGrp="1"/>
          </p:cNvSpPr>
          <p:nvPr>
            <p:ph type="ftr" sz="quarter" idx="11"/>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2"/>
          </p:nvPr>
        </p:nvSpPr>
        <p:spPr/>
        <p:txBody>
          <a:bodyPr/>
          <a:lstStyle>
            <a:lvl1pPr>
              <a:defRPr/>
            </a:lvl1pPr>
          </a:lstStyle>
          <a:p>
            <a:pPr>
              <a:defRPr/>
            </a:pPr>
            <a:fld id="{877F2839-CCD7-46C2-B838-0C5FF6AF3E6B}" type="slidenum">
              <a:rPr lang="en-US" altLang="zh-TW"/>
              <a:pPr>
                <a:defRPr/>
              </a:pPr>
              <a:t>‹#›</a:t>
            </a:fld>
            <a:endParaRPr lang="en-US" altLang="zh-TW"/>
          </a:p>
        </p:txBody>
      </p:sp>
    </p:spTree>
    <p:extLst>
      <p:ext uri="{BB962C8B-B14F-4D97-AF65-F5344CB8AC3E}">
        <p14:creationId xmlns:p14="http://schemas.microsoft.com/office/powerpoint/2010/main" val="2623872642"/>
      </p:ext>
    </p:extLst>
  </p:cSld>
  <p:clrMapOvr>
    <a:masterClrMapping/>
  </p:clrMapOvr>
  <mc:AlternateContent xmlns:mc="http://schemas.openxmlformats.org/markup-compatibility/2006" xmlns:p14="http://schemas.microsoft.com/office/powerpoint/2010/main">
    <mc:Choice Requires="p14">
      <p:transition p14:dur="0" advTm="100"/>
    </mc:Choice>
    <mc:Fallback xmlns="">
      <p:transition advTm="1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圖片 1"/>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7939"/>
            <a:ext cx="12192000" cy="68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標題版面配置區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文字版面配置區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標楷體" panose="03000509000000000000" pitchFamily="65" charset="-120"/>
              </a:defRPr>
            </a:lvl1pPr>
          </a:lstStyle>
          <a:p>
            <a:pPr>
              <a:defRPr/>
            </a:pPr>
            <a:fld id="{A895E838-9AFE-4F07-86D4-4C32A52D2F39}" type="datetime1">
              <a:rPr lang="zh-TW" altLang="en-US" smtClean="0"/>
              <a:pPr>
                <a:defRPr/>
              </a:pPr>
              <a:t>2024/7/15</a:t>
            </a:fld>
            <a:endParaRPr lang="en-US" altLang="zh-TW" dirty="0"/>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標楷體" panose="03000509000000000000" pitchFamily="65" charset="-120"/>
              </a:defRPr>
            </a:lvl1pPr>
          </a:lstStyle>
          <a:p>
            <a:pPr>
              <a:defRPr/>
            </a:pPr>
            <a:endParaRPr lang="en-US" altLang="zh-TW" dirty="0"/>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ea typeface="標楷體" panose="03000509000000000000" pitchFamily="65" charset="-120"/>
              </a:defRPr>
            </a:lvl1pPr>
          </a:lstStyle>
          <a:p>
            <a:fld id="{F7DD8A4D-DBF7-4562-86FF-8139DCBC2CD7}" type="slidenum">
              <a:rPr lang="en-US" altLang="zh-TW" smtClean="0"/>
              <a:pPr/>
              <a:t>‹#›</a:t>
            </a:fld>
            <a:endParaRPr lang="en-US" altLang="zh-TW" dirty="0"/>
          </a:p>
        </p:txBody>
      </p:sp>
    </p:spTree>
    <p:extLst>
      <p:ext uri="{BB962C8B-B14F-4D97-AF65-F5344CB8AC3E}">
        <p14:creationId xmlns:p14="http://schemas.microsoft.com/office/powerpoint/2010/main" val="363700166"/>
      </p:ext>
    </p:extLst>
  </p:cSld>
  <p:clrMap bg1="lt1" tx1="dk1" bg2="lt2" tx2="dk2" accent1="accent1" accent2="accent2" accent3="accent3" accent4="accent4" accent5="accent5" accent6="accent6" hlink="hlink" folHlink="folHlink"/>
  <p:sldLayoutIdLst>
    <p:sldLayoutId id="2147483723" r:id="rId1"/>
    <p:sldLayoutId id="2147483728" r:id="rId2"/>
    <p:sldLayoutId id="2147483724" r:id="rId3"/>
    <p:sldLayoutId id="2147483725" r:id="rId4"/>
    <p:sldLayoutId id="2147483726" r:id="rId5"/>
    <p:sldLayoutId id="2147483727" r:id="rId6"/>
    <p:sldLayoutId id="2147483729" r:id="rId7"/>
  </p:sldLayoutIdLst>
  <p:hf hdr="0" ftr="0" dt="0"/>
  <p:txStyles>
    <p:titleStyle>
      <a:lvl1pPr algn="ctr" rtl="0" eaLnBrk="0" fontAlgn="base" hangingPunct="0">
        <a:spcBef>
          <a:spcPct val="0"/>
        </a:spcBef>
        <a:spcAft>
          <a:spcPct val="0"/>
        </a:spcAft>
        <a:defRPr sz="4400" kern="1200">
          <a:solidFill>
            <a:schemeClr val="tx1"/>
          </a:solidFill>
          <a:latin typeface="+mj-lt"/>
          <a:ea typeface="標楷體" panose="03000509000000000000" pitchFamily="65" charset="-120"/>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標楷體" panose="03000509000000000000" pitchFamily="65" charset="-120"/>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標楷體" panose="03000509000000000000" pitchFamily="65" charset="-12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標楷體" panose="03000509000000000000" pitchFamily="65" charset="-12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標楷體" panose="03000509000000000000" pitchFamily="65" charset="-12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標楷體" panose="03000509000000000000" pitchFamily="65"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1">
            <a:extLst>
              <a:ext uri="{FF2B5EF4-FFF2-40B4-BE49-F238E27FC236}">
                <a16:creationId xmlns:a16="http://schemas.microsoft.com/office/drawing/2014/main" id="{442E861F-9E78-4030-AB98-A0CA0CC86EFF}"/>
              </a:ext>
            </a:extLst>
          </p:cNvPr>
          <p:cNvSpPr txBox="1">
            <a:spLocks/>
          </p:cNvSpPr>
          <p:nvPr/>
        </p:nvSpPr>
        <p:spPr>
          <a:xfrm>
            <a:off x="1981200" y="274639"/>
            <a:ext cx="82296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TW"/>
            </a:defPPr>
            <a:lvl1pPr algn="ctr">
              <a:defRPr sz="4400" b="1">
                <a:solidFill>
                  <a:srgbClr val="AC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Arial" pitchFamily="34" charset="0"/>
              </a:defRPr>
            </a:lvl1pPr>
            <a:lvl2pPr algn="ctr">
              <a:defRPr sz="4400">
                <a:latin typeface="Calibri" pitchFamily="34" charset="0"/>
              </a:defRPr>
            </a:lvl2pPr>
            <a:lvl3pPr algn="ctr">
              <a:defRPr sz="4400">
                <a:latin typeface="Calibri" pitchFamily="34" charset="0"/>
              </a:defRPr>
            </a:lvl3pPr>
            <a:lvl4pPr algn="ctr">
              <a:defRPr sz="4400">
                <a:latin typeface="Calibri" pitchFamily="34" charset="0"/>
              </a:defRPr>
            </a:lvl4pPr>
            <a:lvl5pPr algn="ctr">
              <a:defRPr sz="4400">
                <a:latin typeface="Calibri" pitchFamily="34" charset="0"/>
              </a:defRPr>
            </a:lvl5pPr>
            <a:lvl6pPr marL="457200" algn="ctr" fontAlgn="base">
              <a:spcBef>
                <a:spcPct val="0"/>
              </a:spcBef>
              <a:spcAft>
                <a:spcPct val="0"/>
              </a:spcAft>
              <a:defRPr sz="4400">
                <a:latin typeface="Calibri" pitchFamily="34" charset="0"/>
              </a:defRPr>
            </a:lvl6pPr>
            <a:lvl7pPr marL="914400" algn="ctr" fontAlgn="base">
              <a:spcBef>
                <a:spcPct val="0"/>
              </a:spcBef>
              <a:spcAft>
                <a:spcPct val="0"/>
              </a:spcAft>
              <a:defRPr sz="4400">
                <a:latin typeface="Calibri" pitchFamily="34" charset="0"/>
              </a:defRPr>
            </a:lvl7pPr>
            <a:lvl8pPr marL="1371600" algn="ctr" fontAlgn="base">
              <a:spcBef>
                <a:spcPct val="0"/>
              </a:spcBef>
              <a:spcAft>
                <a:spcPct val="0"/>
              </a:spcAft>
              <a:defRPr sz="4400">
                <a:latin typeface="Calibri" pitchFamily="34" charset="0"/>
              </a:defRPr>
            </a:lvl8pPr>
            <a:lvl9pPr marL="1828800" algn="ctr" fontAlgn="base">
              <a:spcBef>
                <a:spcPct val="0"/>
              </a:spcBef>
              <a:spcAft>
                <a:spcPct val="0"/>
              </a:spcAft>
              <a:defRPr sz="4400">
                <a:latin typeface="Calibri" pitchFamily="34" charset="0"/>
              </a:defRPr>
            </a:lvl9pPr>
          </a:lstStyle>
          <a:p>
            <a:r>
              <a:rPr dirty="0">
                <a:latin typeface="標楷體" panose="03000509000000000000" pitchFamily="65" charset="-120"/>
                <a:ea typeface="標楷體" panose="03000509000000000000" pitchFamily="65" charset="-120"/>
              </a:rPr>
              <a:t>專利申請案</a:t>
            </a:r>
          </a:p>
        </p:txBody>
      </p:sp>
      <p:grpSp>
        <p:nvGrpSpPr>
          <p:cNvPr id="61" name="Group 4">
            <a:extLst>
              <a:ext uri="{FF2B5EF4-FFF2-40B4-BE49-F238E27FC236}">
                <a16:creationId xmlns:a16="http://schemas.microsoft.com/office/drawing/2014/main" id="{D70EC065-E5EE-43A8-BBBF-B22CD453529A}"/>
              </a:ext>
            </a:extLst>
          </p:cNvPr>
          <p:cNvGrpSpPr/>
          <p:nvPr/>
        </p:nvGrpSpPr>
        <p:grpSpPr>
          <a:xfrm>
            <a:off x="2523953" y="2083726"/>
            <a:ext cx="1126795" cy="3200451"/>
            <a:chOff x="1979712" y="1332374"/>
            <a:chExt cx="902196" cy="2609418"/>
          </a:xfrm>
        </p:grpSpPr>
        <p:sp>
          <p:nvSpPr>
            <p:cNvPr id="63" name="Rectangle 6">
              <a:extLst>
                <a:ext uri="{FF2B5EF4-FFF2-40B4-BE49-F238E27FC236}">
                  <a16:creationId xmlns:a16="http://schemas.microsoft.com/office/drawing/2014/main" id="{76519316-87D3-4369-A61E-C10CBEFD445E}"/>
                </a:ext>
              </a:extLst>
            </p:cNvPr>
            <p:cNvSpPr/>
            <p:nvPr/>
          </p:nvSpPr>
          <p:spPr>
            <a:xfrm>
              <a:off x="2017812" y="3077696"/>
              <a:ext cx="864096" cy="864096"/>
            </a:xfrm>
            <a:prstGeom prst="rect">
              <a:avLst/>
            </a:prstGeom>
            <a:solidFill>
              <a:srgbClr val="0587AF"/>
            </a:solidFill>
            <a:ln w="12700" cap="flat" cmpd="sng" algn="ctr">
              <a:noFill/>
              <a:prstDash val="solid"/>
              <a:miter lim="800000"/>
            </a:ln>
            <a:effectLst/>
            <a:scene3d>
              <a:camera prst="perspectiveRight">
                <a:rot lat="300000" lon="20699968" rev="0"/>
              </a:camera>
              <a:lightRig rig="threePt" dir="t"/>
            </a:scene3d>
            <a:sp3d extrusionH="819150" prstMaterial="flat">
              <a:bevelT w="44450" h="44450"/>
              <a:extrusionClr>
                <a:srgbClr val="0587AF"/>
              </a:extrusionClr>
            </a:sp3d>
          </p:spPr>
          <p:txBody>
            <a:bodyPr rtlCol="0" anchor="ctr"/>
            <a:lstStyle/>
            <a:p>
              <a:pPr algn="ctr" eaLnBrk="1" fontAlgn="auto" hangingPunct="1">
                <a:spcBef>
                  <a:spcPts val="0"/>
                </a:spcBef>
                <a:spcAft>
                  <a:spcPts val="0"/>
                </a:spcAft>
              </a:pPr>
              <a:r>
                <a:rPr kumimoji="0" lang="zh-TW" altLang="en-US" sz="2400" b="1" kern="0" spc="50" dirty="0">
                  <a:ln w="13500">
                    <a:solidFill>
                      <a:srgbClr val="196491">
                        <a:shade val="2500"/>
                        <a:alpha val="6500"/>
                      </a:srgbClr>
                    </a:solidFill>
                    <a:prstDash val="solid"/>
                  </a:ln>
                  <a:solidFill>
                    <a:prstClr val="white"/>
                  </a:solidFill>
                  <a:effectLst>
                    <a:innerShdw blurRad="50900" dist="38500" dir="13500000">
                      <a:srgbClr val="000000">
                        <a:alpha val="60000"/>
                      </a:srgbClr>
                    </a:innerShdw>
                  </a:effectLst>
                  <a:latin typeface="標楷體" panose="03000509000000000000" pitchFamily="65" charset="-120"/>
                  <a:ea typeface="標楷體" panose="03000509000000000000" pitchFamily="65" charset="-120"/>
                  <a:cs typeface="Arial" pitchFamily="34" charset="0"/>
                </a:rPr>
                <a:t>專利技術</a:t>
              </a:r>
              <a:endParaRPr kumimoji="0" lang="ko-KR" altLang="en-US" sz="2400" b="1" kern="0" spc="50" dirty="0">
                <a:ln w="13500">
                  <a:solidFill>
                    <a:srgbClr val="196491">
                      <a:shade val="2500"/>
                      <a:alpha val="6500"/>
                    </a:srgbClr>
                  </a:solidFill>
                  <a:prstDash val="solid"/>
                </a:ln>
                <a:solidFill>
                  <a:prstClr val="white"/>
                </a:solidFill>
                <a:effectLst>
                  <a:innerShdw blurRad="50900" dist="38500" dir="13500000">
                    <a:srgbClr val="000000">
                      <a:alpha val="60000"/>
                    </a:srgbClr>
                  </a:innerShdw>
                </a:effectLst>
                <a:latin typeface="標楷體" panose="03000509000000000000" pitchFamily="65" charset="-120"/>
                <a:cs typeface="Arial" pitchFamily="34" charset="0"/>
              </a:endParaRPr>
            </a:p>
          </p:txBody>
        </p:sp>
        <p:sp>
          <p:nvSpPr>
            <p:cNvPr id="64" name="Rectangle 7">
              <a:extLst>
                <a:ext uri="{FF2B5EF4-FFF2-40B4-BE49-F238E27FC236}">
                  <a16:creationId xmlns:a16="http://schemas.microsoft.com/office/drawing/2014/main" id="{281B237D-A649-41B0-9D46-17F04188C47F}"/>
                </a:ext>
              </a:extLst>
            </p:cNvPr>
            <p:cNvSpPr/>
            <p:nvPr/>
          </p:nvSpPr>
          <p:spPr>
            <a:xfrm>
              <a:off x="1979712" y="1332374"/>
              <a:ext cx="864096" cy="864096"/>
            </a:xfrm>
            <a:prstGeom prst="rect">
              <a:avLst/>
            </a:prstGeom>
            <a:solidFill>
              <a:srgbClr val="53C3CD"/>
            </a:solidFill>
            <a:ln w="12700" cap="flat" cmpd="sng" algn="ctr">
              <a:noFill/>
              <a:prstDash val="solid"/>
              <a:miter lim="800000"/>
            </a:ln>
            <a:effectLst/>
            <a:scene3d>
              <a:camera prst="perspectiveRight">
                <a:rot lat="21299999" lon="20699968" rev="0"/>
              </a:camera>
              <a:lightRig rig="threePt" dir="t"/>
            </a:scene3d>
            <a:sp3d extrusionH="819150" prstMaterial="flat">
              <a:bevelT w="63500" h="31750"/>
              <a:extrusionClr>
                <a:srgbClr val="53C3CD"/>
              </a:extrusionClr>
            </a:sp3d>
          </p:spPr>
          <p:txBody>
            <a:bodyPr rtlCol="0" anchor="ctr"/>
            <a:lstStyle/>
            <a:p>
              <a:pPr algn="ctr" eaLnBrk="1" fontAlgn="auto" hangingPunct="1">
                <a:spcBef>
                  <a:spcPts val="0"/>
                </a:spcBef>
                <a:spcAft>
                  <a:spcPts val="0"/>
                </a:spcAft>
                <a:defRPr/>
              </a:pPr>
              <a:r>
                <a:rPr kumimoji="0" lang="zh-TW" altLang="en-US" sz="2300" b="1" kern="0" spc="50" dirty="0">
                  <a:ln w="13500">
                    <a:solidFill>
                      <a:srgbClr val="196491">
                        <a:shade val="2500"/>
                        <a:alpha val="6500"/>
                      </a:srgbClr>
                    </a:solidFill>
                    <a:prstDash val="solid"/>
                  </a:ln>
                  <a:solidFill>
                    <a:schemeClr val="bg1">
                      <a:lumMod val="95000"/>
                    </a:schemeClr>
                  </a:solidFill>
                  <a:effectLst>
                    <a:innerShdw blurRad="50900" dist="38500" dir="13500000">
                      <a:srgbClr val="000000">
                        <a:alpha val="60000"/>
                      </a:srgbClr>
                    </a:innerShdw>
                  </a:effectLst>
                  <a:latin typeface="標楷體" panose="03000509000000000000" pitchFamily="65" charset="-120"/>
                  <a:ea typeface="標楷體" panose="03000509000000000000" pitchFamily="65" charset="-120"/>
                  <a:cs typeface="Arial" pitchFamily="34" charset="0"/>
                </a:rPr>
                <a:t>發明人代表</a:t>
              </a:r>
              <a:endParaRPr kumimoji="0" lang="ko-KR" altLang="en-US" sz="2300" b="1" kern="0" spc="50" dirty="0">
                <a:ln w="13500">
                  <a:solidFill>
                    <a:srgbClr val="196491">
                      <a:shade val="2500"/>
                      <a:alpha val="6500"/>
                    </a:srgbClr>
                  </a:solidFill>
                  <a:prstDash val="solid"/>
                </a:ln>
                <a:solidFill>
                  <a:schemeClr val="bg1">
                    <a:lumMod val="95000"/>
                  </a:schemeClr>
                </a:solidFill>
                <a:effectLst>
                  <a:innerShdw blurRad="50900" dist="38500" dir="13500000">
                    <a:srgbClr val="000000">
                      <a:alpha val="60000"/>
                    </a:srgbClr>
                  </a:innerShdw>
                </a:effectLst>
                <a:latin typeface="標楷體" panose="03000509000000000000" pitchFamily="65" charset="-120"/>
                <a:cs typeface="Arial" pitchFamily="34" charset="0"/>
              </a:endParaRPr>
            </a:p>
          </p:txBody>
        </p:sp>
      </p:grpSp>
      <p:sp>
        <p:nvSpPr>
          <p:cNvPr id="68" name="Rectangle 23">
            <a:extLst>
              <a:ext uri="{FF2B5EF4-FFF2-40B4-BE49-F238E27FC236}">
                <a16:creationId xmlns:a16="http://schemas.microsoft.com/office/drawing/2014/main" id="{B0B89C81-1AB0-4A32-9D38-D3E5013751CE}"/>
              </a:ext>
            </a:extLst>
          </p:cNvPr>
          <p:cNvSpPr/>
          <p:nvPr/>
        </p:nvSpPr>
        <p:spPr>
          <a:xfrm>
            <a:off x="4393400" y="2086532"/>
            <a:ext cx="122258" cy="1076437"/>
          </a:xfrm>
          <a:prstGeom prst="rect">
            <a:avLst/>
          </a:prstGeom>
          <a:solidFill>
            <a:srgbClr val="53C3CD"/>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kumimoji="0" lang="ko-KR" altLang="en-US" sz="2700" kern="0" dirty="0">
              <a:solidFill>
                <a:prstClr val="black">
                  <a:lumMod val="75000"/>
                  <a:lumOff val="25000"/>
                </a:prstClr>
              </a:solidFill>
              <a:latin typeface="Arial"/>
            </a:endParaRPr>
          </a:p>
        </p:txBody>
      </p:sp>
      <p:sp>
        <p:nvSpPr>
          <p:cNvPr id="69" name="Rectangle 24">
            <a:extLst>
              <a:ext uri="{FF2B5EF4-FFF2-40B4-BE49-F238E27FC236}">
                <a16:creationId xmlns:a16="http://schemas.microsoft.com/office/drawing/2014/main" id="{D2D90464-5D4C-4C5F-A46D-E0C2BDAD5539}"/>
              </a:ext>
            </a:extLst>
          </p:cNvPr>
          <p:cNvSpPr/>
          <p:nvPr/>
        </p:nvSpPr>
        <p:spPr>
          <a:xfrm>
            <a:off x="4393400" y="4225106"/>
            <a:ext cx="122258" cy="1076437"/>
          </a:xfrm>
          <a:prstGeom prst="rect">
            <a:avLst/>
          </a:prstGeom>
          <a:solidFill>
            <a:srgbClr val="0587AF"/>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kumimoji="0" lang="ko-KR" altLang="en-US" sz="2700" kern="0" dirty="0">
              <a:solidFill>
                <a:prstClr val="black">
                  <a:lumMod val="75000"/>
                  <a:lumOff val="25000"/>
                </a:prstClr>
              </a:solidFill>
              <a:latin typeface="Arial"/>
            </a:endParaRPr>
          </a:p>
        </p:txBody>
      </p:sp>
      <p:sp>
        <p:nvSpPr>
          <p:cNvPr id="72" name="Chevron 13">
            <a:extLst>
              <a:ext uri="{FF2B5EF4-FFF2-40B4-BE49-F238E27FC236}">
                <a16:creationId xmlns:a16="http://schemas.microsoft.com/office/drawing/2014/main" id="{CC5D8076-7180-4BDE-8B7B-150E8F4E899C}"/>
              </a:ext>
            </a:extLst>
          </p:cNvPr>
          <p:cNvSpPr/>
          <p:nvPr/>
        </p:nvSpPr>
        <p:spPr>
          <a:xfrm>
            <a:off x="3888506" y="2429694"/>
            <a:ext cx="292585" cy="390113"/>
          </a:xfrm>
          <a:prstGeom prst="chevron">
            <a:avLst/>
          </a:prstGeom>
          <a:solidFill>
            <a:srgbClr val="53C3CD"/>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kumimoji="0" lang="ko-KR" altLang="en-US" sz="2700" kern="0" dirty="0">
              <a:solidFill>
                <a:prstClr val="black">
                  <a:lumMod val="75000"/>
                  <a:lumOff val="25000"/>
                </a:prstClr>
              </a:solidFill>
              <a:latin typeface="Arial"/>
            </a:endParaRPr>
          </a:p>
        </p:txBody>
      </p:sp>
      <p:sp>
        <p:nvSpPr>
          <p:cNvPr id="73" name="Chevron 78">
            <a:extLst>
              <a:ext uri="{FF2B5EF4-FFF2-40B4-BE49-F238E27FC236}">
                <a16:creationId xmlns:a16="http://schemas.microsoft.com/office/drawing/2014/main" id="{CE0C05A2-7C39-4249-BB00-C54F5BAE0A82}"/>
              </a:ext>
            </a:extLst>
          </p:cNvPr>
          <p:cNvSpPr/>
          <p:nvPr/>
        </p:nvSpPr>
        <p:spPr>
          <a:xfrm>
            <a:off x="3888506" y="4568268"/>
            <a:ext cx="292585" cy="390113"/>
          </a:xfrm>
          <a:prstGeom prst="chevron">
            <a:avLst/>
          </a:prstGeom>
          <a:solidFill>
            <a:srgbClr val="0587AF"/>
          </a:solidFill>
          <a:ln w="12700" cap="flat" cmpd="sng" algn="ctr">
            <a:noFill/>
            <a:prstDash val="solid"/>
            <a:miter lim="800000"/>
          </a:ln>
          <a:effectLst/>
        </p:spPr>
        <p:txBody>
          <a:bodyPr rtlCol="0" anchor="ctr"/>
          <a:lstStyle/>
          <a:p>
            <a:pPr algn="ctr" eaLnBrk="1" fontAlgn="auto" hangingPunct="1">
              <a:spcBef>
                <a:spcPts val="0"/>
              </a:spcBef>
              <a:spcAft>
                <a:spcPts val="0"/>
              </a:spcAft>
              <a:defRPr/>
            </a:pPr>
            <a:endParaRPr kumimoji="0" lang="ko-KR" altLang="en-US" sz="2700" kern="0" dirty="0">
              <a:solidFill>
                <a:prstClr val="black">
                  <a:lumMod val="75000"/>
                  <a:lumOff val="25000"/>
                </a:prstClr>
              </a:solidFill>
              <a:latin typeface="Arial"/>
            </a:endParaRPr>
          </a:p>
        </p:txBody>
      </p:sp>
      <p:sp>
        <p:nvSpPr>
          <p:cNvPr id="76" name="矩形 75">
            <a:extLst>
              <a:ext uri="{FF2B5EF4-FFF2-40B4-BE49-F238E27FC236}">
                <a16:creationId xmlns:a16="http://schemas.microsoft.com/office/drawing/2014/main" id="{A2FCC39A-D409-4155-A973-6EBEFBB34F62}"/>
              </a:ext>
            </a:extLst>
          </p:cNvPr>
          <p:cNvSpPr/>
          <p:nvPr/>
        </p:nvSpPr>
        <p:spPr>
          <a:xfrm>
            <a:off x="4746896" y="2083725"/>
            <a:ext cx="3672800" cy="1077218"/>
          </a:xfrm>
          <a:prstGeom prst="rect">
            <a:avLst/>
          </a:prstGeom>
        </p:spPr>
        <p:txBody>
          <a:bodyPr wrap="none">
            <a:spAutoFit/>
          </a:bodyPr>
          <a:lstStyle/>
          <a:p>
            <a:r>
              <a:rPr lang="en-US" altLang="zh-TW" sz="3200" b="1" dirty="0">
                <a:solidFill>
                  <a:schemeClr val="tx1">
                    <a:lumMod val="65000"/>
                    <a:lumOff val="35000"/>
                  </a:schemeClr>
                </a:solidFill>
                <a:latin typeface="標楷體" panose="03000509000000000000" pitchFamily="65" charset="-120"/>
                <a:ea typeface="標楷體" panose="03000509000000000000" pitchFamily="65" charset="-120"/>
              </a:rPr>
              <a:t>&lt;</a:t>
            </a:r>
            <a:r>
              <a:rPr lang="en-US" altLang="zh-TW" sz="32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rPr>
              <a:t>OO</a:t>
            </a:r>
            <a:r>
              <a:rPr lang="zh-TW" altLang="en-US" sz="3200" b="1" dirty="0">
                <a:solidFill>
                  <a:schemeClr val="tx1">
                    <a:lumMod val="65000"/>
                    <a:lumOff val="35000"/>
                  </a:schemeClr>
                </a:solidFill>
                <a:latin typeface="標楷體" panose="03000509000000000000" pitchFamily="65" charset="-120"/>
                <a:ea typeface="標楷體" panose="03000509000000000000" pitchFamily="65" charset="-120"/>
              </a:rPr>
              <a:t>學院</a:t>
            </a:r>
            <a:r>
              <a:rPr lang="en-US" altLang="zh-TW" sz="3200" b="1" dirty="0">
                <a:solidFill>
                  <a:schemeClr val="tx1">
                    <a:lumMod val="65000"/>
                    <a:lumOff val="35000"/>
                  </a:schemeClr>
                </a:solidFill>
                <a:latin typeface="標楷體" panose="03000509000000000000" pitchFamily="65" charset="-120"/>
                <a:ea typeface="標楷體" panose="03000509000000000000" pitchFamily="65" charset="-120"/>
              </a:rPr>
              <a:t>/</a:t>
            </a:r>
            <a:r>
              <a:rPr lang="zh-TW" altLang="en-US" sz="3200" b="1" dirty="0">
                <a:solidFill>
                  <a:schemeClr val="tx1">
                    <a:lumMod val="65000"/>
                    <a:lumOff val="35000"/>
                  </a:schemeClr>
                </a:solidFill>
                <a:latin typeface="標楷體" panose="03000509000000000000" pitchFamily="65" charset="-120"/>
                <a:ea typeface="標楷體" panose="03000509000000000000" pitchFamily="65" charset="-120"/>
              </a:rPr>
              <a:t>附設醫院</a:t>
            </a:r>
            <a:r>
              <a:rPr lang="en-US" altLang="zh-TW" sz="3200" b="1" dirty="0">
                <a:solidFill>
                  <a:schemeClr val="tx1">
                    <a:lumMod val="65000"/>
                    <a:lumOff val="35000"/>
                  </a:schemeClr>
                </a:solidFill>
                <a:latin typeface="標楷體" panose="03000509000000000000" pitchFamily="65" charset="-120"/>
                <a:ea typeface="標楷體" panose="03000509000000000000" pitchFamily="65" charset="-120"/>
              </a:rPr>
              <a:t>&gt;</a:t>
            </a:r>
            <a:endParaRPr lang="en-US" altLang="zh-TW" sz="32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endParaRPr>
          </a:p>
          <a:p>
            <a:r>
              <a:rPr lang="en-US" altLang="zh-TW" sz="32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rPr>
              <a:t>XXX</a:t>
            </a:r>
            <a:r>
              <a:rPr lang="zh-TW" altLang="en-US" sz="3200" b="1" dirty="0">
                <a:solidFill>
                  <a:schemeClr val="tx1">
                    <a:lumMod val="65000"/>
                    <a:lumOff val="35000"/>
                  </a:schemeClr>
                </a:solidFill>
                <a:latin typeface="標楷體" panose="03000509000000000000" pitchFamily="65" charset="-120"/>
                <a:ea typeface="標楷體" panose="03000509000000000000" pitchFamily="65" charset="-120"/>
              </a:rPr>
              <a:t>教授</a:t>
            </a:r>
            <a:endParaRPr lang="zh-TW" altLang="en-US" sz="3200" dirty="0">
              <a:solidFill>
                <a:schemeClr val="tx1">
                  <a:lumMod val="65000"/>
                  <a:lumOff val="35000"/>
                </a:schemeClr>
              </a:solidFill>
              <a:latin typeface="標楷體" panose="03000509000000000000" pitchFamily="65" charset="-120"/>
              <a:ea typeface="標楷體" panose="03000509000000000000" pitchFamily="65" charset="-120"/>
            </a:endParaRPr>
          </a:p>
        </p:txBody>
      </p:sp>
      <p:sp>
        <p:nvSpPr>
          <p:cNvPr id="77" name="矩形 76">
            <a:extLst>
              <a:ext uri="{FF2B5EF4-FFF2-40B4-BE49-F238E27FC236}">
                <a16:creationId xmlns:a16="http://schemas.microsoft.com/office/drawing/2014/main" id="{16B9A0F8-59FF-497F-AF64-4132284F8CFE}"/>
              </a:ext>
            </a:extLst>
          </p:cNvPr>
          <p:cNvSpPr/>
          <p:nvPr/>
        </p:nvSpPr>
        <p:spPr>
          <a:xfrm>
            <a:off x="4597107" y="4450550"/>
            <a:ext cx="4339650" cy="507831"/>
          </a:xfrm>
          <a:prstGeom prst="rect">
            <a:avLst/>
          </a:prstGeom>
        </p:spPr>
        <p:txBody>
          <a:bodyPr wrap="none">
            <a:spAutoFit/>
          </a:bodyPr>
          <a:lstStyle/>
          <a:p>
            <a:r>
              <a:rPr lang="zh-TW" altLang="en-US" sz="27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rPr>
              <a:t>準備申請專利的名稱</a:t>
            </a:r>
            <a:r>
              <a:rPr lang="en-US" altLang="zh-TW" sz="27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rPr>
              <a:t>(</a:t>
            </a:r>
            <a:r>
              <a:rPr lang="zh-TW" altLang="en-US" sz="27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rPr>
              <a:t>概要</a:t>
            </a:r>
            <a:r>
              <a:rPr lang="en-US" altLang="zh-TW" sz="27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rPr>
              <a:t>)</a:t>
            </a:r>
            <a:endParaRPr lang="zh-TW" altLang="en-US" sz="2700" b="1" dirty="0">
              <a:solidFill>
                <a:schemeClr val="tx1">
                  <a:lumMod val="65000"/>
                  <a:lumOff val="35000"/>
                </a:schemeClr>
              </a:solidFill>
              <a:highlight>
                <a:srgbClr val="00FFFF"/>
              </a:highlight>
              <a:latin typeface="標楷體" panose="03000509000000000000" pitchFamily="65" charset="-120"/>
              <a:ea typeface="標楷體" panose="03000509000000000000" pitchFamily="65" charset="-120"/>
            </a:endParaRPr>
          </a:p>
        </p:txBody>
      </p:sp>
      <p:sp>
        <p:nvSpPr>
          <p:cNvPr id="2" name="語音泡泡: 橢圓形 1">
            <a:extLst>
              <a:ext uri="{FF2B5EF4-FFF2-40B4-BE49-F238E27FC236}">
                <a16:creationId xmlns:a16="http://schemas.microsoft.com/office/drawing/2014/main" id="{7D44CB74-4013-4ECF-B2E0-BD441538743A}"/>
              </a:ext>
            </a:extLst>
          </p:cNvPr>
          <p:cNvSpPr/>
          <p:nvPr/>
        </p:nvSpPr>
        <p:spPr>
          <a:xfrm>
            <a:off x="4810679" y="1491647"/>
            <a:ext cx="2160240" cy="486391"/>
          </a:xfrm>
          <a:prstGeom prst="wedgeEllipseCallout">
            <a:avLst>
              <a:gd name="adj1" fmla="val -22775"/>
              <a:gd name="adj2" fmla="val 8492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發明人所屬學院</a:t>
            </a:r>
            <a:r>
              <a:rPr lang="en-US" altLang="zh-TW" sz="1200" dirty="0">
                <a:latin typeface="標楷體" panose="03000509000000000000" pitchFamily="65" charset="-120"/>
                <a:ea typeface="標楷體" panose="03000509000000000000" pitchFamily="65" charset="-120"/>
              </a:rPr>
              <a:t>/</a:t>
            </a:r>
            <a:r>
              <a:rPr lang="zh-TW" altLang="en-US" sz="1200" b="1" dirty="0">
                <a:solidFill>
                  <a:srgbClr val="FF0000"/>
                </a:solidFill>
                <a:latin typeface="標楷體" panose="03000509000000000000" pitchFamily="65" charset="-120"/>
                <a:ea typeface="標楷體" panose="03000509000000000000" pitchFamily="65" charset="-120"/>
              </a:rPr>
              <a:t>附屬機構</a:t>
            </a:r>
            <a:r>
              <a:rPr lang="zh-TW" altLang="en-US" sz="1200" dirty="0">
                <a:latin typeface="標楷體" panose="03000509000000000000" pitchFamily="65" charset="-120"/>
                <a:ea typeface="標楷體" panose="03000509000000000000" pitchFamily="65" charset="-120"/>
              </a:rPr>
              <a:t>及姓名</a:t>
            </a:r>
          </a:p>
        </p:txBody>
      </p:sp>
      <p:sp>
        <p:nvSpPr>
          <p:cNvPr id="15" name="語音泡泡: 橢圓形 14">
            <a:extLst>
              <a:ext uri="{FF2B5EF4-FFF2-40B4-BE49-F238E27FC236}">
                <a16:creationId xmlns:a16="http://schemas.microsoft.com/office/drawing/2014/main" id="{E93A36E8-CE67-4721-AAA1-A399A4048129}"/>
              </a:ext>
            </a:extLst>
          </p:cNvPr>
          <p:cNvSpPr/>
          <p:nvPr/>
        </p:nvSpPr>
        <p:spPr>
          <a:xfrm>
            <a:off x="6240016" y="3804498"/>
            <a:ext cx="2160240" cy="486391"/>
          </a:xfrm>
          <a:prstGeom prst="wedgeEllipseCallout">
            <a:avLst>
              <a:gd name="adj1" fmla="val -22775"/>
              <a:gd name="adj2" fmla="val 8492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也可以是計畫</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研究名稱等</a:t>
            </a:r>
          </a:p>
        </p:txBody>
      </p:sp>
    </p:spTree>
    <p:extLst>
      <p:ext uri="{BB962C8B-B14F-4D97-AF65-F5344CB8AC3E}">
        <p14:creationId xmlns:p14="http://schemas.microsoft.com/office/powerpoint/2010/main" val="502686419"/>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投影片編號版面配置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5DC9D8C7-03C0-4892-9FCB-8518152C2D69}" type="slidenum">
              <a:rPr lang="en-US" altLang="zh-TW" sz="1400" b="1">
                <a:latin typeface="Times New Roman" panose="02020603050405020304" pitchFamily="18" charset="0"/>
                <a:ea typeface="標楷體" panose="03000509000000000000" pitchFamily="65" charset="-120"/>
                <a:cs typeface="Times New Roman" panose="02020603050405020304" pitchFamily="18" charset="0"/>
              </a:rPr>
              <a:pPr>
                <a:spcBef>
                  <a:spcPct val="0"/>
                </a:spcBef>
                <a:buFontTx/>
                <a:buNone/>
              </a:pPr>
              <a:t>10</a:t>
            </a:fld>
            <a:endParaRPr lang="en-US" altLang="zh-TW" sz="1400" b="1">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6866" name="標題 1"/>
          <p:cNvSpPr>
            <a:spLocks noGrp="1" noChangeArrowheads="1"/>
          </p:cNvSpPr>
          <p:nvPr>
            <p:ph type="title" idx="4294967295"/>
          </p:nvPr>
        </p:nvSpPr>
        <p:spPr>
          <a:xfrm>
            <a:off x="2279577" y="261935"/>
            <a:ext cx="7324725" cy="801687"/>
          </a:xfrm>
        </p:spPr>
        <p:txBody>
          <a:bodyPr/>
          <a:lstStyle/>
          <a:p>
            <a:r>
              <a:rPr dirty="0" err="1">
                <a:effectLst>
                  <a:outerShdw blurRad="38100" dist="38100" dir="2700000" algn="tl">
                    <a:srgbClr val="C0C0C0"/>
                  </a:outerShdw>
                </a:effectLst>
                <a:ea typeface="標楷體" panose="03000509000000000000" pitchFamily="65" charset="-120"/>
              </a:rPr>
              <a:t>授權廠商之承接能力說明</a:t>
            </a:r>
            <a:endParaRPr dirty="0">
              <a:effectLst>
                <a:outerShdw blurRad="38100" dist="38100" dir="2700000" algn="tl">
                  <a:srgbClr val="C0C0C0"/>
                </a:outerShdw>
              </a:effectLst>
              <a:ea typeface="標楷體" panose="03000509000000000000" pitchFamily="65" charset="-120"/>
            </a:endParaRPr>
          </a:p>
        </p:txBody>
      </p:sp>
      <p:graphicFrame>
        <p:nvGraphicFramePr>
          <p:cNvPr id="8" name="內容版面配置區 4"/>
          <p:cNvGraphicFramePr>
            <a:graphicFrameLocks noGrp="1"/>
          </p:cNvGraphicFramePr>
          <p:nvPr/>
        </p:nvGraphicFramePr>
        <p:xfrm>
          <a:off x="1839637" y="1428746"/>
          <a:ext cx="8437562" cy="4927604"/>
        </p:xfrm>
        <a:graphic>
          <a:graphicData uri="http://schemas.openxmlformats.org/drawingml/2006/table">
            <a:tbl>
              <a:tblPr/>
              <a:tblGrid>
                <a:gridCol w="1616075">
                  <a:extLst>
                    <a:ext uri="{9D8B030D-6E8A-4147-A177-3AD203B41FA5}">
                      <a16:colId xmlns:a16="http://schemas.microsoft.com/office/drawing/2014/main" val="1434687554"/>
                    </a:ext>
                  </a:extLst>
                </a:gridCol>
                <a:gridCol w="6821487">
                  <a:extLst>
                    <a:ext uri="{9D8B030D-6E8A-4147-A177-3AD203B41FA5}">
                      <a16:colId xmlns:a16="http://schemas.microsoft.com/office/drawing/2014/main" val="4253793907"/>
                    </a:ext>
                  </a:extLst>
                </a:gridCol>
              </a:tblGrid>
              <a:tr h="484188">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項目</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dirty="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說明</a:t>
                      </a: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extLst>
                  <a:ext uri="{0D108BD9-81ED-4DB2-BD59-A6C34878D82A}">
                    <a16:rowId xmlns:a16="http://schemas.microsoft.com/office/drawing/2014/main" val="21098546"/>
                  </a:ext>
                </a:extLst>
              </a:tr>
              <a:tr h="484188">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企業名稱</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rgbClr val="3725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4279810"/>
                  </a:ext>
                </a:extLst>
              </a:tr>
              <a:tr h="484188">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資本額</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rgbClr val="3725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3678229"/>
                  </a:ext>
                </a:extLst>
              </a:tr>
              <a:tr h="484188">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團隊人數</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rgbClr val="3725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4545222"/>
                  </a:ext>
                </a:extLst>
              </a:tr>
              <a:tr h="1189038">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技術</a:t>
                      </a:r>
                      <a:r>
                        <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產品開發規劃</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rgbClr val="3725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6160394"/>
                  </a:ext>
                </a:extLst>
              </a:tr>
              <a:tr h="658813">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上市時間</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6909470"/>
                  </a:ext>
                </a:extLst>
              </a:tr>
              <a:tr h="658813">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行銷規劃</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TW" sz="1800" b="0" i="0" u="none" strike="noStrike" cap="none" normalizeH="0" baseline="0" dirty="0">
                        <a:ln>
                          <a:noFill/>
                        </a:ln>
                        <a:solidFill>
                          <a:srgbClr val="3725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6" marB="0"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7560125"/>
                  </a:ext>
                </a:extLst>
              </a:tr>
              <a:tr h="484188">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rPr>
                        <a:t>預估營業額</a:t>
                      </a:r>
                      <a:endParaRPr kumimoji="0" lang="en-US" altLang="zh-TW" sz="2000" b="0" i="0" u="none" strike="noStrike" cap="none" normalizeH="0" baseline="0">
                        <a:ln>
                          <a:noFill/>
                        </a:ln>
                        <a:solidFill>
                          <a:srgbClr val="000066"/>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solidFill>
                      <a:srgbClr val="F1F1EB"/>
                    </a:solidFill>
                  </a:tcPr>
                </a:tc>
                <a:tc>
                  <a:txBody>
                    <a:bodyPr/>
                    <a:lstStyle>
                      <a:lvl1pPr>
                        <a:spcBef>
                          <a:spcPct val="20000"/>
                        </a:spcBef>
                        <a:buFont typeface="Arial" panose="020B0604020202020204" pitchFamily="34" charset="0"/>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rgbClr val="3725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41" marR="91441" marT="45707" marB="45707" anchor="ctr" horzOverflow="overflow">
                    <a:lnL w="12700" cap="flat" cmpd="sng" algn="ctr">
                      <a:solidFill>
                        <a:srgbClr val="372500"/>
                      </a:solidFill>
                      <a:prstDash val="solid"/>
                      <a:round/>
                      <a:headEnd type="none" w="med" len="med"/>
                      <a:tailEnd type="none" w="med" len="med"/>
                    </a:lnL>
                    <a:lnR w="12700" cap="flat" cmpd="sng" algn="ctr">
                      <a:solidFill>
                        <a:srgbClr val="372500"/>
                      </a:solidFill>
                      <a:prstDash val="solid"/>
                      <a:round/>
                      <a:headEnd type="none" w="med" len="med"/>
                      <a:tailEnd type="none" w="med" len="med"/>
                    </a:lnR>
                    <a:lnT w="12700" cap="flat" cmpd="sng" algn="ctr">
                      <a:solidFill>
                        <a:srgbClr val="372500"/>
                      </a:solidFill>
                      <a:prstDash val="solid"/>
                      <a:round/>
                      <a:headEnd type="none" w="med" len="med"/>
                      <a:tailEnd type="none" w="med" len="med"/>
                    </a:lnT>
                    <a:lnB w="12700" cap="flat" cmpd="sng" algn="ctr">
                      <a:solidFill>
                        <a:srgbClr val="3725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65817204"/>
                  </a:ext>
                </a:extLst>
              </a:tr>
            </a:tbl>
          </a:graphicData>
        </a:graphic>
      </p:graphicFrame>
      <p:sp>
        <p:nvSpPr>
          <p:cNvPr id="9" name="語音泡泡: 橢圓形 8">
            <a:extLst>
              <a:ext uri="{FF2B5EF4-FFF2-40B4-BE49-F238E27FC236}">
                <a16:creationId xmlns:a16="http://schemas.microsoft.com/office/drawing/2014/main" id="{C30FDB5D-44BB-4515-8E60-58A8C51D85EB}"/>
              </a:ext>
            </a:extLst>
          </p:cNvPr>
          <p:cNvSpPr/>
          <p:nvPr/>
        </p:nvSpPr>
        <p:spPr>
          <a:xfrm>
            <a:off x="8110736" y="1112520"/>
            <a:ext cx="2557264" cy="628938"/>
          </a:xfrm>
          <a:prstGeom prst="wedgeEllipseCallout">
            <a:avLst>
              <a:gd name="adj1" fmla="val -32437"/>
              <a:gd name="adj2" fmla="val -6653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此頁填寫若有問題，請與</a:t>
            </a:r>
            <a:r>
              <a:rPr lang="en-US" altLang="zh-TW" sz="1200" dirty="0">
                <a:latin typeface="標楷體" panose="03000509000000000000" pitchFamily="65" charset="-120"/>
                <a:ea typeface="標楷體" panose="03000509000000000000" pitchFamily="65" charset="-120"/>
              </a:rPr>
              <a:t>TTO</a:t>
            </a:r>
            <a:r>
              <a:rPr lang="zh-TW" altLang="en-US" sz="1200" dirty="0">
                <a:latin typeface="標楷體" panose="03000509000000000000" pitchFamily="65" charset="-120"/>
                <a:ea typeface="標楷體" panose="03000509000000000000" pitchFamily="65" charset="-120"/>
              </a:rPr>
              <a:t>專案經理聯繫</a:t>
            </a:r>
          </a:p>
        </p:txBody>
      </p:sp>
      <p:sp>
        <p:nvSpPr>
          <p:cNvPr id="7" name="語音泡泡: 橢圓形 6">
            <a:extLst>
              <a:ext uri="{FF2B5EF4-FFF2-40B4-BE49-F238E27FC236}">
                <a16:creationId xmlns:a16="http://schemas.microsoft.com/office/drawing/2014/main" id="{14B99F1A-E805-4609-987B-E195C8C80AC1}"/>
              </a:ext>
            </a:extLst>
          </p:cNvPr>
          <p:cNvSpPr/>
          <p:nvPr/>
        </p:nvSpPr>
        <p:spPr>
          <a:xfrm>
            <a:off x="9353760" y="1916832"/>
            <a:ext cx="2237680" cy="648072"/>
          </a:xfrm>
          <a:prstGeom prst="wedgeEllipseCallout">
            <a:avLst>
              <a:gd name="adj1" fmla="val -32437"/>
              <a:gd name="adj2" fmla="val -66532"/>
            </a:avLst>
          </a:prstGeom>
        </p:spPr>
        <p:style>
          <a:lnRef idx="2">
            <a:schemeClr val="accent1"/>
          </a:lnRef>
          <a:fillRef idx="1">
            <a:schemeClr val="lt1"/>
          </a:fillRef>
          <a:effectRef idx="0">
            <a:schemeClr val="accent1"/>
          </a:effectRef>
          <a:fontRef idx="minor">
            <a:schemeClr val="dk1"/>
          </a:fontRef>
        </p:style>
        <p:txBody>
          <a:bodyPr rtlCol="0" anchor="ctr"/>
          <a:lstStyle/>
          <a:p>
            <a:r>
              <a:rPr lang="zh-TW" altLang="en-US" sz="1200" dirty="0">
                <a:solidFill>
                  <a:srgbClr val="002060"/>
                </a:solidFill>
                <a:latin typeface="標楷體" panose="03000509000000000000" pitchFamily="65" charset="-120"/>
                <a:ea typeface="標楷體" panose="03000509000000000000" pitchFamily="65" charset="-120"/>
              </a:rPr>
              <a:t>請說明授權廠商之規模、團隊及未來產品行銷能力</a:t>
            </a:r>
          </a:p>
        </p:txBody>
      </p:sp>
    </p:spTree>
    <p:extLst>
      <p:ext uri="{BB962C8B-B14F-4D97-AF65-F5344CB8AC3E}">
        <p14:creationId xmlns:p14="http://schemas.microsoft.com/office/powerpoint/2010/main" val="1462092307"/>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投影片編號版面配置區 3">
            <a:extLst>
              <a:ext uri="{FF2B5EF4-FFF2-40B4-BE49-F238E27FC236}">
                <a16:creationId xmlns:a16="http://schemas.microsoft.com/office/drawing/2014/main" id="{26401E7C-4D1C-4AA5-A6D2-64A4CD2267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A48A8332-CD84-4094-AE78-CA4660469D4E}" type="slidenum">
              <a:rPr lang="en-US" altLang="zh-TW" sz="1400" b="1">
                <a:latin typeface="Times New Roman" panose="02020603050405020304" pitchFamily="18" charset="0"/>
                <a:ea typeface="標楷體" panose="03000509000000000000" pitchFamily="65" charset="-120"/>
                <a:cs typeface="Times New Roman" panose="02020603050405020304" pitchFamily="18" charset="0"/>
              </a:rPr>
              <a:pPr>
                <a:spcBef>
                  <a:spcPct val="0"/>
                </a:spcBef>
                <a:buFontTx/>
                <a:buNone/>
              </a:pPr>
              <a:t>11</a:t>
            </a:fld>
            <a:endParaRPr lang="en-US" altLang="zh-TW" sz="1400" b="1">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 name="矩形 5">
            <a:extLst>
              <a:ext uri="{FF2B5EF4-FFF2-40B4-BE49-F238E27FC236}">
                <a16:creationId xmlns:a16="http://schemas.microsoft.com/office/drawing/2014/main" id="{D0978A7D-8CEA-4023-A245-D99D5EB9E911}"/>
              </a:ext>
            </a:extLst>
          </p:cNvPr>
          <p:cNvSpPr/>
          <p:nvPr/>
        </p:nvSpPr>
        <p:spPr>
          <a:xfrm>
            <a:off x="1596008" y="44624"/>
            <a:ext cx="1691680" cy="432048"/>
          </a:xfrm>
          <a:prstGeom prst="rect">
            <a:avLst/>
          </a:prstGeom>
          <a:solidFill>
            <a:schemeClr val="bg1"/>
          </a:solidFill>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anchor="ctr"/>
          <a:lstStyle/>
          <a:p>
            <a:pPr algn="ctr">
              <a:defRPr/>
            </a:pPr>
            <a:endParaRPr lang="zh-TW" altLang="en-US" dirty="0">
              <a:ea typeface="標楷體" panose="03000509000000000000" pitchFamily="65" charset="-120"/>
            </a:endParaRPr>
          </a:p>
        </p:txBody>
      </p:sp>
      <p:sp>
        <p:nvSpPr>
          <p:cNvPr id="7" name="標題 1">
            <a:extLst>
              <a:ext uri="{FF2B5EF4-FFF2-40B4-BE49-F238E27FC236}">
                <a16:creationId xmlns:a16="http://schemas.microsoft.com/office/drawing/2014/main" id="{DD331286-7F26-4FCB-9A20-9F7EA0CA77B6}"/>
              </a:ext>
            </a:extLst>
          </p:cNvPr>
          <p:cNvSpPr txBox="1">
            <a:spLocks/>
          </p:cNvSpPr>
          <p:nvPr/>
        </p:nvSpPr>
        <p:spPr bwMode="auto">
          <a:xfrm>
            <a:off x="1981200" y="274639"/>
            <a:ext cx="8229600" cy="922337"/>
          </a:xfrm>
          <a:prstGeom prst="rect">
            <a:avLst/>
          </a:prstGeom>
          <a:noFill/>
          <a:ln>
            <a:noFill/>
          </a:ln>
        </p:spPr>
        <p:txBody>
          <a:bodyPr anchor="ctr"/>
          <a:lstStyle>
            <a:lvl1pPr algn="ctr" rtl="0" eaLnBrk="0" fontAlgn="base" hangingPunct="0">
              <a:spcBef>
                <a:spcPct val="0"/>
              </a:spcBef>
              <a:spcAft>
                <a:spcPct val="0"/>
              </a:spcAft>
              <a:defRPr lang="zh-TW" altLang="en-US" sz="4400" b="1" kern="1200">
                <a:solidFill>
                  <a:srgbClr val="C00000"/>
                </a:solidFill>
                <a:effectLst>
                  <a:outerShdw blurRad="38100" dist="38100" dir="2700000" algn="tl">
                    <a:srgbClr val="000000">
                      <a:alpha val="43137"/>
                    </a:srgbClr>
                  </a:outerShdw>
                </a:effectLst>
                <a:latin typeface="Arial" pitchFamily="34" charset="0"/>
                <a:ea typeface="標楷體" pitchFamily="65" charset="-120"/>
                <a:cs typeface="Arial" pitchFamily="34" charset="0"/>
              </a:defRPr>
            </a:lvl1pPr>
            <a:lvl2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2pPr>
            <a:lvl3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3pPr>
            <a:lvl4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4pPr>
            <a:lvl5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5pPr>
            <a:lvl6pPr marL="4572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6pPr>
            <a:lvl7pPr marL="9144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7pPr>
            <a:lvl8pPr marL="13716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8pPr>
            <a:lvl9pPr marL="18288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9pPr>
          </a:lstStyle>
          <a:p>
            <a:pPr>
              <a:defRPr/>
            </a:pPr>
            <a:r>
              <a:rPr sz="3200" b="0" dirty="0">
                <a:solidFill>
                  <a:schemeClr val="tx1"/>
                </a:solidFill>
                <a:latin typeface="標楷體" panose="03000509000000000000" pitchFamily="65" charset="-120"/>
              </a:rPr>
              <a:t>申請標的之後續商品化計畫</a:t>
            </a:r>
            <a:r>
              <a:rPr lang="en-US" altLang="zh-TW" sz="3200" b="0" dirty="0">
                <a:solidFill>
                  <a:schemeClr val="tx1"/>
                </a:solidFill>
                <a:latin typeface="標楷體" panose="03000509000000000000" pitchFamily="65" charset="-120"/>
              </a:rPr>
              <a:t>(Optional)</a:t>
            </a:r>
            <a:endParaRPr sz="3200" b="0" dirty="0">
              <a:solidFill>
                <a:schemeClr val="tx1"/>
              </a:solidFill>
              <a:latin typeface="標楷體" panose="03000509000000000000" pitchFamily="65" charset="-120"/>
            </a:endParaRPr>
          </a:p>
        </p:txBody>
      </p:sp>
      <p:graphicFrame>
        <p:nvGraphicFramePr>
          <p:cNvPr id="9" name="內容版面配置區 4">
            <a:extLst>
              <a:ext uri="{FF2B5EF4-FFF2-40B4-BE49-F238E27FC236}">
                <a16:creationId xmlns:a16="http://schemas.microsoft.com/office/drawing/2014/main" id="{8E1380AC-D8B1-459D-863A-200170C4D799}"/>
              </a:ext>
            </a:extLst>
          </p:cNvPr>
          <p:cNvGraphicFramePr>
            <a:graphicFrameLocks/>
          </p:cNvGraphicFramePr>
          <p:nvPr/>
        </p:nvGraphicFramePr>
        <p:xfrm>
          <a:off x="2063751" y="1484313"/>
          <a:ext cx="7993063" cy="4706938"/>
        </p:xfrm>
        <a:graphic>
          <a:graphicData uri="http://schemas.openxmlformats.org/drawingml/2006/table">
            <a:tbl>
              <a:tblPr firstRow="1" bandRow="1">
                <a:tableStyleId>{5C22544A-7EE6-4342-B048-85BDC9FD1C3A}</a:tableStyleId>
              </a:tblPr>
              <a:tblGrid>
                <a:gridCol w="1800002">
                  <a:extLst>
                    <a:ext uri="{9D8B030D-6E8A-4147-A177-3AD203B41FA5}">
                      <a16:colId xmlns:a16="http://schemas.microsoft.com/office/drawing/2014/main" val="20000"/>
                    </a:ext>
                  </a:extLst>
                </a:gridCol>
                <a:gridCol w="6193061">
                  <a:extLst>
                    <a:ext uri="{9D8B030D-6E8A-4147-A177-3AD203B41FA5}">
                      <a16:colId xmlns:a16="http://schemas.microsoft.com/office/drawing/2014/main" val="20001"/>
                    </a:ext>
                  </a:extLst>
                </a:gridCol>
              </a:tblGrid>
              <a:tr h="457264">
                <a:tc>
                  <a:txBody>
                    <a:bodyPr/>
                    <a:lstStyle/>
                    <a:p>
                      <a:pPr algn="ctr"/>
                      <a:r>
                        <a:rPr lang="zh-TW" altLang="en-US" sz="2400" b="1" dirty="0">
                          <a:solidFill>
                            <a:srgbClr val="000066"/>
                          </a:solidFill>
                          <a:effectLst/>
                          <a:latin typeface="標楷體" panose="03000509000000000000" pitchFamily="65" charset="-120"/>
                          <a:ea typeface="標楷體" panose="03000509000000000000" pitchFamily="65" charset="-120"/>
                          <a:cs typeface="Times New Roman" pitchFamily="18" charset="0"/>
                        </a:rPr>
                        <a:t>需求項目</a:t>
                      </a:r>
                      <a:endParaRPr lang="en-US" altLang="zh-TW" sz="2400" b="1" dirty="0">
                        <a:solidFill>
                          <a:srgbClr val="000066"/>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pPr marL="0" algn="ctr" defTabSz="914400" rtl="0" eaLnBrk="1" latinLnBrk="0" hangingPunct="1"/>
                      <a:r>
                        <a:rPr lang="zh-TW" altLang="en-US" sz="2400" b="1" kern="1200" dirty="0">
                          <a:solidFill>
                            <a:srgbClr val="000066"/>
                          </a:solidFill>
                          <a:effectLst/>
                          <a:latin typeface="標楷體" panose="03000509000000000000" pitchFamily="65" charset="-120"/>
                          <a:ea typeface="標楷體" panose="03000509000000000000" pitchFamily="65" charset="-120"/>
                          <a:cs typeface="Times New Roman" pitchFamily="18" charset="0"/>
                        </a:rPr>
                        <a:t>說明</a:t>
                      </a: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1416558">
                <a:tc>
                  <a:txBody>
                    <a:bodyPr/>
                    <a:lstStyle/>
                    <a:p>
                      <a:pPr algn="ctr"/>
                      <a:r>
                        <a:rPr lang="zh-TW" altLang="en-US" sz="2400" b="1" dirty="0">
                          <a:solidFill>
                            <a:srgbClr val="000066"/>
                          </a:solidFill>
                          <a:effectLst/>
                          <a:latin typeface="標楷體" panose="03000509000000000000" pitchFamily="65" charset="-120"/>
                          <a:ea typeface="標楷體" panose="03000509000000000000" pitchFamily="65" charset="-120"/>
                          <a:cs typeface="Times New Roman" pitchFamily="18" charset="0"/>
                        </a:rPr>
                        <a:t>時間</a:t>
                      </a:r>
                      <a:endParaRPr lang="en-US" altLang="zh-TW" sz="2400" b="1" dirty="0">
                        <a:solidFill>
                          <a:srgbClr val="000066"/>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pPr marL="0" algn="l" defTabSz="914400" rtl="0" eaLnBrk="1" latinLnBrk="0" hangingPunct="1"/>
                      <a:r>
                        <a:rPr lang="zh-TW" altLang="en-US" sz="2400" b="1" kern="1200" dirty="0">
                          <a:solidFill>
                            <a:srgbClr val="000066"/>
                          </a:solidFill>
                          <a:effectLst/>
                          <a:latin typeface="標楷體" panose="03000509000000000000" pitchFamily="65" charset="-120"/>
                          <a:ea typeface="標楷體" panose="03000509000000000000" pitchFamily="65" charset="-120"/>
                          <a:cs typeface="Times New Roman" pitchFamily="18" charset="0"/>
                        </a:rPr>
                        <a:t>預</a:t>
                      </a:r>
                      <a:r>
                        <a:rPr lang="en-US" altLang="zh-TW" sz="2400" b="1" kern="1200" dirty="0">
                          <a:solidFill>
                            <a:srgbClr val="000066"/>
                          </a:solidFill>
                          <a:effectLst/>
                          <a:latin typeface="標楷體" panose="03000509000000000000" pitchFamily="65" charset="-120"/>
                          <a:ea typeface="標楷體" panose="03000509000000000000" pitchFamily="65" charset="-120"/>
                          <a:cs typeface="Times New Roman" pitchFamily="18" charset="0"/>
                        </a:rPr>
                        <a:t>?</a:t>
                      </a:r>
                      <a:r>
                        <a:rPr lang="zh-TW" altLang="en-US" sz="2400" b="1" kern="1200" dirty="0">
                          <a:solidFill>
                            <a:srgbClr val="000066"/>
                          </a:solidFill>
                          <a:effectLst/>
                          <a:latin typeface="標楷體" panose="03000509000000000000" pitchFamily="65" charset="-120"/>
                          <a:ea typeface="標楷體" panose="03000509000000000000" pitchFamily="65" charset="-120"/>
                          <a:cs typeface="Times New Roman" pitchFamily="18" charset="0"/>
                        </a:rPr>
                        <a:t>年內完成技轉，後續</a:t>
                      </a:r>
                      <a:r>
                        <a:rPr lang="en-US" altLang="zh-TW" sz="2400" b="1" kern="1200" dirty="0">
                          <a:solidFill>
                            <a:srgbClr val="000066"/>
                          </a:solidFill>
                          <a:effectLst/>
                          <a:latin typeface="標楷體" panose="03000509000000000000" pitchFamily="65" charset="-120"/>
                          <a:ea typeface="標楷體" panose="03000509000000000000" pitchFamily="65" charset="-120"/>
                          <a:cs typeface="Times New Roman" pitchFamily="18" charset="0"/>
                        </a:rPr>
                        <a:t>…</a:t>
                      </a:r>
                      <a:endParaRPr lang="zh-TW" altLang="en-US" sz="2400" b="1" kern="1200" dirty="0">
                        <a:solidFill>
                          <a:srgbClr val="000066"/>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1416558">
                <a:tc>
                  <a:txBody>
                    <a:bodyPr/>
                    <a:lstStyle/>
                    <a:p>
                      <a:pPr algn="ctr"/>
                      <a:r>
                        <a:rPr lang="zh-TW" altLang="en-US" sz="2400" b="1" dirty="0">
                          <a:solidFill>
                            <a:srgbClr val="000066"/>
                          </a:solidFill>
                          <a:effectLst/>
                          <a:latin typeface="標楷體" panose="03000509000000000000" pitchFamily="65" charset="-120"/>
                          <a:ea typeface="標楷體" panose="03000509000000000000" pitchFamily="65" charset="-120"/>
                          <a:cs typeface="Times New Roman" pitchFamily="18" charset="0"/>
                        </a:rPr>
                        <a:t>經費</a:t>
                      </a:r>
                      <a:endParaRPr lang="en-US" altLang="zh-TW" sz="2400" b="1" dirty="0">
                        <a:solidFill>
                          <a:srgbClr val="000066"/>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endParaRPr lang="zh-TW" altLang="en-US" sz="2400" b="1" dirty="0">
                        <a:solidFill>
                          <a:srgbClr val="000066"/>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1416558">
                <a:tc>
                  <a:txBody>
                    <a:bodyPr/>
                    <a:lstStyle/>
                    <a:p>
                      <a:pPr algn="ctr"/>
                      <a:r>
                        <a:rPr lang="zh-TW" altLang="en-US" sz="2400" b="1" dirty="0">
                          <a:solidFill>
                            <a:srgbClr val="000066"/>
                          </a:solidFill>
                          <a:effectLst/>
                          <a:latin typeface="標楷體" panose="03000509000000000000" pitchFamily="65" charset="-120"/>
                          <a:ea typeface="標楷體" panose="03000509000000000000" pitchFamily="65" charset="-120"/>
                          <a:cs typeface="Times New Roman" pitchFamily="18" charset="0"/>
                        </a:rPr>
                        <a:t>資源</a:t>
                      </a:r>
                      <a:endParaRPr lang="en-US" altLang="zh-TW" sz="2400" b="1" dirty="0">
                        <a:solidFill>
                          <a:srgbClr val="000066"/>
                        </a:solidFill>
                        <a:effectLst/>
                        <a:latin typeface="標楷體" panose="03000509000000000000" pitchFamily="65" charset="-120"/>
                        <a:ea typeface="標楷體" panose="03000509000000000000" pitchFamily="65" charset="-120"/>
                        <a:cs typeface="Times New Roman" pitchFamily="18" charset="0"/>
                      </a:endParaRPr>
                    </a:p>
                    <a:p>
                      <a:pPr algn="ctr"/>
                      <a:r>
                        <a:rPr lang="en-US" altLang="zh-TW" sz="1800" b="1" dirty="0">
                          <a:solidFill>
                            <a:srgbClr val="000066"/>
                          </a:solidFill>
                          <a:effectLst/>
                          <a:latin typeface="標楷體" panose="03000509000000000000" pitchFamily="65" charset="-120"/>
                          <a:ea typeface="標楷體" panose="03000509000000000000" pitchFamily="65" charset="-120"/>
                          <a:cs typeface="Times New Roman" pitchFamily="18" charset="0"/>
                        </a:rPr>
                        <a:t>(ex:</a:t>
                      </a:r>
                      <a:r>
                        <a:rPr lang="zh-TW" altLang="en-US" sz="1800" b="1" dirty="0">
                          <a:solidFill>
                            <a:srgbClr val="000066"/>
                          </a:solidFill>
                          <a:effectLst/>
                          <a:latin typeface="標楷體" panose="03000509000000000000" pitchFamily="65" charset="-120"/>
                          <a:ea typeface="標楷體" panose="03000509000000000000" pitchFamily="65" charset="-120"/>
                          <a:cs typeface="Times New Roman" pitchFamily="18" charset="0"/>
                        </a:rPr>
                        <a:t>合作對象</a:t>
                      </a:r>
                      <a:r>
                        <a:rPr lang="en-US" altLang="zh-TW" sz="1800" b="1" dirty="0">
                          <a:solidFill>
                            <a:srgbClr val="000066"/>
                          </a:solidFill>
                          <a:effectLst/>
                          <a:latin typeface="標楷體" panose="03000509000000000000" pitchFamily="65" charset="-120"/>
                          <a:ea typeface="標楷體" panose="03000509000000000000" pitchFamily="65" charset="-120"/>
                          <a:cs typeface="Times New Roman" pitchFamily="18" charset="0"/>
                        </a:rPr>
                        <a:t>)</a:t>
                      </a:r>
                      <a:endParaRPr lang="zh-TW" altLang="en-US" sz="1800" b="1" dirty="0">
                        <a:solidFill>
                          <a:srgbClr val="000066"/>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kern="1200" noProof="0" dirty="0">
                          <a:solidFill>
                            <a:srgbClr val="000066"/>
                          </a:solidFill>
                          <a:effectLst/>
                          <a:latin typeface="標楷體" panose="03000509000000000000" pitchFamily="65" charset="-120"/>
                          <a:ea typeface="標楷體" panose="03000509000000000000" pitchFamily="65" charset="-120"/>
                          <a:cs typeface="Times New Roman" pitchFamily="18" charset="0"/>
                        </a:rPr>
                        <a:t>技術承接的廠商：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b="1" kern="1200" noProof="0" dirty="0">
                          <a:solidFill>
                            <a:srgbClr val="000066"/>
                          </a:solidFill>
                          <a:effectLst/>
                          <a:latin typeface="標楷體" panose="03000509000000000000" pitchFamily="65" charset="-120"/>
                          <a:ea typeface="標楷體" panose="03000509000000000000" pitchFamily="65" charset="-120"/>
                          <a:cs typeface="Times New Roman" pitchFamily="18" charset="0"/>
                        </a:rPr>
                        <a:t>(1)</a:t>
                      </a:r>
                      <a:r>
                        <a:rPr lang="zh-TW" altLang="en-US" sz="1400" b="1" kern="1200" noProof="0" dirty="0">
                          <a:solidFill>
                            <a:srgbClr val="000066"/>
                          </a:solidFill>
                          <a:effectLst/>
                          <a:latin typeface="標楷體" panose="03000509000000000000" pitchFamily="65" charset="-120"/>
                          <a:ea typeface="標楷體" panose="03000509000000000000" pitchFamily="65" charset="-120"/>
                          <a:cs typeface="Times New Roman"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b="1" kern="1200" noProof="0" dirty="0">
                          <a:solidFill>
                            <a:srgbClr val="000066"/>
                          </a:solidFill>
                          <a:effectLst/>
                          <a:latin typeface="標楷體" panose="03000509000000000000" pitchFamily="65" charset="-120"/>
                          <a:ea typeface="標楷體" panose="03000509000000000000" pitchFamily="65" charset="-120"/>
                          <a:cs typeface="Times New Roman" pitchFamily="18" charset="0"/>
                        </a:rPr>
                        <a:t>(2)</a:t>
                      </a:r>
                      <a:endParaRPr lang="zh-TW" altLang="en-US" sz="1400" b="1" kern="1200" noProof="0" dirty="0">
                        <a:solidFill>
                          <a:srgbClr val="000066"/>
                        </a:solidFill>
                        <a:effectLst/>
                        <a:latin typeface="標楷體" panose="03000509000000000000" pitchFamily="65" charset="-120"/>
                        <a:ea typeface="標楷體" panose="03000509000000000000" pitchFamily="65" charset="-12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b="1" kern="1200" noProof="0" dirty="0">
                          <a:solidFill>
                            <a:srgbClr val="000066"/>
                          </a:solidFill>
                          <a:effectLst/>
                          <a:latin typeface="標楷體" panose="03000509000000000000" pitchFamily="65" charset="-120"/>
                          <a:ea typeface="標楷體" panose="03000509000000000000" pitchFamily="65" charset="-120"/>
                          <a:cs typeface="Times New Roman" pitchFamily="18" charset="0"/>
                        </a:rPr>
                        <a:t>(3)</a:t>
                      </a:r>
                    </a:p>
                  </a:txBody>
                  <a:tcPr marL="91448" marR="91448" marT="45727" marB="457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0" name="語音泡泡: 橢圓形 9">
            <a:extLst>
              <a:ext uri="{FF2B5EF4-FFF2-40B4-BE49-F238E27FC236}">
                <a16:creationId xmlns:a16="http://schemas.microsoft.com/office/drawing/2014/main" id="{3A63857B-0565-4122-840A-029C6857E8D3}"/>
              </a:ext>
            </a:extLst>
          </p:cNvPr>
          <p:cNvSpPr/>
          <p:nvPr/>
        </p:nvSpPr>
        <p:spPr>
          <a:xfrm>
            <a:off x="8110736" y="1112520"/>
            <a:ext cx="2557264" cy="628938"/>
          </a:xfrm>
          <a:prstGeom prst="wedgeEllipseCallout">
            <a:avLst>
              <a:gd name="adj1" fmla="val -32437"/>
              <a:gd name="adj2" fmla="val -6653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此頁填寫若有問題，請與</a:t>
            </a:r>
            <a:r>
              <a:rPr lang="en-US" altLang="zh-TW" sz="1200" dirty="0">
                <a:latin typeface="標楷體" panose="03000509000000000000" pitchFamily="65" charset="-120"/>
                <a:ea typeface="標楷體" panose="03000509000000000000" pitchFamily="65" charset="-120"/>
              </a:rPr>
              <a:t>TTO</a:t>
            </a:r>
            <a:r>
              <a:rPr lang="zh-TW" altLang="en-US" sz="1200" dirty="0">
                <a:latin typeface="標楷體" panose="03000509000000000000" pitchFamily="65" charset="-120"/>
                <a:ea typeface="標楷體" panose="03000509000000000000" pitchFamily="65" charset="-120"/>
              </a:rPr>
              <a:t>專案經理聯繫</a:t>
            </a:r>
          </a:p>
        </p:txBody>
      </p:sp>
    </p:spTree>
    <p:extLst>
      <p:ext uri="{BB962C8B-B14F-4D97-AF65-F5344CB8AC3E}">
        <p14:creationId xmlns:p14="http://schemas.microsoft.com/office/powerpoint/2010/main" val="2663643059"/>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編號版面配置區 3">
            <a:extLst>
              <a:ext uri="{FF2B5EF4-FFF2-40B4-BE49-F238E27FC236}">
                <a16:creationId xmlns:a16="http://schemas.microsoft.com/office/drawing/2014/main" id="{29BCE33E-071D-8E42-A4D7-B9DA60CC0A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C4E4DA2F-8F7A-9643-A7EE-58E4B5AA3667}" type="slidenum">
              <a:rPr lang="en-US" altLang="zh-TW" sz="1400" b="1">
                <a:latin typeface="標楷體" panose="03000509000000000000" pitchFamily="65" charset="-120"/>
                <a:ea typeface="標楷體" panose="03000509000000000000" pitchFamily="65" charset="-120"/>
                <a:cs typeface="Times New Roman" panose="02020603050405020304" pitchFamily="18" charset="0"/>
              </a:rPr>
              <a:pPr>
                <a:spcBef>
                  <a:spcPct val="0"/>
                </a:spcBef>
                <a:buFontTx/>
                <a:buNone/>
              </a:pPr>
              <a:t>2</a:t>
            </a:fld>
            <a:endParaRPr lang="en-US" altLang="zh-TW" sz="1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10" name="標題 1">
            <a:extLst>
              <a:ext uri="{FF2B5EF4-FFF2-40B4-BE49-F238E27FC236}">
                <a16:creationId xmlns:a16="http://schemas.microsoft.com/office/drawing/2014/main" id="{BA633003-0E5A-6F4E-92C7-8E9455C4E07C}"/>
              </a:ext>
            </a:extLst>
          </p:cNvPr>
          <p:cNvSpPr>
            <a:spLocks noGrp="1"/>
          </p:cNvSpPr>
          <p:nvPr>
            <p:ph type="title"/>
          </p:nvPr>
        </p:nvSpPr>
        <p:spPr>
          <a:xfrm>
            <a:off x="1981200" y="274639"/>
            <a:ext cx="8229600" cy="922337"/>
          </a:xfrm>
        </p:spPr>
        <p:txBody>
          <a:bodyPr/>
          <a:lstStyle/>
          <a:p>
            <a:pPr>
              <a:defRPr/>
            </a:pPr>
            <a:r>
              <a:rPr dirty="0"/>
              <a:t>基本資料</a:t>
            </a:r>
          </a:p>
        </p:txBody>
      </p:sp>
      <p:graphicFrame>
        <p:nvGraphicFramePr>
          <p:cNvPr id="7" name="表格 6">
            <a:extLst>
              <a:ext uri="{FF2B5EF4-FFF2-40B4-BE49-F238E27FC236}">
                <a16:creationId xmlns:a16="http://schemas.microsoft.com/office/drawing/2014/main" id="{83E7DCC4-597C-8C44-983D-5F2D0376A6D6}"/>
              </a:ext>
            </a:extLst>
          </p:cNvPr>
          <p:cNvGraphicFramePr>
            <a:graphicFrameLocks noGrp="1"/>
          </p:cNvGraphicFramePr>
          <p:nvPr>
            <p:extLst>
              <p:ext uri="{D42A27DB-BD31-4B8C-83A1-F6EECF244321}">
                <p14:modId xmlns:p14="http://schemas.microsoft.com/office/powerpoint/2010/main" val="409775769"/>
              </p:ext>
            </p:extLst>
          </p:nvPr>
        </p:nvGraphicFramePr>
        <p:xfrm>
          <a:off x="1979612" y="1405704"/>
          <a:ext cx="8231188" cy="4334691"/>
        </p:xfrm>
        <a:graphic>
          <a:graphicData uri="http://schemas.openxmlformats.org/drawingml/2006/table">
            <a:tbl>
              <a:tblPr firstRow="1" bandRow="1">
                <a:tableStyleId>{5C22544A-7EE6-4342-B048-85BDC9FD1C3A}</a:tableStyleId>
              </a:tblPr>
              <a:tblGrid>
                <a:gridCol w="1151359">
                  <a:extLst>
                    <a:ext uri="{9D8B030D-6E8A-4147-A177-3AD203B41FA5}">
                      <a16:colId xmlns:a16="http://schemas.microsoft.com/office/drawing/2014/main" val="20000"/>
                    </a:ext>
                  </a:extLst>
                </a:gridCol>
                <a:gridCol w="1812901">
                  <a:extLst>
                    <a:ext uri="{9D8B030D-6E8A-4147-A177-3AD203B41FA5}">
                      <a16:colId xmlns:a16="http://schemas.microsoft.com/office/drawing/2014/main" val="20001"/>
                    </a:ext>
                  </a:extLst>
                </a:gridCol>
                <a:gridCol w="5266928">
                  <a:extLst>
                    <a:ext uri="{9D8B030D-6E8A-4147-A177-3AD203B41FA5}">
                      <a16:colId xmlns:a16="http://schemas.microsoft.com/office/drawing/2014/main" val="20002"/>
                    </a:ext>
                  </a:extLst>
                </a:gridCol>
              </a:tblGrid>
              <a:tr h="36566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dirty="0">
                          <a:solidFill>
                            <a:schemeClr val="tx1"/>
                          </a:solidFill>
                          <a:effectLst/>
                          <a:latin typeface="標楷體" panose="03000509000000000000" pitchFamily="65" charset="-120"/>
                          <a:ea typeface="標楷體" panose="03000509000000000000" pitchFamily="65" charset="-120"/>
                          <a:cs typeface="Times New Roman" pitchFamily="18" charset="0"/>
                        </a:rPr>
                        <a:t>專利名稱</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gridSpan="2">
                  <a:txBody>
                    <a:bodyPr/>
                    <a:lstStyle/>
                    <a:p>
                      <a:pPr marL="0" algn="l" defTabSz="914400" rtl="0" eaLnBrk="1" latinLnBrk="0" hangingPunct="1"/>
                      <a:r>
                        <a:rPr lang="zh-TW" altLang="en-US" sz="1800" kern="1200" cap="all" dirty="0">
                          <a:solidFill>
                            <a:srgbClr val="000000"/>
                          </a:solidFill>
                          <a:effectLst/>
                          <a:highlight>
                            <a:srgbClr val="00FFFF"/>
                          </a:highlight>
                          <a:latin typeface="標楷體" panose="03000509000000000000" pitchFamily="65" charset="-120"/>
                          <a:ea typeface="標楷體" panose="03000509000000000000" pitchFamily="65" charset="-120"/>
                          <a:cs typeface="+mn-cs"/>
                        </a:rPr>
                        <a:t>專利技術名稱</a:t>
                      </a:r>
                    </a:p>
                  </a:txBody>
                  <a:tcPr marL="91448" marR="91448" marT="45675" marB="456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hMerge="1">
                  <a:txBody>
                    <a:bodyPr/>
                    <a:lstStyle/>
                    <a:p>
                      <a:pPr marL="0" algn="l" defTabSz="914400" rtl="0" eaLnBrk="1" latinLnBrk="0" hangingPunct="1"/>
                      <a:endParaRPr lang="zh-TW" altLang="en-US" sz="1800" kern="1200" dirty="0">
                        <a:solidFill>
                          <a:schemeClr val="dk1"/>
                        </a:solidFill>
                        <a:latin typeface="+mn-lt"/>
                        <a:ea typeface="+mn-ea"/>
                        <a:cs typeface="+mn-cs"/>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484962">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800" b="1" dirty="0">
                        <a:solidFill>
                          <a:srgbClr val="000066"/>
                        </a:solidFill>
                        <a:latin typeface="Times New Roman" pitchFamily="18" charset="0"/>
                        <a:ea typeface="標楷體" pitchFamily="65" charset="-120"/>
                        <a:cs typeface="Times New Roman" pitchFamily="18" charset="0"/>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gridSpan="2">
                  <a:txBody>
                    <a:bodyPr/>
                    <a:lstStyle/>
                    <a:p>
                      <a:r>
                        <a:rPr lang="en-US" altLang="zh-TW" sz="1800" b="1" kern="1200" cap="all" dirty="0" err="1">
                          <a:solidFill>
                            <a:schemeClr val="tx1"/>
                          </a:solidFill>
                          <a:effectLst/>
                          <a:latin typeface="標楷體" panose="03000509000000000000" pitchFamily="65" charset="-120"/>
                          <a:ea typeface="標楷體" panose="03000509000000000000" pitchFamily="65" charset="-120"/>
                          <a:cs typeface="+mn-cs"/>
                        </a:rPr>
                        <a:t>Indoline</a:t>
                      </a:r>
                      <a:r>
                        <a:rPr lang="en-US" altLang="zh-TW" sz="1800" b="1" kern="1200" cap="all" dirty="0">
                          <a:solidFill>
                            <a:schemeClr val="tx1"/>
                          </a:solidFill>
                          <a:effectLst/>
                          <a:latin typeface="標楷體" panose="03000509000000000000" pitchFamily="65" charset="-120"/>
                          <a:ea typeface="標楷體" panose="03000509000000000000" pitchFamily="65" charset="-120"/>
                          <a:cs typeface="+mn-cs"/>
                        </a:rPr>
                        <a:t> derivatives and their uses</a:t>
                      </a:r>
                      <a:endParaRPr lang="zh-TW" altLang="en-US" sz="1800" b="1" kern="1200" cap="all" dirty="0">
                        <a:solidFill>
                          <a:schemeClr val="tx1"/>
                        </a:solidFill>
                        <a:effectLst/>
                        <a:latin typeface="標楷體" panose="03000509000000000000" pitchFamily="65" charset="-120"/>
                        <a:ea typeface="標楷體" panose="03000509000000000000" pitchFamily="65" charset="-120"/>
                        <a:cs typeface="+mn-cs"/>
                      </a:endParaRPr>
                    </a:p>
                  </a:txBody>
                  <a:tcPr marL="91448" marR="91448" marT="45675" marB="456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hMerge="1">
                  <a:txBody>
                    <a:bodyPr/>
                    <a:lstStyle/>
                    <a:p>
                      <a:endParaRPr lang="zh-TW" altLang="en-US" dirty="0"/>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365660">
                <a:tc row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dirty="0">
                          <a:solidFill>
                            <a:schemeClr val="tx1"/>
                          </a:solidFill>
                          <a:effectLst/>
                          <a:latin typeface="標楷體" panose="03000509000000000000" pitchFamily="65" charset="-120"/>
                          <a:ea typeface="標楷體" panose="03000509000000000000" pitchFamily="65" charset="-120"/>
                          <a:cs typeface="Times New Roman" pitchFamily="18" charset="0"/>
                        </a:rPr>
                        <a:t>發明人</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pPr algn="ctr"/>
                      <a:r>
                        <a:rPr lang="zh-TW" altLang="en-US" sz="1800" b="0" dirty="0">
                          <a:solidFill>
                            <a:schemeClr val="tx1"/>
                          </a:solidFill>
                          <a:effectLst/>
                          <a:latin typeface="標楷體" panose="03000509000000000000" pitchFamily="65" charset="-120"/>
                          <a:ea typeface="標楷體" panose="03000509000000000000" pitchFamily="65" charset="-120"/>
                          <a:cs typeface="Times New Roman" pitchFamily="18" charset="0"/>
                        </a:rPr>
                        <a:t>姓名</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pPr marL="0" indent="0" algn="ctr"/>
                      <a:r>
                        <a:rPr lang="zh-TW" altLang="en-US" sz="1800" b="0" dirty="0">
                          <a:solidFill>
                            <a:schemeClr val="tx1"/>
                          </a:solidFill>
                          <a:effectLst/>
                          <a:latin typeface="標楷體" panose="03000509000000000000" pitchFamily="65" charset="-120"/>
                          <a:ea typeface="標楷體" panose="03000509000000000000" pitchFamily="65" charset="-120"/>
                          <a:cs typeface="Times New Roman" pitchFamily="18" charset="0"/>
                        </a:rPr>
                        <a:t>單位</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304702">
                <a:tc vMerge="1">
                  <a:txBody>
                    <a:bodyPr/>
                    <a:lstStyle/>
                    <a:p>
                      <a:endParaRPr lang="zh-TW" altLang="en-US"/>
                    </a:p>
                  </a:txBody>
                  <a:tcPr/>
                </a:tc>
                <a:tc>
                  <a:txBody>
                    <a:bodyPr/>
                    <a:lstStyle/>
                    <a:p>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王小銘</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北醫任職附屬機構</a:t>
                      </a:r>
                      <a:r>
                        <a:rPr lang="en-US" altLang="zh-TW"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a:t>
                      </a:r>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學院</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r h="304702">
                <a:tc vMerge="1">
                  <a:txBody>
                    <a:bodyPr/>
                    <a:lstStyle/>
                    <a:p>
                      <a:endParaRPr lang="zh-TW" altLang="en-US"/>
                    </a:p>
                  </a:txBody>
                  <a:tcPr/>
                </a:tc>
                <a:tc>
                  <a:txBody>
                    <a:bodyPr/>
                    <a:lstStyle/>
                    <a:p>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黃大煒</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北醫任職附屬機構</a:t>
                      </a:r>
                      <a:r>
                        <a:rPr lang="en-US" altLang="zh-TW"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a:t>
                      </a:r>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學院</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304702">
                <a:tc vMerge="1">
                  <a:txBody>
                    <a:bodyPr/>
                    <a:lstStyle/>
                    <a:p>
                      <a:endParaRPr lang="zh-TW" altLang="en-US"/>
                    </a:p>
                  </a:txBody>
                  <a:tcPr/>
                </a:tc>
                <a:tc>
                  <a:txBody>
                    <a:bodyPr/>
                    <a:lstStyle/>
                    <a:p>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劉大強</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r>
                        <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國立陽明</a:t>
                      </a:r>
                      <a:r>
                        <a:rPr lang="zh-TW" altLang="en-US" sz="1400" b="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交通大學</a:t>
                      </a:r>
                      <a:endParaRPr lang="zh-TW" altLang="en-US" sz="14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endParaRP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5"/>
                  </a:ext>
                </a:extLst>
              </a:tr>
              <a:tr h="304702">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800" b="1" dirty="0">
                        <a:solidFill>
                          <a:srgbClr val="000066"/>
                        </a:solidFill>
                        <a:effectLst/>
                        <a:latin typeface="微軟正黑體" panose="020B0604030504040204" pitchFamily="34" charset="-120"/>
                        <a:ea typeface="微軟正黑體" panose="020B0604030504040204" pitchFamily="34" charset="-120"/>
                        <a:cs typeface="Times New Roman" pitchFamily="18" charset="0"/>
                      </a:endParaRPr>
                    </a:p>
                  </a:txBody>
                  <a:tcPr marL="91448" marR="91448" marT="45700" marB="457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a:txBody>
                    <a:bodyPr/>
                    <a:lstStyle/>
                    <a:p>
                      <a:endParaRPr lang="zh-TW" altLang="en-US" sz="1400" b="0" dirty="0">
                        <a:solidFill>
                          <a:schemeClr val="tx1"/>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400" b="0" dirty="0">
                        <a:solidFill>
                          <a:schemeClr val="tx1"/>
                        </a:solidFill>
                        <a:effectLst/>
                        <a:latin typeface="標楷體" panose="03000509000000000000" pitchFamily="65" charset="-120"/>
                        <a:ea typeface="標楷體" panose="03000509000000000000" pitchFamily="65" charset="-120"/>
                        <a:cs typeface="Times New Roman" pitchFamily="18" charset="0"/>
                      </a:endParaRP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6"/>
                  </a:ext>
                </a:extLst>
              </a:tr>
              <a:tr h="419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dirty="0">
                          <a:solidFill>
                            <a:schemeClr val="tx1"/>
                          </a:solidFill>
                          <a:effectLst/>
                          <a:latin typeface="標楷體" panose="03000509000000000000" pitchFamily="65" charset="-120"/>
                          <a:ea typeface="標楷體" panose="03000509000000000000" pitchFamily="65" charset="-120"/>
                          <a:cs typeface="Times New Roman" pitchFamily="18" charset="0"/>
                        </a:rPr>
                        <a:t>技術領域</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gridSpan="2">
                  <a:txBody>
                    <a:bodyPr/>
                    <a:lstStyle/>
                    <a:p>
                      <a:r>
                        <a:rPr lang="zh-TW" altLang="en-US" sz="1800" b="1"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本發明主要研究的內容</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hMerge="1">
                  <a:txBody>
                    <a:bodyPr/>
                    <a:lstStyle/>
                    <a:p>
                      <a:endParaRPr lang="zh-TW" altLang="en-US" b="0" dirty="0">
                        <a:solidFill>
                          <a:srgbClr val="000066"/>
                        </a:solidFill>
                        <a:latin typeface="Times New Roman" pitchFamily="18" charset="0"/>
                        <a:ea typeface="標楷體" pitchFamily="65" charset="-120"/>
                        <a:cs typeface="Times New Roman" pitchFamily="18" charset="0"/>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7"/>
                  </a:ext>
                </a:extLst>
              </a:tr>
              <a:tr h="419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200" dirty="0">
                          <a:solidFill>
                            <a:schemeClr val="tx1"/>
                          </a:solidFill>
                          <a:effectLst/>
                          <a:latin typeface="標楷體" panose="03000509000000000000" pitchFamily="65" charset="-120"/>
                          <a:ea typeface="標楷體" panose="03000509000000000000" pitchFamily="65" charset="-120"/>
                          <a:cs typeface="Times New Roman" pitchFamily="18" charset="0"/>
                        </a:rPr>
                        <a:t>申請國別</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b="1"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台灣、美國、</a:t>
                      </a:r>
                      <a:r>
                        <a:rPr lang="en-US" altLang="zh-TW" sz="1800" b="1"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rPr>
                        <a:t>PCT</a:t>
                      </a:r>
                      <a:endParaRPr lang="zh-TW" altLang="en-US"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endParaRP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hMerge="1">
                  <a:txBody>
                    <a:bodyPr/>
                    <a:lstStyle/>
                    <a:p>
                      <a:endParaRPr lang="zh-TW" altLang="en-US" b="0" dirty="0">
                        <a:solidFill>
                          <a:srgbClr val="000066"/>
                        </a:solidFill>
                        <a:latin typeface="Times New Roman" pitchFamily="18" charset="0"/>
                        <a:ea typeface="標楷體" pitchFamily="65" charset="-120"/>
                        <a:cs typeface="Times New Roman" pitchFamily="18" charset="0"/>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0008"/>
                  </a:ext>
                </a:extLst>
              </a:tr>
              <a:tr h="419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200" dirty="0">
                          <a:solidFill>
                            <a:schemeClr val="tx1"/>
                          </a:solidFill>
                          <a:effectLst/>
                          <a:latin typeface="標楷體" panose="03000509000000000000" pitchFamily="65" charset="-120"/>
                          <a:ea typeface="標楷體" panose="03000509000000000000" pitchFamily="65" charset="-120"/>
                          <a:cs typeface="Times New Roman" pitchFamily="18" charset="0"/>
                        </a:rPr>
                        <a:t>智財共有</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臺北醫學大學</a:t>
                      </a:r>
                      <a:r>
                        <a:rPr lang="en-US" altLang="zh-TW"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33%(</a:t>
                      </a:r>
                      <a:r>
                        <a:rPr lang="zh-TW" altLang="en-US"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主導方</a:t>
                      </a:r>
                      <a:r>
                        <a:rPr lang="en-US" altLang="zh-TW"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a:t>
                      </a:r>
                      <a:r>
                        <a:rPr lang="zh-TW" altLang="en-US"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、國立臺灣大學</a:t>
                      </a:r>
                      <a:r>
                        <a:rPr lang="en-US" altLang="zh-TW"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33%</a:t>
                      </a:r>
                      <a:r>
                        <a:rPr lang="zh-TW" altLang="en-US"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、中央研究院</a:t>
                      </a:r>
                      <a:r>
                        <a:rPr lang="en-US" altLang="zh-TW" sz="1800" b="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rPr>
                        <a:t>34%</a:t>
                      </a:r>
                      <a:endParaRPr lang="zh-TW" altLang="en-US" sz="1800" b="0" dirty="0">
                        <a:solidFill>
                          <a:srgbClr val="000000"/>
                        </a:solidFill>
                        <a:effectLst/>
                        <a:highlight>
                          <a:srgbClr val="00FFFF"/>
                        </a:highlight>
                        <a:latin typeface="標楷體" panose="03000509000000000000" pitchFamily="65" charset="-120"/>
                        <a:ea typeface="標楷體" panose="03000509000000000000" pitchFamily="65" charset="-120"/>
                        <a:cs typeface="Times New Roman" pitchFamily="18" charset="0"/>
                      </a:endParaRP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3389734577"/>
                  </a:ext>
                </a:extLst>
              </a:tr>
              <a:tr h="639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dirty="0">
                          <a:solidFill>
                            <a:schemeClr val="tx1"/>
                          </a:solidFill>
                          <a:effectLst/>
                          <a:latin typeface="標楷體" panose="03000509000000000000" pitchFamily="65" charset="-120"/>
                          <a:ea typeface="標楷體" panose="03000509000000000000" pitchFamily="65" charset="-120"/>
                          <a:cs typeface="Times New Roman" pitchFamily="18" charset="0"/>
                        </a:rPr>
                        <a:t>計畫經費來源</a:t>
                      </a: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bg2">
                        <a:lumMod val="20000"/>
                        <a:lumOff val="80000"/>
                      </a:schemeClr>
                    </a:solidFill>
                  </a:tcPr>
                </a:tc>
                <a:tc gridSpan="2">
                  <a:txBody>
                    <a:bodyPr/>
                    <a:lstStyle/>
                    <a:p>
                      <a:r>
                        <a:rPr lang="zh-TW" altLang="en-US" sz="1800" kern="1200" dirty="0">
                          <a:solidFill>
                            <a:schemeClr val="dk1"/>
                          </a:solidFill>
                          <a:effectLst/>
                          <a:highlight>
                            <a:srgbClr val="00FFFF"/>
                          </a:highlight>
                          <a:latin typeface="+mn-lt"/>
                          <a:ea typeface="標楷體" panose="03000509000000000000" pitchFamily="65" charset="-120"/>
                          <a:cs typeface="+mn-cs"/>
                        </a:rPr>
                        <a:t>無</a:t>
                      </a:r>
                      <a:endParaRPr lang="zh-TW" altLang="en-US" sz="1800" b="0" dirty="0">
                        <a:solidFill>
                          <a:schemeClr val="tx1"/>
                        </a:solidFill>
                        <a:effectLst/>
                        <a:highlight>
                          <a:srgbClr val="00FFFF"/>
                        </a:highlight>
                        <a:latin typeface="標楷體" panose="03000509000000000000" pitchFamily="65" charset="-120"/>
                        <a:ea typeface="標楷體" panose="03000509000000000000" pitchFamily="65" charset="-120"/>
                        <a:cs typeface="Times New Roman" pitchFamily="18" charset="0"/>
                      </a:endParaRPr>
                    </a:p>
                  </a:txBody>
                  <a:tcPr marL="91448" marR="91448" marT="45674" marB="45674">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10009"/>
                  </a:ext>
                </a:extLst>
              </a:tr>
            </a:tbl>
          </a:graphicData>
        </a:graphic>
      </p:graphicFrame>
      <p:sp>
        <p:nvSpPr>
          <p:cNvPr id="8" name="語音泡泡: 橢圓形 7">
            <a:extLst>
              <a:ext uri="{FF2B5EF4-FFF2-40B4-BE49-F238E27FC236}">
                <a16:creationId xmlns:a16="http://schemas.microsoft.com/office/drawing/2014/main" id="{87AE2A10-D8FE-464F-9605-A0B95BBC4F92}"/>
              </a:ext>
            </a:extLst>
          </p:cNvPr>
          <p:cNvSpPr/>
          <p:nvPr/>
        </p:nvSpPr>
        <p:spPr>
          <a:xfrm>
            <a:off x="5015086" y="953780"/>
            <a:ext cx="2160240" cy="486391"/>
          </a:xfrm>
          <a:prstGeom prst="wedgeEllipseCallout">
            <a:avLst>
              <a:gd name="adj1" fmla="val -22775"/>
              <a:gd name="adj2" fmla="val 8492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沿用前頁 </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專利技術</a:t>
            </a:r>
            <a:r>
              <a:rPr lang="en-US" altLang="zh-TW" sz="1200" dirty="0">
                <a:latin typeface="標楷體" panose="03000509000000000000" pitchFamily="65" charset="-120"/>
                <a:ea typeface="標楷體" panose="03000509000000000000" pitchFamily="65" charset="-120"/>
              </a:rPr>
              <a:t>”</a:t>
            </a:r>
            <a:endParaRPr lang="zh-TW" altLang="en-US" sz="1200" dirty="0">
              <a:latin typeface="標楷體" panose="03000509000000000000" pitchFamily="65" charset="-120"/>
              <a:ea typeface="標楷體" panose="03000509000000000000" pitchFamily="65" charset="-120"/>
            </a:endParaRPr>
          </a:p>
        </p:txBody>
      </p:sp>
      <p:sp>
        <p:nvSpPr>
          <p:cNvPr id="9" name="語音泡泡: 橢圓形 8">
            <a:extLst>
              <a:ext uri="{FF2B5EF4-FFF2-40B4-BE49-F238E27FC236}">
                <a16:creationId xmlns:a16="http://schemas.microsoft.com/office/drawing/2014/main" id="{D0BE5E6C-E519-4E0C-BC0F-0F92271380D5}"/>
              </a:ext>
            </a:extLst>
          </p:cNvPr>
          <p:cNvSpPr/>
          <p:nvPr/>
        </p:nvSpPr>
        <p:spPr>
          <a:xfrm>
            <a:off x="4871864" y="1988841"/>
            <a:ext cx="2160240" cy="486391"/>
          </a:xfrm>
          <a:prstGeom prst="wedgeEllipseCallout">
            <a:avLst>
              <a:gd name="adj1" fmla="val -22775"/>
              <a:gd name="adj2" fmla="val 8492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寫發明</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研究技術的姓名以及任職單位</a:t>
            </a:r>
          </a:p>
        </p:txBody>
      </p:sp>
      <p:sp>
        <p:nvSpPr>
          <p:cNvPr id="11" name="語音泡泡: 橢圓形 10">
            <a:extLst>
              <a:ext uri="{FF2B5EF4-FFF2-40B4-BE49-F238E27FC236}">
                <a16:creationId xmlns:a16="http://schemas.microsoft.com/office/drawing/2014/main" id="{5818A4CE-BAAA-4356-85C9-4DBE59801E4A}"/>
              </a:ext>
            </a:extLst>
          </p:cNvPr>
          <p:cNvSpPr/>
          <p:nvPr/>
        </p:nvSpPr>
        <p:spPr>
          <a:xfrm>
            <a:off x="7752184" y="3331171"/>
            <a:ext cx="2520280" cy="579924"/>
          </a:xfrm>
          <a:prstGeom prst="wedgeEllipseCallout">
            <a:avLst>
              <a:gd name="adj1" fmla="val -37144"/>
              <a:gd name="adj2" fmla="val 7457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要申請技術的領域</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細胞、藥物</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等</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及主要技術內容</a:t>
            </a:r>
          </a:p>
        </p:txBody>
      </p:sp>
      <p:sp>
        <p:nvSpPr>
          <p:cNvPr id="12" name="語音泡泡: 橢圓形 11">
            <a:extLst>
              <a:ext uri="{FF2B5EF4-FFF2-40B4-BE49-F238E27FC236}">
                <a16:creationId xmlns:a16="http://schemas.microsoft.com/office/drawing/2014/main" id="{2D982B14-D6E6-4FD5-9812-BA1CC8102BEA}"/>
              </a:ext>
            </a:extLst>
          </p:cNvPr>
          <p:cNvSpPr/>
          <p:nvPr/>
        </p:nvSpPr>
        <p:spPr>
          <a:xfrm>
            <a:off x="5015086" y="4365104"/>
            <a:ext cx="2160240" cy="360040"/>
          </a:xfrm>
          <a:prstGeom prst="wedgeEllipseCallout">
            <a:avLst>
              <a:gd name="adj1" fmla="val -48794"/>
              <a:gd name="adj2" fmla="val -4615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預計申請國家</a:t>
            </a:r>
          </a:p>
        </p:txBody>
      </p:sp>
      <p:sp>
        <p:nvSpPr>
          <p:cNvPr id="13" name="語音泡泡: 橢圓形 12">
            <a:extLst>
              <a:ext uri="{FF2B5EF4-FFF2-40B4-BE49-F238E27FC236}">
                <a16:creationId xmlns:a16="http://schemas.microsoft.com/office/drawing/2014/main" id="{D9C889F2-B7F1-4074-A6E6-D8DB216BCDE1}"/>
              </a:ext>
            </a:extLst>
          </p:cNvPr>
          <p:cNvSpPr/>
          <p:nvPr/>
        </p:nvSpPr>
        <p:spPr>
          <a:xfrm>
            <a:off x="4223792" y="5452298"/>
            <a:ext cx="2808312" cy="486391"/>
          </a:xfrm>
          <a:prstGeom prst="wedgeEllipseCallout">
            <a:avLst>
              <a:gd name="adj1" fmla="val -48794"/>
              <a:gd name="adj2" fmla="val -4615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如：國科會、農業部、衛福部、</a:t>
            </a:r>
            <a:r>
              <a:rPr lang="en-US" altLang="zh-TW" sz="1200" dirty="0">
                <a:latin typeface="標楷體" panose="03000509000000000000" pitchFamily="65" charset="-120"/>
                <a:ea typeface="標楷體" panose="03000509000000000000" pitchFamily="65" charset="-120"/>
              </a:rPr>
              <a:t>SPARK…</a:t>
            </a:r>
            <a:r>
              <a:rPr lang="zh-TW" altLang="en-US" sz="1200" dirty="0">
                <a:latin typeface="標楷體" panose="03000509000000000000" pitchFamily="65" charset="-120"/>
                <a:ea typeface="標楷體" panose="03000509000000000000" pitchFamily="65" charset="-120"/>
              </a:rPr>
              <a:t>等，計畫名稱及編號等</a:t>
            </a:r>
          </a:p>
        </p:txBody>
      </p:sp>
      <p:sp>
        <p:nvSpPr>
          <p:cNvPr id="14" name="語音泡泡: 橢圓形 13">
            <a:extLst>
              <a:ext uri="{FF2B5EF4-FFF2-40B4-BE49-F238E27FC236}">
                <a16:creationId xmlns:a16="http://schemas.microsoft.com/office/drawing/2014/main" id="{087A0298-DDC3-43E8-9C81-C4B188F74195}"/>
              </a:ext>
            </a:extLst>
          </p:cNvPr>
          <p:cNvSpPr/>
          <p:nvPr/>
        </p:nvSpPr>
        <p:spPr>
          <a:xfrm>
            <a:off x="8196164" y="5013177"/>
            <a:ext cx="2160240" cy="486391"/>
          </a:xfrm>
          <a:prstGeom prst="wedgeEllipseCallout">
            <a:avLst>
              <a:gd name="adj1" fmla="val -48794"/>
              <a:gd name="adj2" fmla="val -4615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如無智財共有，請填「無」</a:t>
            </a:r>
          </a:p>
        </p:txBody>
      </p:sp>
    </p:spTree>
    <p:extLst>
      <p:ext uri="{BB962C8B-B14F-4D97-AF65-F5344CB8AC3E}">
        <p14:creationId xmlns:p14="http://schemas.microsoft.com/office/powerpoint/2010/main" val="2001920552"/>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編號版面配置區 3">
            <a:extLst>
              <a:ext uri="{FF2B5EF4-FFF2-40B4-BE49-F238E27FC236}">
                <a16:creationId xmlns:a16="http://schemas.microsoft.com/office/drawing/2014/main" id="{EFA985D1-CF17-9E4E-B88B-4D68B0764B7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7CC5DF59-45BA-8346-98AB-CAD19630E722}" type="slidenum">
              <a:rPr lang="en-US" altLang="zh-TW" sz="1400" b="1">
                <a:latin typeface="標楷體" panose="03000509000000000000" pitchFamily="65" charset="-120"/>
                <a:ea typeface="標楷體" panose="03000509000000000000" pitchFamily="65" charset="-120"/>
                <a:cs typeface="Times New Roman" panose="02020603050405020304" pitchFamily="18" charset="0"/>
              </a:rPr>
              <a:pPr>
                <a:spcBef>
                  <a:spcPct val="0"/>
                </a:spcBef>
                <a:buFontTx/>
                <a:buNone/>
              </a:pPr>
              <a:t>3</a:t>
            </a:fld>
            <a:endParaRPr lang="en-US" altLang="zh-TW" sz="1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10" name="標題 1">
            <a:extLst>
              <a:ext uri="{FF2B5EF4-FFF2-40B4-BE49-F238E27FC236}">
                <a16:creationId xmlns:a16="http://schemas.microsoft.com/office/drawing/2014/main" id="{5D857EB5-DC4A-4C4C-879B-B4ECDAC49926}"/>
              </a:ext>
            </a:extLst>
          </p:cNvPr>
          <p:cNvSpPr>
            <a:spLocks noGrp="1"/>
          </p:cNvSpPr>
          <p:nvPr>
            <p:ph type="title"/>
          </p:nvPr>
        </p:nvSpPr>
        <p:spPr>
          <a:xfrm>
            <a:off x="1981200" y="274639"/>
            <a:ext cx="8229600" cy="922337"/>
          </a:xfrm>
        </p:spPr>
        <p:txBody>
          <a:bodyPr/>
          <a:lstStyle/>
          <a:p>
            <a:pPr>
              <a:defRPr/>
            </a:pPr>
            <a:r>
              <a:rPr sz="4000" dirty="0">
                <a:effectLst>
                  <a:outerShdw blurRad="38100" dist="38100" dir="2700000" algn="tl">
                    <a:srgbClr val="000000">
                      <a:alpha val="43137"/>
                    </a:srgbClr>
                  </a:outerShdw>
                </a:effectLst>
              </a:rPr>
              <a:t>申請標的摘要</a:t>
            </a:r>
          </a:p>
        </p:txBody>
      </p:sp>
      <p:sp>
        <p:nvSpPr>
          <p:cNvPr id="3" name="文字方塊 2">
            <a:extLst>
              <a:ext uri="{FF2B5EF4-FFF2-40B4-BE49-F238E27FC236}">
                <a16:creationId xmlns:a16="http://schemas.microsoft.com/office/drawing/2014/main" id="{C2C6380D-634B-C65D-2D33-9EB7A9C7D5CA}"/>
              </a:ext>
            </a:extLst>
          </p:cNvPr>
          <p:cNvSpPr txBox="1"/>
          <p:nvPr/>
        </p:nvSpPr>
        <p:spPr>
          <a:xfrm>
            <a:off x="695400" y="1446435"/>
            <a:ext cx="9135888" cy="369332"/>
          </a:xfrm>
          <a:prstGeom prst="rect">
            <a:avLst/>
          </a:prstGeom>
          <a:noFill/>
        </p:spPr>
        <p:txBody>
          <a:bodyPr wrap="square">
            <a:spAutoFit/>
          </a:bodyPr>
          <a:lstStyle/>
          <a:p>
            <a:r>
              <a:rPr lang="zh-TW" altLang="en-US" dirty="0">
                <a:highlight>
                  <a:srgbClr val="00FFFF"/>
                </a:highlight>
                <a:ea typeface="標楷體" panose="03000509000000000000" pitchFamily="65" charset="-120"/>
              </a:rPr>
              <a:t>技術摘要簡介</a:t>
            </a:r>
            <a:r>
              <a:rPr lang="zh-TW" altLang="en-US" dirty="0">
                <a:ea typeface="標楷體" panose="03000509000000000000" pitchFamily="65" charset="-120"/>
              </a:rPr>
              <a:t>。</a:t>
            </a:r>
          </a:p>
        </p:txBody>
      </p:sp>
      <p:sp>
        <p:nvSpPr>
          <p:cNvPr id="7" name="語音泡泡: 橢圓形 6">
            <a:extLst>
              <a:ext uri="{FF2B5EF4-FFF2-40B4-BE49-F238E27FC236}">
                <a16:creationId xmlns:a16="http://schemas.microsoft.com/office/drawing/2014/main" id="{EC0E192D-DD65-4075-89AF-922337088F1C}"/>
              </a:ext>
            </a:extLst>
          </p:cNvPr>
          <p:cNvSpPr/>
          <p:nvPr/>
        </p:nvSpPr>
        <p:spPr>
          <a:xfrm>
            <a:off x="3215680" y="1842301"/>
            <a:ext cx="2304256" cy="486391"/>
          </a:xfrm>
          <a:prstGeom prst="wedgeEllipseCallout">
            <a:avLst>
              <a:gd name="adj1" fmla="val -29765"/>
              <a:gd name="adj2" fmla="val -7375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簡述技術摘要內容</a:t>
            </a:r>
          </a:p>
        </p:txBody>
      </p:sp>
    </p:spTree>
    <p:extLst>
      <p:ext uri="{BB962C8B-B14F-4D97-AF65-F5344CB8AC3E}">
        <p14:creationId xmlns:p14="http://schemas.microsoft.com/office/powerpoint/2010/main" val="2743635169"/>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7385500C-17BA-554C-87A9-9027D1FDE7E0}"/>
              </a:ext>
            </a:extLst>
          </p:cNvPr>
          <p:cNvSpPr>
            <a:spLocks noGrp="1"/>
          </p:cNvSpPr>
          <p:nvPr>
            <p:ph type="title"/>
          </p:nvPr>
        </p:nvSpPr>
        <p:spPr>
          <a:xfrm>
            <a:off x="1981200" y="188914"/>
            <a:ext cx="8229600" cy="922337"/>
          </a:xfrm>
        </p:spPr>
        <p:txBody>
          <a:bodyPr/>
          <a:lstStyle/>
          <a:p>
            <a:r>
              <a:rPr sz="3600" dirty="0" err="1">
                <a:effectLst>
                  <a:outerShdw blurRad="38100" dist="38100" dir="2700000" algn="tl">
                    <a:srgbClr val="C0C0C0"/>
                  </a:outerShdw>
                </a:effectLst>
              </a:rPr>
              <a:t>專利申請技術內容</a:t>
            </a:r>
            <a:endParaRPr sz="3600" dirty="0">
              <a:effectLst>
                <a:outerShdw blurRad="38100" dist="38100" dir="2700000" algn="tl">
                  <a:srgbClr val="C0C0C0"/>
                </a:outerShdw>
              </a:effectLst>
            </a:endParaRPr>
          </a:p>
        </p:txBody>
      </p:sp>
      <p:sp>
        <p:nvSpPr>
          <p:cNvPr id="2" name="文字方塊 1">
            <a:extLst>
              <a:ext uri="{FF2B5EF4-FFF2-40B4-BE49-F238E27FC236}">
                <a16:creationId xmlns:a16="http://schemas.microsoft.com/office/drawing/2014/main" id="{47EB3614-23D8-4CD6-8818-9D853BE40D6E}"/>
              </a:ext>
            </a:extLst>
          </p:cNvPr>
          <p:cNvSpPr txBox="1"/>
          <p:nvPr/>
        </p:nvSpPr>
        <p:spPr>
          <a:xfrm>
            <a:off x="839417" y="1556792"/>
            <a:ext cx="8928992" cy="369332"/>
          </a:xfrm>
          <a:prstGeom prst="rect">
            <a:avLst/>
          </a:prstGeom>
          <a:noFill/>
        </p:spPr>
        <p:txBody>
          <a:bodyPr wrap="square" rtlCol="0">
            <a:spAutoFit/>
          </a:bodyPr>
          <a:lstStyle/>
          <a:p>
            <a:r>
              <a:rPr lang="zh-TW" altLang="en-US" dirty="0">
                <a:highlight>
                  <a:srgbClr val="00FFFF"/>
                </a:highlight>
                <a:ea typeface="標楷體" panose="03000509000000000000" pitchFamily="65" charset="-120"/>
              </a:rPr>
              <a:t>包含</a:t>
            </a:r>
            <a:r>
              <a:rPr lang="zh-TW" altLang="en-US" dirty="0">
                <a:highlight>
                  <a:srgbClr val="FFFF00"/>
                </a:highlight>
                <a:ea typeface="標楷體" panose="03000509000000000000" pitchFamily="65" charset="-120"/>
              </a:rPr>
              <a:t>現有技術的缺點</a:t>
            </a:r>
            <a:r>
              <a:rPr lang="zh-TW" altLang="en-US" dirty="0">
                <a:highlight>
                  <a:srgbClr val="00FFFF"/>
                </a:highlight>
                <a:ea typeface="標楷體" panose="03000509000000000000" pitchFamily="65" charset="-120"/>
              </a:rPr>
              <a:t>以及本專利</a:t>
            </a:r>
            <a:r>
              <a:rPr lang="zh-TW" altLang="en-US" dirty="0">
                <a:highlight>
                  <a:srgbClr val="FFFF00"/>
                </a:highlight>
                <a:ea typeface="標楷體" panose="03000509000000000000" pitchFamily="65" charset="-120"/>
              </a:rPr>
              <a:t>改善的</a:t>
            </a:r>
            <a:r>
              <a:rPr lang="zh-TW" altLang="en-US" dirty="0">
                <a:highlight>
                  <a:srgbClr val="00FFFF"/>
                </a:highlight>
                <a:ea typeface="標楷體" panose="03000509000000000000" pitchFamily="65" charset="-120"/>
              </a:rPr>
              <a:t>技術。</a:t>
            </a:r>
            <a:endParaRPr lang="en-US" altLang="zh-TW" dirty="0">
              <a:highlight>
                <a:srgbClr val="00FFFF"/>
              </a:highlight>
              <a:ea typeface="標楷體" panose="03000509000000000000" pitchFamily="65" charset="-120"/>
            </a:endParaRPr>
          </a:p>
        </p:txBody>
      </p:sp>
      <p:sp>
        <p:nvSpPr>
          <p:cNvPr id="85" name="投影片編號版面配置區 3">
            <a:extLst>
              <a:ext uri="{FF2B5EF4-FFF2-40B4-BE49-F238E27FC236}">
                <a16:creationId xmlns:a16="http://schemas.microsoft.com/office/drawing/2014/main" id="{7CEED8E0-6E8E-486C-BC93-D06ECC8DFD90}"/>
              </a:ext>
            </a:extLst>
          </p:cNvPr>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7CC5DF59-45BA-8346-98AB-CAD19630E722}" type="slidenum">
              <a:rPr lang="en-US" altLang="zh-TW" sz="1400" b="1">
                <a:latin typeface="標楷體" panose="03000509000000000000" pitchFamily="65" charset="-120"/>
                <a:ea typeface="標楷體" panose="03000509000000000000" pitchFamily="65" charset="-120"/>
                <a:cs typeface="Times New Roman" panose="02020603050405020304" pitchFamily="18" charset="0"/>
              </a:rPr>
              <a:pPr>
                <a:spcBef>
                  <a:spcPct val="0"/>
                </a:spcBef>
                <a:buFontTx/>
                <a:buNone/>
              </a:pPr>
              <a:t>4</a:t>
            </a:fld>
            <a:endParaRPr lang="en-US" altLang="zh-TW" sz="1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6" name="語音泡泡: 橢圓形 5">
            <a:extLst>
              <a:ext uri="{FF2B5EF4-FFF2-40B4-BE49-F238E27FC236}">
                <a16:creationId xmlns:a16="http://schemas.microsoft.com/office/drawing/2014/main" id="{BB803931-D569-4C2E-88B7-42D26C5F94D8}"/>
              </a:ext>
            </a:extLst>
          </p:cNvPr>
          <p:cNvSpPr/>
          <p:nvPr/>
        </p:nvSpPr>
        <p:spPr>
          <a:xfrm>
            <a:off x="4871864" y="1988841"/>
            <a:ext cx="2304256" cy="486391"/>
          </a:xfrm>
          <a:prstGeom prst="wedgeEllipseCallout">
            <a:avLst>
              <a:gd name="adj1" fmla="val -29765"/>
              <a:gd name="adj2" fmla="val -7375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也可以請事務所填寫</a:t>
            </a:r>
          </a:p>
        </p:txBody>
      </p:sp>
    </p:spTree>
    <p:extLst>
      <p:ext uri="{BB962C8B-B14F-4D97-AF65-F5344CB8AC3E}">
        <p14:creationId xmlns:p14="http://schemas.microsoft.com/office/powerpoint/2010/main" val="2183941118"/>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投影片編號版面配置區 3">
            <a:extLst>
              <a:ext uri="{FF2B5EF4-FFF2-40B4-BE49-F238E27FC236}">
                <a16:creationId xmlns:a16="http://schemas.microsoft.com/office/drawing/2014/main" id="{029781ED-5BD7-8F44-B078-65AFAFFDA7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DF8CD66B-6A8C-7B4F-A9A8-079C92C4E063}" type="slidenum">
              <a:rPr lang="en-US" altLang="zh-TW" sz="1400" b="1">
                <a:latin typeface="標楷體" panose="03000509000000000000" pitchFamily="65" charset="-120"/>
                <a:ea typeface="標楷體" panose="03000509000000000000" pitchFamily="65" charset="-120"/>
                <a:cs typeface="Times New Roman" panose="02020603050405020304" pitchFamily="18" charset="0"/>
              </a:rPr>
              <a:pPr>
                <a:spcBef>
                  <a:spcPct val="0"/>
                </a:spcBef>
                <a:buFontTx/>
                <a:buNone/>
              </a:pPr>
              <a:t>5</a:t>
            </a:fld>
            <a:endParaRPr lang="en-US" altLang="zh-TW" sz="1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10" name="標題 1">
            <a:extLst>
              <a:ext uri="{FF2B5EF4-FFF2-40B4-BE49-F238E27FC236}">
                <a16:creationId xmlns:a16="http://schemas.microsoft.com/office/drawing/2014/main" id="{8D79CE3B-F6EF-614B-BEB4-F6E8318F2536}"/>
              </a:ext>
            </a:extLst>
          </p:cNvPr>
          <p:cNvSpPr>
            <a:spLocks noGrp="1"/>
          </p:cNvSpPr>
          <p:nvPr>
            <p:ph type="title"/>
          </p:nvPr>
        </p:nvSpPr>
        <p:spPr>
          <a:xfrm>
            <a:off x="1981200" y="274639"/>
            <a:ext cx="8229600" cy="922337"/>
          </a:xfrm>
        </p:spPr>
        <p:txBody>
          <a:bodyPr/>
          <a:lstStyle/>
          <a:p>
            <a:pPr>
              <a:defRPr/>
            </a:pPr>
            <a:r>
              <a:rPr sz="4000" dirty="0"/>
              <a:t>申請專利範圍</a:t>
            </a:r>
          </a:p>
        </p:txBody>
      </p:sp>
      <p:sp>
        <p:nvSpPr>
          <p:cNvPr id="6" name="矩形 1">
            <a:extLst>
              <a:ext uri="{FF2B5EF4-FFF2-40B4-BE49-F238E27FC236}">
                <a16:creationId xmlns:a16="http://schemas.microsoft.com/office/drawing/2014/main" id="{45AF459F-3A36-4929-9878-A0ACE1544CE0}"/>
              </a:ext>
            </a:extLst>
          </p:cNvPr>
          <p:cNvSpPr>
            <a:spLocks noChangeArrowheads="1"/>
          </p:cNvSpPr>
          <p:nvPr/>
        </p:nvSpPr>
        <p:spPr bwMode="auto">
          <a:xfrm>
            <a:off x="2145334" y="1412776"/>
            <a:ext cx="80654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0" indent="0">
              <a:spcBef>
                <a:spcPct val="0"/>
              </a:spcBef>
              <a:buNone/>
            </a:pPr>
            <a:r>
              <a:rPr lang="zh-TW" altLang="en-US" sz="1800" dirty="0">
                <a:highlight>
                  <a:srgbClr val="00FFFF"/>
                </a:highlight>
                <a:latin typeface="標楷體" panose="03000509000000000000" pitchFamily="65" charset="-120"/>
                <a:ea typeface="標楷體" panose="03000509000000000000" pitchFamily="65" charset="-120"/>
                <a:cs typeface="Times New Roman" pitchFamily="18" charset="0"/>
              </a:rPr>
              <a:t>此頁主要填入專利申請範圍</a:t>
            </a:r>
            <a:r>
              <a:rPr lang="en-US" altLang="zh-TW" sz="1800" dirty="0">
                <a:highlight>
                  <a:srgbClr val="00FFFF"/>
                </a:highlight>
                <a:latin typeface="標楷體" panose="03000509000000000000" pitchFamily="65" charset="-120"/>
                <a:ea typeface="標楷體" panose="03000509000000000000" pitchFamily="65" charset="-120"/>
                <a:cs typeface="Times New Roman" pitchFamily="18" charset="0"/>
              </a:rPr>
              <a:t>(Claim</a:t>
            </a:r>
            <a:r>
              <a:rPr lang="zh-TW" altLang="en-US" sz="1800" dirty="0">
                <a:highlight>
                  <a:srgbClr val="00FFFF"/>
                </a:highlight>
                <a:latin typeface="標楷體" panose="03000509000000000000" pitchFamily="65" charset="-120"/>
                <a:ea typeface="標楷體" panose="03000509000000000000" pitchFamily="65" charset="-120"/>
                <a:cs typeface="Times New Roman" pitchFamily="18" charset="0"/>
              </a:rPr>
              <a:t>，請求項</a:t>
            </a:r>
            <a:r>
              <a:rPr lang="en-US" altLang="zh-TW" sz="1800" dirty="0">
                <a:highlight>
                  <a:srgbClr val="00FFFF"/>
                </a:highlight>
                <a:latin typeface="標楷體" panose="03000509000000000000" pitchFamily="65" charset="-120"/>
                <a:ea typeface="標楷體" panose="03000509000000000000" pitchFamily="65" charset="-120"/>
                <a:cs typeface="Times New Roman" pitchFamily="18" charset="0"/>
              </a:rPr>
              <a:t>)</a:t>
            </a:r>
            <a:r>
              <a:rPr lang="zh-TW" altLang="en-US" sz="1800" dirty="0">
                <a:highlight>
                  <a:srgbClr val="00FFFF"/>
                </a:highlight>
                <a:latin typeface="標楷體" panose="03000509000000000000" pitchFamily="65" charset="-120"/>
                <a:ea typeface="標楷體" panose="03000509000000000000" pitchFamily="65" charset="-120"/>
                <a:cs typeface="Times New Roman" pitchFamily="18" charset="0"/>
              </a:rPr>
              <a:t>或主要技術圖式</a:t>
            </a:r>
            <a:endParaRPr lang="zh-TW" altLang="en-US" sz="1800" dirty="0">
              <a:highlight>
                <a:srgbClr val="00FFFF"/>
              </a:highlight>
              <a:latin typeface="Arial" panose="020B0604020202020204" pitchFamily="34" charset="0"/>
              <a:ea typeface="MS PGothic" panose="020B0600070205080204" pitchFamily="34" charset="-128"/>
            </a:endParaRPr>
          </a:p>
        </p:txBody>
      </p:sp>
      <p:pic>
        <p:nvPicPr>
          <p:cNvPr id="2" name="圖片 1">
            <a:extLst>
              <a:ext uri="{FF2B5EF4-FFF2-40B4-BE49-F238E27FC236}">
                <a16:creationId xmlns:a16="http://schemas.microsoft.com/office/drawing/2014/main" id="{3861CCFE-D4A8-4511-83EA-F9EFA932BF40}"/>
              </a:ext>
            </a:extLst>
          </p:cNvPr>
          <p:cNvPicPr>
            <a:picLocks noChangeAspect="1"/>
          </p:cNvPicPr>
          <p:nvPr/>
        </p:nvPicPr>
        <p:blipFill>
          <a:blip r:embed="rId2"/>
          <a:stretch>
            <a:fillRect/>
          </a:stretch>
        </p:blipFill>
        <p:spPr>
          <a:xfrm>
            <a:off x="3935760" y="2636912"/>
            <a:ext cx="3621338" cy="1749704"/>
          </a:xfrm>
          <a:prstGeom prst="rect">
            <a:avLst/>
          </a:prstGeom>
        </p:spPr>
      </p:pic>
      <p:sp>
        <p:nvSpPr>
          <p:cNvPr id="8" name="語音泡泡: 橢圓形 7">
            <a:extLst>
              <a:ext uri="{FF2B5EF4-FFF2-40B4-BE49-F238E27FC236}">
                <a16:creationId xmlns:a16="http://schemas.microsoft.com/office/drawing/2014/main" id="{BB5FC26B-1152-4C04-9196-2F09DBEB077D}"/>
              </a:ext>
            </a:extLst>
          </p:cNvPr>
          <p:cNvSpPr/>
          <p:nvPr/>
        </p:nvSpPr>
        <p:spPr>
          <a:xfrm>
            <a:off x="4594301" y="1844825"/>
            <a:ext cx="2304256" cy="486391"/>
          </a:xfrm>
          <a:prstGeom prst="wedgeEllipseCallout">
            <a:avLst>
              <a:gd name="adj1" fmla="val -20299"/>
              <a:gd name="adj2" fmla="val -7720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也可以請事務所填寫</a:t>
            </a:r>
          </a:p>
        </p:txBody>
      </p:sp>
    </p:spTree>
    <p:extLst>
      <p:ext uri="{BB962C8B-B14F-4D97-AF65-F5344CB8AC3E}">
        <p14:creationId xmlns:p14="http://schemas.microsoft.com/office/powerpoint/2010/main" val="88663102"/>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投影片編號版面配置區 3">
            <a:extLst>
              <a:ext uri="{FF2B5EF4-FFF2-40B4-BE49-F238E27FC236}">
                <a16:creationId xmlns:a16="http://schemas.microsoft.com/office/drawing/2014/main" id="{5F18BAA0-158C-984F-BE2F-5D60FE3493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42A555A2-F4AE-BA4C-8720-5635B60D4E16}" type="slidenum">
              <a:rPr lang="en-US" altLang="zh-TW" sz="1400" b="1">
                <a:latin typeface="Times New Roman" panose="02020603050405020304" pitchFamily="18" charset="0"/>
                <a:ea typeface="標楷體" panose="02010601000101010101" pitchFamily="2" charset="-120"/>
                <a:cs typeface="Times New Roman" panose="02020603050405020304" pitchFamily="18" charset="0"/>
              </a:rPr>
              <a:pPr>
                <a:spcBef>
                  <a:spcPct val="0"/>
                </a:spcBef>
                <a:buFontTx/>
                <a:buNone/>
              </a:pPr>
              <a:t>6</a:t>
            </a:fld>
            <a:endParaRPr lang="en-US" altLang="zh-TW" sz="1400" b="1">
              <a:latin typeface="Times New Roman" panose="02020603050405020304" pitchFamily="18" charset="0"/>
              <a:ea typeface="標楷體" panose="02010601000101010101" pitchFamily="2" charset="-120"/>
              <a:cs typeface="Times New Roman" panose="02020603050405020304" pitchFamily="18" charset="0"/>
            </a:endParaRPr>
          </a:p>
        </p:txBody>
      </p:sp>
      <p:sp>
        <p:nvSpPr>
          <p:cNvPr id="7" name="標題 1">
            <a:extLst>
              <a:ext uri="{FF2B5EF4-FFF2-40B4-BE49-F238E27FC236}">
                <a16:creationId xmlns:a16="http://schemas.microsoft.com/office/drawing/2014/main" id="{21F31E1A-7FE7-6844-8E39-5A748A6169AA}"/>
              </a:ext>
            </a:extLst>
          </p:cNvPr>
          <p:cNvSpPr txBox="1">
            <a:spLocks/>
          </p:cNvSpPr>
          <p:nvPr/>
        </p:nvSpPr>
        <p:spPr bwMode="auto">
          <a:xfrm>
            <a:off x="1595438" y="274639"/>
            <a:ext cx="8615362" cy="922337"/>
          </a:xfrm>
          <a:prstGeom prst="rect">
            <a:avLst/>
          </a:prstGeom>
          <a:noFill/>
          <a:ln>
            <a:noFill/>
          </a:ln>
        </p:spPr>
        <p:txBody>
          <a:bodyPr anchor="ctr"/>
          <a:lstStyle>
            <a:lvl1pPr algn="ctr" rtl="0" eaLnBrk="0" fontAlgn="base" hangingPunct="0">
              <a:spcBef>
                <a:spcPct val="0"/>
              </a:spcBef>
              <a:spcAft>
                <a:spcPct val="0"/>
              </a:spcAft>
              <a:defRPr lang="zh-TW" altLang="en-US" sz="4400" b="1" kern="1200">
                <a:solidFill>
                  <a:srgbClr val="C00000"/>
                </a:solidFill>
                <a:effectLst>
                  <a:outerShdw blurRad="38100" dist="38100" dir="2700000" algn="tl">
                    <a:srgbClr val="000000">
                      <a:alpha val="43137"/>
                    </a:srgbClr>
                  </a:outerShdw>
                </a:effectLst>
                <a:latin typeface="Arial" pitchFamily="34" charset="0"/>
                <a:ea typeface="標楷體" pitchFamily="65" charset="-120"/>
                <a:cs typeface="Arial" pitchFamily="34" charset="0"/>
              </a:defRPr>
            </a:lvl1pPr>
            <a:lvl2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2pPr>
            <a:lvl3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3pPr>
            <a:lvl4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4pPr>
            <a:lvl5pPr algn="ctr" rtl="0" eaLnBrk="0" fontAlgn="base" hangingPunct="0">
              <a:spcBef>
                <a:spcPct val="0"/>
              </a:spcBef>
              <a:spcAft>
                <a:spcPct val="0"/>
              </a:spcAft>
              <a:defRPr sz="4400" b="1">
                <a:solidFill>
                  <a:srgbClr val="C00000"/>
                </a:solidFill>
                <a:latin typeface="Arial" pitchFamily="34" charset="0"/>
                <a:ea typeface="標楷體" pitchFamily="65" charset="-120"/>
                <a:cs typeface="Arial" pitchFamily="34" charset="0"/>
              </a:defRPr>
            </a:lvl5pPr>
            <a:lvl6pPr marL="4572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6pPr>
            <a:lvl7pPr marL="9144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7pPr>
            <a:lvl8pPr marL="13716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8pPr>
            <a:lvl9pPr marL="1828800" algn="ctr" rtl="0" fontAlgn="base">
              <a:spcBef>
                <a:spcPct val="0"/>
              </a:spcBef>
              <a:spcAft>
                <a:spcPct val="0"/>
              </a:spcAft>
              <a:defRPr sz="4400" b="1">
                <a:solidFill>
                  <a:schemeClr val="tx1"/>
                </a:solidFill>
                <a:latin typeface="Arial" pitchFamily="34" charset="0"/>
                <a:ea typeface="標楷體" pitchFamily="65" charset="-120"/>
                <a:cs typeface="Arial" pitchFamily="34" charset="0"/>
              </a:defRPr>
            </a:lvl9pPr>
          </a:lstStyle>
          <a:p>
            <a:pPr>
              <a:defRPr/>
            </a:pPr>
            <a:r>
              <a:rPr dirty="0">
                <a:latin typeface="標楷體" panose="03000509000000000000" pitchFamily="65" charset="-120"/>
              </a:rPr>
              <a:t>申請標的之可專利性分析</a:t>
            </a:r>
          </a:p>
        </p:txBody>
      </p:sp>
      <p:sp>
        <p:nvSpPr>
          <p:cNvPr id="22537" name="文字方塊 7">
            <a:extLst>
              <a:ext uri="{FF2B5EF4-FFF2-40B4-BE49-F238E27FC236}">
                <a16:creationId xmlns:a16="http://schemas.microsoft.com/office/drawing/2014/main" id="{82218CF4-63FC-FC46-B6E4-0A6907024877}"/>
              </a:ext>
            </a:extLst>
          </p:cNvPr>
          <p:cNvSpPr txBox="1">
            <a:spLocks noChangeArrowheads="1"/>
          </p:cNvSpPr>
          <p:nvPr/>
        </p:nvSpPr>
        <p:spPr bwMode="auto">
          <a:xfrm>
            <a:off x="1821490" y="1124745"/>
            <a:ext cx="8675688"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marL="342900" indent="-342900">
              <a:spcBef>
                <a:spcPct val="0"/>
              </a:spcBef>
              <a:buFont typeface="Wingdings" panose="05000000000000000000" pitchFamily="2" charset="2"/>
              <a:buChar char="u"/>
              <a:defRPr/>
            </a:pPr>
            <a:r>
              <a:rPr lang="zh-TW" altLang="en-US" sz="2000" dirty="0">
                <a:latin typeface="標楷體" panose="03000509000000000000" pitchFamily="65" charset="-120"/>
                <a:ea typeface="標楷體" panose="03000509000000000000" pitchFamily="65" charset="-120"/>
              </a:rPr>
              <a:t>檢索以下資料庫：</a:t>
            </a:r>
            <a:endParaRPr lang="en-US" altLang="zh-TW" sz="1400" dirty="0">
              <a:latin typeface="標楷體" panose="03000509000000000000" pitchFamily="65" charset="-120"/>
              <a:ea typeface="標楷體" panose="03000509000000000000" pitchFamily="65" charset="-120"/>
            </a:endParaRPr>
          </a:p>
          <a:p>
            <a:pPr>
              <a:spcBef>
                <a:spcPct val="0"/>
              </a:spcBef>
              <a:buNone/>
              <a:defRPr/>
            </a:pPr>
            <a:r>
              <a:rPr lang="zh-TW" altLang="en-US" sz="2000" dirty="0">
                <a:latin typeface="標楷體" panose="03000509000000000000" pitchFamily="65" charset="-120"/>
                <a:ea typeface="標楷體" panose="03000509000000000000" pitchFamily="65" charset="-120"/>
              </a:rPr>
              <a:t>     </a:t>
            </a:r>
            <a:r>
              <a:rPr lang="zh-TW" altLang="en-US" sz="1500" dirty="0">
                <a:latin typeface="標楷體" panose="03000509000000000000" pitchFamily="65" charset="-120"/>
                <a:ea typeface="標楷體" panose="03000509000000000000" pitchFamily="65" charset="-120"/>
              </a:rPr>
              <a:t>全球專利檢索系統</a:t>
            </a:r>
            <a:endParaRPr lang="en-US" altLang="zh-TW" sz="15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r>
              <a:rPr lang="zh-TW" altLang="en-US" sz="2000" dirty="0">
                <a:latin typeface="標楷體" panose="03000509000000000000" pitchFamily="65" charset="-120"/>
                <a:ea typeface="標楷體" panose="03000509000000000000" pitchFamily="65" charset="-120"/>
              </a:rPr>
              <a:t>關鍵字：</a:t>
            </a:r>
            <a:endParaRPr lang="en-US" altLang="zh-TW" sz="2000" dirty="0">
              <a:latin typeface="標楷體" panose="03000509000000000000" pitchFamily="65" charset="-120"/>
              <a:ea typeface="標楷體" panose="03000509000000000000" pitchFamily="65" charset="-120"/>
            </a:endParaRPr>
          </a:p>
          <a:p>
            <a:pPr marL="457200" lvl="1" indent="0">
              <a:spcBef>
                <a:spcPct val="0"/>
              </a:spcBef>
              <a:buNone/>
              <a:defRPr/>
            </a:pPr>
            <a:r>
              <a:rPr lang="en-US" altLang="zh-TW" sz="1600" dirty="0">
                <a:latin typeface="標楷體" panose="03000509000000000000" pitchFamily="65" charset="-120"/>
                <a:ea typeface="標楷體" panose="03000509000000000000" pitchFamily="65" charset="-120"/>
              </a:rPr>
              <a:t>(((Lactobacillus </a:t>
            </a:r>
            <a:r>
              <a:rPr lang="en-US" altLang="zh-TW" sz="1600" dirty="0" err="1">
                <a:latin typeface="標楷體" panose="03000509000000000000" pitchFamily="65" charset="-120"/>
                <a:ea typeface="標楷體" panose="03000509000000000000" pitchFamily="65" charset="-120"/>
              </a:rPr>
              <a:t>Johnsonii</a:t>
            </a:r>
            <a:r>
              <a:rPr lang="en-US" altLang="zh-TW" sz="1600" dirty="0">
                <a:latin typeface="標楷體" panose="03000509000000000000" pitchFamily="65" charset="-120"/>
                <a:ea typeface="標楷體" panose="03000509000000000000" pitchFamily="65" charset="-120"/>
              </a:rPr>
              <a:t>) or (</a:t>
            </a:r>
            <a:r>
              <a:rPr lang="zh-TW" altLang="en-US" sz="1600" dirty="0">
                <a:latin typeface="標楷體" panose="03000509000000000000" pitchFamily="65" charset="-120"/>
                <a:ea typeface="標楷體" panose="03000509000000000000" pitchFamily="65" charset="-120"/>
              </a:rPr>
              <a:t>約氏乳桿菌</a:t>
            </a:r>
            <a:r>
              <a:rPr lang="en-US" altLang="zh-TW" sz="1600" dirty="0">
                <a:latin typeface="標楷體" panose="03000509000000000000" pitchFamily="65" charset="-120"/>
                <a:ea typeface="標楷體" panose="03000509000000000000" pitchFamily="65" charset="-120"/>
              </a:rPr>
              <a:t>) or (L. </a:t>
            </a:r>
            <a:r>
              <a:rPr lang="en-US" altLang="zh-TW" sz="1600" dirty="0" err="1">
                <a:latin typeface="標楷體" panose="03000509000000000000" pitchFamily="65" charset="-120"/>
                <a:ea typeface="標楷體" panose="03000509000000000000" pitchFamily="65" charset="-120"/>
              </a:rPr>
              <a:t>johnsonii</a:t>
            </a:r>
            <a:r>
              <a:rPr lang="en-US" altLang="zh-TW" sz="1600" dirty="0">
                <a:latin typeface="標楷體" panose="03000509000000000000" pitchFamily="65" charset="-120"/>
                <a:ea typeface="標楷體" panose="03000509000000000000" pitchFamily="65" charset="-120"/>
              </a:rPr>
              <a:t>)) AND ((</a:t>
            </a:r>
            <a:r>
              <a:rPr lang="zh-TW" altLang="en-US" sz="1600" dirty="0">
                <a:latin typeface="標楷體" panose="03000509000000000000" pitchFamily="65" charset="-120"/>
                <a:ea typeface="標楷體" panose="03000509000000000000" pitchFamily="65" charset="-120"/>
              </a:rPr>
              <a:t>肺損傷</a:t>
            </a:r>
            <a:r>
              <a:rPr lang="en-US" altLang="zh-TW" sz="1600" dirty="0">
                <a:latin typeface="標楷體" panose="03000509000000000000" pitchFamily="65" charset="-120"/>
                <a:ea typeface="標楷體" panose="03000509000000000000" pitchFamily="65" charset="-120"/>
              </a:rPr>
              <a:t>) or (lung injury) or (</a:t>
            </a:r>
            <a:r>
              <a:rPr lang="zh-TW" altLang="en-US" sz="1600" dirty="0">
                <a:latin typeface="標楷體" panose="03000509000000000000" pitchFamily="65" charset="-120"/>
                <a:ea typeface="標楷體" panose="03000509000000000000" pitchFamily="65" charset="-120"/>
              </a:rPr>
              <a:t>支氣管肺發育不良</a:t>
            </a:r>
            <a:r>
              <a:rPr lang="en-US" altLang="zh-TW" sz="1600" dirty="0">
                <a:latin typeface="標楷體" panose="03000509000000000000" pitchFamily="65" charset="-120"/>
                <a:ea typeface="標楷體" panose="03000509000000000000" pitchFamily="65" charset="-120"/>
              </a:rPr>
              <a:t>) or (bronchopulmonary dysplasia) or (BPD)))</a:t>
            </a:r>
          </a:p>
          <a:p>
            <a:pPr marL="342900" indent="-342900">
              <a:spcBef>
                <a:spcPct val="0"/>
              </a:spcBef>
              <a:buFont typeface="Wingdings" panose="05000000000000000000" pitchFamily="2" charset="2"/>
              <a:buChar char="u"/>
              <a:defRPr/>
            </a:pPr>
            <a:r>
              <a:rPr lang="zh-TW" altLang="en-US" sz="2000" dirty="0">
                <a:latin typeface="標楷體" panose="03000509000000000000" pitchFamily="65" charset="-120"/>
                <a:ea typeface="標楷體" panose="03000509000000000000" pitchFamily="65" charset="-120"/>
              </a:rPr>
              <a:t>技術比對如下表：</a:t>
            </a: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endParaRPr lang="en-US" altLang="zh-TW" sz="2000" dirty="0">
              <a:latin typeface="標楷體" panose="03000509000000000000" pitchFamily="65" charset="-120"/>
              <a:ea typeface="標楷體" panose="03000509000000000000" pitchFamily="65" charset="-120"/>
            </a:endParaRPr>
          </a:p>
          <a:p>
            <a:pPr marL="342900" indent="-342900">
              <a:spcBef>
                <a:spcPct val="0"/>
              </a:spcBef>
              <a:buFont typeface="Wingdings" panose="05000000000000000000" pitchFamily="2" charset="2"/>
              <a:buChar char="u"/>
              <a:defRPr/>
            </a:pPr>
            <a:r>
              <a:rPr lang="zh-TW" altLang="en-US" sz="2000" dirty="0">
                <a:latin typeface="標楷體" panose="03000509000000000000" pitchFamily="65" charset="-120"/>
                <a:ea typeface="標楷體" panose="03000509000000000000" pitchFamily="65" charset="-120"/>
              </a:rPr>
              <a:t>結論</a:t>
            </a:r>
            <a:r>
              <a:rPr lang="en-US" altLang="zh-TW" sz="2000" dirty="0">
                <a:latin typeface="標楷體" panose="03000509000000000000" pitchFamily="65" charset="-120"/>
                <a:ea typeface="標楷體" panose="03000509000000000000" pitchFamily="65" charset="-120"/>
              </a:rPr>
              <a:t>:</a:t>
            </a:r>
            <a:r>
              <a:rPr lang="zh-TW" altLang="zh-TW" sz="2000" dirty="0">
                <a:latin typeface="標楷體" panose="03000509000000000000" pitchFamily="65" charset="-120"/>
                <a:ea typeface="標楷體" panose="03000509000000000000" pitchFamily="65" charset="-120"/>
              </a:rPr>
              <a:t>本案的技術特徵</a:t>
            </a:r>
            <a:r>
              <a:rPr lang="en-US" altLang="zh-TW" sz="2000" dirty="0">
                <a:latin typeface="標楷體" panose="03000509000000000000" pitchFamily="65" charset="-120"/>
                <a:ea typeface="標楷體" panose="03000509000000000000" pitchFamily="65" charset="-120"/>
              </a:rPr>
              <a:t>a)</a:t>
            </a:r>
            <a:r>
              <a:rPr lang="zh-TW" altLang="zh-TW" sz="2000" dirty="0">
                <a:latin typeface="標楷體" panose="03000509000000000000" pitchFamily="65" charset="-120"/>
                <a:ea typeface="標楷體" panose="03000509000000000000" pitchFamily="65" charset="-120"/>
              </a:rPr>
              <a:t>及</a:t>
            </a:r>
            <a:r>
              <a:rPr lang="en-US" altLang="zh-TW" sz="2000" dirty="0">
                <a:latin typeface="標楷體" panose="03000509000000000000" pitchFamily="65" charset="-120"/>
                <a:ea typeface="標楷體" panose="03000509000000000000" pitchFamily="65" charset="-120"/>
              </a:rPr>
              <a:t>b)</a:t>
            </a:r>
            <a:r>
              <a:rPr lang="zh-TW" altLang="zh-TW" sz="2000" dirty="0">
                <a:latin typeface="標楷體" panose="03000509000000000000" pitchFamily="65" charset="-120"/>
                <a:ea typeface="標楷體" panose="03000509000000000000" pitchFamily="65" charset="-120"/>
              </a:rPr>
              <a:t>雖並未完全被相關文獻</a:t>
            </a:r>
            <a:r>
              <a:rPr lang="en-US" altLang="zh-TW" sz="2000" dirty="0">
                <a:latin typeface="標楷體" panose="03000509000000000000" pitchFamily="65" charset="-120"/>
                <a:ea typeface="標楷體" panose="03000509000000000000" pitchFamily="65" charset="-120"/>
              </a:rPr>
              <a:t>1~2</a:t>
            </a:r>
            <a:r>
              <a:rPr lang="zh-TW" altLang="zh-TW" sz="2000" dirty="0">
                <a:latin typeface="標楷體" panose="03000509000000000000" pitchFamily="65" charset="-120"/>
                <a:ea typeface="標楷體" panose="03000509000000000000" pitchFamily="65" charset="-120"/>
              </a:rPr>
              <a:t>所揭露，不過同一屬的菌株通常具有相類似的功效，對於其他形成肺損傷的態樣並無減緩效果的反向證據，將有助於增加本案具可專利性的說服力。</a:t>
            </a:r>
            <a:endParaRPr lang="en-US" altLang="zh-TW" sz="2000" dirty="0">
              <a:latin typeface="標楷體" panose="03000509000000000000" pitchFamily="65" charset="-120"/>
              <a:ea typeface="標楷體" panose="03000509000000000000" pitchFamily="65" charset="-120"/>
            </a:endParaRPr>
          </a:p>
          <a:p>
            <a:pPr>
              <a:spcBef>
                <a:spcPct val="0"/>
              </a:spcBef>
              <a:buFont typeface="Arial" panose="020B0604020202020204" pitchFamily="34" charset="0"/>
              <a:buNone/>
              <a:defRPr/>
            </a:pPr>
            <a:endParaRPr lang="en-US" altLang="zh-TW" sz="1600" dirty="0">
              <a:latin typeface="標楷體" panose="03000509000000000000" pitchFamily="65" charset="-120"/>
              <a:ea typeface="標楷體" panose="03000509000000000000" pitchFamily="65" charset="-120"/>
            </a:endParaRPr>
          </a:p>
          <a:p>
            <a:pPr lvl="1">
              <a:spcBef>
                <a:spcPct val="0"/>
              </a:spcBef>
              <a:buNone/>
              <a:defRPr/>
            </a:pPr>
            <a:endParaRPr lang="zh-TW" altLang="en-US" sz="1600" dirty="0">
              <a:latin typeface="標楷體" panose="03000509000000000000" pitchFamily="65" charset="-120"/>
              <a:ea typeface="標楷體" panose="03000509000000000000" pitchFamily="65" charset="-120"/>
            </a:endParaRPr>
          </a:p>
        </p:txBody>
      </p:sp>
      <p:graphicFrame>
        <p:nvGraphicFramePr>
          <p:cNvPr id="2" name="表格 1">
            <a:extLst>
              <a:ext uri="{FF2B5EF4-FFF2-40B4-BE49-F238E27FC236}">
                <a16:creationId xmlns:a16="http://schemas.microsoft.com/office/drawing/2014/main" id="{DAF860C8-870E-4A6C-B9F4-B5133033F608}"/>
              </a:ext>
            </a:extLst>
          </p:cNvPr>
          <p:cNvGraphicFramePr>
            <a:graphicFrameLocks noGrp="1"/>
          </p:cNvGraphicFramePr>
          <p:nvPr/>
        </p:nvGraphicFramePr>
        <p:xfrm>
          <a:off x="2279576" y="2924943"/>
          <a:ext cx="7931224" cy="2604320"/>
        </p:xfrm>
        <a:graphic>
          <a:graphicData uri="http://schemas.openxmlformats.org/drawingml/2006/table">
            <a:tbl>
              <a:tblPr firstRow="1" bandRow="1">
                <a:tableStyleId>{5C22544A-7EE6-4342-B048-85BDC9FD1C3A}</a:tableStyleId>
              </a:tblPr>
              <a:tblGrid>
                <a:gridCol w="1982806">
                  <a:extLst>
                    <a:ext uri="{9D8B030D-6E8A-4147-A177-3AD203B41FA5}">
                      <a16:colId xmlns:a16="http://schemas.microsoft.com/office/drawing/2014/main" val="3985028904"/>
                    </a:ext>
                  </a:extLst>
                </a:gridCol>
                <a:gridCol w="1982806">
                  <a:extLst>
                    <a:ext uri="{9D8B030D-6E8A-4147-A177-3AD203B41FA5}">
                      <a16:colId xmlns:a16="http://schemas.microsoft.com/office/drawing/2014/main" val="2827053248"/>
                    </a:ext>
                  </a:extLst>
                </a:gridCol>
                <a:gridCol w="1982806">
                  <a:extLst>
                    <a:ext uri="{9D8B030D-6E8A-4147-A177-3AD203B41FA5}">
                      <a16:colId xmlns:a16="http://schemas.microsoft.com/office/drawing/2014/main" val="4083475279"/>
                    </a:ext>
                  </a:extLst>
                </a:gridCol>
                <a:gridCol w="1982806">
                  <a:extLst>
                    <a:ext uri="{9D8B030D-6E8A-4147-A177-3AD203B41FA5}">
                      <a16:colId xmlns:a16="http://schemas.microsoft.com/office/drawing/2014/main" val="1309528038"/>
                    </a:ext>
                  </a:extLst>
                </a:gridCol>
              </a:tblGrid>
              <a:tr h="651080">
                <a:tc>
                  <a:txBody>
                    <a:bodyPr/>
                    <a:lstStyle/>
                    <a:p>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en-US" dirty="0">
                          <a:latin typeface="標楷體" panose="03000509000000000000" pitchFamily="65" charset="-120"/>
                          <a:ea typeface="標楷體" panose="03000509000000000000" pitchFamily="65" charset="-120"/>
                        </a:rPr>
                        <a:t>本案技術</a:t>
                      </a:r>
                    </a:p>
                  </a:txBody>
                  <a:tcPr/>
                </a:tc>
                <a:tc>
                  <a:txBody>
                    <a:bodyPr/>
                    <a:lstStyle/>
                    <a:p>
                      <a:r>
                        <a:rPr lang="zh-TW" altLang="en-US" dirty="0">
                          <a:latin typeface="標楷體" panose="03000509000000000000" pitchFamily="65" charset="-120"/>
                          <a:ea typeface="標楷體" panose="03000509000000000000" pitchFamily="65" charset="-120"/>
                        </a:rPr>
                        <a:t>引證</a:t>
                      </a:r>
                      <a:r>
                        <a:rPr lang="en-US" altLang="zh-TW" dirty="0">
                          <a:latin typeface="標楷體" panose="03000509000000000000" pitchFamily="65" charset="-120"/>
                          <a:ea typeface="標楷體" panose="03000509000000000000" pitchFamily="65" charset="-120"/>
                        </a:rPr>
                        <a:t>1</a:t>
                      </a:r>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en-US" dirty="0">
                          <a:latin typeface="標楷體" panose="03000509000000000000" pitchFamily="65" charset="-120"/>
                          <a:ea typeface="標楷體" panose="03000509000000000000" pitchFamily="65" charset="-120"/>
                        </a:rPr>
                        <a:t>引證</a:t>
                      </a:r>
                      <a:r>
                        <a:rPr lang="en-US" altLang="zh-TW" dirty="0">
                          <a:latin typeface="標楷體" panose="03000509000000000000" pitchFamily="65" charset="-120"/>
                          <a:ea typeface="標楷體" panose="03000509000000000000" pitchFamily="65" charset="-120"/>
                        </a:rPr>
                        <a:t>2</a:t>
                      </a:r>
                      <a:endParaRPr lang="zh-TW" altLang="en-US"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410644147"/>
                  </a:ext>
                </a:extLst>
              </a:tr>
              <a:tr h="651080">
                <a:tc>
                  <a:txBody>
                    <a:bodyPr/>
                    <a:lstStyle/>
                    <a:p>
                      <a:r>
                        <a:rPr lang="zh-TW" altLang="en-US" dirty="0">
                          <a:latin typeface="標楷體" panose="03000509000000000000" pitchFamily="65" charset="-120"/>
                          <a:ea typeface="標楷體" panose="03000509000000000000" pitchFamily="65" charset="-120"/>
                        </a:rPr>
                        <a:t>主技術特徵</a:t>
                      </a:r>
                    </a:p>
                  </a:txBody>
                  <a:tcPr/>
                </a:tc>
                <a:tc>
                  <a:txBody>
                    <a:bodyPr/>
                    <a:lstStyle/>
                    <a:p>
                      <a:r>
                        <a:rPr lang="en-US" altLang="zh-TW" sz="1800" kern="1200" dirty="0">
                          <a:solidFill>
                            <a:schemeClr val="dk1"/>
                          </a:solidFill>
                          <a:effectLst/>
                          <a:latin typeface="標楷體" panose="03000509000000000000" pitchFamily="65" charset="-120"/>
                          <a:ea typeface="標楷體" panose="03000509000000000000" pitchFamily="65" charset="-120"/>
                          <a:cs typeface="+mn-cs"/>
                        </a:rPr>
                        <a:t>Lactobacillus </a:t>
                      </a:r>
                      <a:r>
                        <a:rPr lang="en-US" altLang="zh-TW" sz="1800" kern="1200" dirty="0" err="1">
                          <a:solidFill>
                            <a:schemeClr val="dk1"/>
                          </a:solidFill>
                          <a:effectLst/>
                          <a:latin typeface="標楷體" panose="03000509000000000000" pitchFamily="65" charset="-120"/>
                          <a:ea typeface="標楷體" panose="03000509000000000000" pitchFamily="65" charset="-120"/>
                          <a:cs typeface="+mn-cs"/>
                        </a:rPr>
                        <a:t>Johnsonii</a:t>
                      </a:r>
                      <a:r>
                        <a:rPr lang="en-US" altLang="zh-TW" sz="1800" b="1" kern="1200" dirty="0">
                          <a:solidFill>
                            <a:schemeClr val="dk1"/>
                          </a:solidFill>
                          <a:effectLst/>
                          <a:latin typeface="標楷體" panose="03000509000000000000" pitchFamily="65" charset="-120"/>
                          <a:ea typeface="標楷體" panose="03000509000000000000" pitchFamily="65" charset="-120"/>
                          <a:cs typeface="+mn-cs"/>
                        </a:rPr>
                        <a:t> </a:t>
                      </a:r>
                      <a:endParaRPr lang="zh-TW" altLang="en-US" dirty="0">
                        <a:latin typeface="標楷體" panose="03000509000000000000" pitchFamily="65" charset="-120"/>
                        <a:ea typeface="標楷體" panose="03000509000000000000" pitchFamily="65" charset="-120"/>
                      </a:endParaRPr>
                    </a:p>
                  </a:txBody>
                  <a:tcPr/>
                </a:tc>
                <a:tc>
                  <a:txBody>
                    <a:bodyPr/>
                    <a:lstStyle/>
                    <a:p>
                      <a:r>
                        <a:rPr lang="en-US" altLang="zh-TW" sz="1800" kern="1200" dirty="0">
                          <a:solidFill>
                            <a:schemeClr val="dk1"/>
                          </a:solidFill>
                          <a:effectLst/>
                          <a:latin typeface="標楷體" panose="03000509000000000000" pitchFamily="65" charset="-120"/>
                          <a:ea typeface="標楷體" panose="03000509000000000000" pitchFamily="65" charset="-120"/>
                          <a:cs typeface="+mn-cs"/>
                        </a:rPr>
                        <a:t>Lactobacillus </a:t>
                      </a:r>
                      <a:r>
                        <a:rPr lang="en-US" altLang="zh-TW" sz="1800" kern="1200" dirty="0" err="1">
                          <a:solidFill>
                            <a:schemeClr val="dk1"/>
                          </a:solidFill>
                          <a:effectLst/>
                          <a:latin typeface="標楷體" panose="03000509000000000000" pitchFamily="65" charset="-120"/>
                          <a:ea typeface="標楷體" panose="03000509000000000000" pitchFamily="65" charset="-120"/>
                          <a:cs typeface="+mn-cs"/>
                        </a:rPr>
                        <a:t>Johnsonii</a:t>
                      </a:r>
                      <a:r>
                        <a:rPr lang="en-US" altLang="zh-TW" sz="1800" b="1" kern="1200" dirty="0">
                          <a:solidFill>
                            <a:schemeClr val="dk1"/>
                          </a:solidFill>
                          <a:effectLst/>
                          <a:latin typeface="標楷體" panose="03000509000000000000" pitchFamily="65" charset="-120"/>
                          <a:ea typeface="標楷體" panose="03000509000000000000" pitchFamily="65" charset="-120"/>
                          <a:cs typeface="+mn-cs"/>
                        </a:rPr>
                        <a:t> </a:t>
                      </a:r>
                      <a:endParaRPr lang="zh-TW" altLang="en-US" dirty="0">
                        <a:latin typeface="標楷體" panose="03000509000000000000" pitchFamily="65" charset="-120"/>
                        <a:ea typeface="標楷體" panose="03000509000000000000" pitchFamily="65" charset="-120"/>
                      </a:endParaRPr>
                    </a:p>
                  </a:txBody>
                  <a:tcPr/>
                </a:tc>
                <a:tc>
                  <a:txBody>
                    <a:bodyPr/>
                    <a:lstStyle/>
                    <a:p>
                      <a:r>
                        <a:rPr lang="en-US" altLang="zh-TW" sz="1800" b="0" u="none" kern="1200" dirty="0">
                          <a:solidFill>
                            <a:schemeClr val="dk1"/>
                          </a:solidFill>
                          <a:effectLst/>
                          <a:latin typeface="標楷體" panose="03000509000000000000" pitchFamily="65" charset="-120"/>
                          <a:ea typeface="標楷體" panose="03000509000000000000" pitchFamily="65" charset="-120"/>
                          <a:cs typeface="+mn-cs"/>
                        </a:rPr>
                        <a:t>Lactobacillus</a:t>
                      </a:r>
                      <a:r>
                        <a:rPr lang="en-US" altLang="zh-TW" sz="1800" b="0" kern="1200" dirty="0">
                          <a:solidFill>
                            <a:schemeClr val="dk1"/>
                          </a:solidFill>
                          <a:effectLst/>
                          <a:latin typeface="標楷體" panose="03000509000000000000" pitchFamily="65" charset="-120"/>
                          <a:ea typeface="標楷體" panose="03000509000000000000" pitchFamily="65" charset="-120"/>
                          <a:cs typeface="+mn-cs"/>
                        </a:rPr>
                        <a:t> </a:t>
                      </a:r>
                      <a:r>
                        <a:rPr lang="en-US" altLang="zh-TW" sz="1800" b="0" kern="1200" dirty="0" err="1">
                          <a:solidFill>
                            <a:schemeClr val="dk1"/>
                          </a:solidFill>
                          <a:effectLst/>
                          <a:latin typeface="標楷體" panose="03000509000000000000" pitchFamily="65" charset="-120"/>
                          <a:ea typeface="標楷體" panose="03000509000000000000" pitchFamily="65" charset="-120"/>
                          <a:cs typeface="+mn-cs"/>
                        </a:rPr>
                        <a:t>helveticus</a:t>
                      </a:r>
                      <a:endParaRPr lang="zh-TW" altLang="en-US" b="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221030798"/>
                  </a:ext>
                </a:extLst>
              </a:tr>
              <a:tr h="65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latin typeface="標楷體" panose="03000509000000000000" pitchFamily="65" charset="-120"/>
                          <a:ea typeface="標楷體" panose="03000509000000000000" pitchFamily="65" charset="-120"/>
                        </a:rPr>
                        <a:t>次技術特徵</a:t>
                      </a:r>
                    </a:p>
                    <a:p>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zh-TW" sz="1800" kern="1200" dirty="0">
                          <a:solidFill>
                            <a:schemeClr val="dk1"/>
                          </a:solidFill>
                          <a:effectLst/>
                          <a:latin typeface="標楷體" panose="03000509000000000000" pitchFamily="65" charset="-120"/>
                          <a:ea typeface="標楷體" panose="03000509000000000000" pitchFamily="65" charset="-120"/>
                          <a:cs typeface="+mn-cs"/>
                        </a:rPr>
                        <a:t>高氧誘導肺損傷</a:t>
                      </a:r>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zh-TW" sz="1800" kern="1200" dirty="0">
                          <a:solidFill>
                            <a:schemeClr val="dk1"/>
                          </a:solidFill>
                          <a:effectLst/>
                          <a:latin typeface="標楷體" panose="03000509000000000000" pitchFamily="65" charset="-120"/>
                          <a:ea typeface="標楷體" panose="03000509000000000000" pitchFamily="65" charset="-120"/>
                          <a:cs typeface="+mn-cs"/>
                        </a:rPr>
                        <a:t>預防呼吸道病毒感染</a:t>
                      </a:r>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zh-TW" sz="1800" kern="1200" dirty="0">
                          <a:solidFill>
                            <a:schemeClr val="dk1"/>
                          </a:solidFill>
                          <a:effectLst/>
                          <a:latin typeface="標楷體" panose="03000509000000000000" pitchFamily="65" charset="-120"/>
                          <a:ea typeface="標楷體" panose="03000509000000000000" pitchFamily="65" charset="-120"/>
                          <a:cs typeface="+mn-cs"/>
                        </a:rPr>
                        <a:t>肺上皮細胞損傷</a:t>
                      </a:r>
                      <a:endParaRPr lang="zh-TW" altLang="en-US"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2838125551"/>
                  </a:ext>
                </a:extLst>
              </a:tr>
              <a:tr h="65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latin typeface="標楷體" panose="03000509000000000000" pitchFamily="65" charset="-120"/>
                          <a:ea typeface="標楷體" panose="03000509000000000000" pitchFamily="65" charset="-120"/>
                        </a:rPr>
                        <a:t>次技術特徵</a:t>
                      </a:r>
                    </a:p>
                    <a:p>
                      <a:endParaRPr lang="zh-TW" altLang="en-US" dirty="0">
                        <a:latin typeface="標楷體" panose="03000509000000000000" pitchFamily="65" charset="-120"/>
                        <a:ea typeface="標楷體" panose="03000509000000000000" pitchFamily="65" charset="-120"/>
                      </a:endParaRPr>
                    </a:p>
                  </a:txBody>
                  <a:tcPr/>
                </a:tc>
                <a:tc>
                  <a:txBody>
                    <a:bodyPr/>
                    <a:lstStyle/>
                    <a:p>
                      <a:endParaRPr lang="zh-TW" altLang="en-US" dirty="0">
                        <a:latin typeface="標楷體" panose="03000509000000000000" pitchFamily="65" charset="-120"/>
                        <a:ea typeface="標楷體" panose="03000509000000000000" pitchFamily="65" charset="-120"/>
                      </a:endParaRPr>
                    </a:p>
                  </a:txBody>
                  <a:tcPr/>
                </a:tc>
                <a:tc>
                  <a:txBody>
                    <a:bodyPr/>
                    <a:lstStyle/>
                    <a:p>
                      <a:endParaRPr lang="zh-TW" altLang="en-US" dirty="0">
                        <a:latin typeface="標楷體" panose="03000509000000000000" pitchFamily="65" charset="-120"/>
                        <a:ea typeface="標楷體" panose="03000509000000000000" pitchFamily="65" charset="-120"/>
                      </a:endParaRPr>
                    </a:p>
                  </a:txBody>
                  <a:tcPr/>
                </a:tc>
                <a:tc>
                  <a:txBody>
                    <a:bodyPr/>
                    <a:lstStyle/>
                    <a:p>
                      <a:endParaRPr lang="zh-TW" altLang="en-US"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2305724599"/>
                  </a:ext>
                </a:extLst>
              </a:tr>
            </a:tbl>
          </a:graphicData>
        </a:graphic>
      </p:graphicFrame>
      <p:cxnSp>
        <p:nvCxnSpPr>
          <p:cNvPr id="4" name="直線接點 3">
            <a:extLst>
              <a:ext uri="{FF2B5EF4-FFF2-40B4-BE49-F238E27FC236}">
                <a16:creationId xmlns:a16="http://schemas.microsoft.com/office/drawing/2014/main" id="{81782D22-03E2-42CB-9CA4-1AF53835D73B}"/>
              </a:ext>
            </a:extLst>
          </p:cNvPr>
          <p:cNvCxnSpPr/>
          <p:nvPr/>
        </p:nvCxnSpPr>
        <p:spPr>
          <a:xfrm>
            <a:off x="2279576" y="2924944"/>
            <a:ext cx="2016224" cy="6480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語音泡泡: 橢圓形 7">
            <a:extLst>
              <a:ext uri="{FF2B5EF4-FFF2-40B4-BE49-F238E27FC236}">
                <a16:creationId xmlns:a16="http://schemas.microsoft.com/office/drawing/2014/main" id="{10C64BC8-01B0-448E-8E0C-617053AF47A0}"/>
              </a:ext>
            </a:extLst>
          </p:cNvPr>
          <p:cNvSpPr/>
          <p:nvPr/>
        </p:nvSpPr>
        <p:spPr>
          <a:xfrm>
            <a:off x="7991872" y="1291862"/>
            <a:ext cx="2304256" cy="486391"/>
          </a:xfrm>
          <a:prstGeom prst="wedgeEllipseCallout">
            <a:avLst>
              <a:gd name="adj1" fmla="val -23939"/>
              <a:gd name="adj2" fmla="val -10479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根據事務所提供檢索報告填寫</a:t>
            </a:r>
          </a:p>
        </p:txBody>
      </p:sp>
    </p:spTree>
    <p:extLst>
      <p:ext uri="{BB962C8B-B14F-4D97-AF65-F5344CB8AC3E}">
        <p14:creationId xmlns:p14="http://schemas.microsoft.com/office/powerpoint/2010/main" val="77362344"/>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23009757-2881-4A85-B040-EEFEA80FDE98}"/>
              </a:ext>
            </a:extLst>
          </p:cNvPr>
          <p:cNvSpPr/>
          <p:nvPr/>
        </p:nvSpPr>
        <p:spPr>
          <a:xfrm>
            <a:off x="1596008" y="44624"/>
            <a:ext cx="1691680" cy="432048"/>
          </a:xfrm>
          <a:prstGeom prst="rect">
            <a:avLst/>
          </a:prstGeom>
          <a:solidFill>
            <a:schemeClr val="bg1"/>
          </a:solidFill>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txBody>
          <a:bodyPr anchor="ctr"/>
          <a:lstStyle/>
          <a:p>
            <a:pPr algn="ctr">
              <a:defRPr/>
            </a:pPr>
            <a:endParaRPr lang="zh-TW" altLang="en-US" dirty="0">
              <a:latin typeface="標楷體" panose="03000509000000000000" pitchFamily="65" charset="-120"/>
              <a:ea typeface="標楷體" panose="03000509000000000000" pitchFamily="65" charset="-120"/>
            </a:endParaRPr>
          </a:p>
        </p:txBody>
      </p:sp>
      <p:sp>
        <p:nvSpPr>
          <p:cNvPr id="10" name="標題 1">
            <a:extLst>
              <a:ext uri="{FF2B5EF4-FFF2-40B4-BE49-F238E27FC236}">
                <a16:creationId xmlns:a16="http://schemas.microsoft.com/office/drawing/2014/main" id="{9AE3DCA0-15B4-425A-A7DF-937EE2FDFC31}"/>
              </a:ext>
            </a:extLst>
          </p:cNvPr>
          <p:cNvSpPr>
            <a:spLocks noGrp="1"/>
          </p:cNvSpPr>
          <p:nvPr>
            <p:ph type="title"/>
          </p:nvPr>
        </p:nvSpPr>
        <p:spPr>
          <a:xfrm>
            <a:off x="1981200" y="178287"/>
            <a:ext cx="8229600" cy="1143000"/>
          </a:xfrm>
          <a:prstGeom prst="rect">
            <a:avLst/>
          </a:prstGeom>
        </p:spPr>
        <p:txBody>
          <a:bodyPr/>
          <a:lstStyle/>
          <a:p>
            <a:pPr>
              <a:defRPr/>
            </a:pPr>
            <a:r>
              <a:rPr dirty="0" err="1">
                <a:effectLst>
                  <a:outerShdw blurRad="38100" dist="38100" dir="2700000" algn="tl">
                    <a:srgbClr val="000000">
                      <a:alpha val="43137"/>
                    </a:srgbClr>
                  </a:outerShdw>
                </a:effectLst>
              </a:rPr>
              <a:t>申請標的之</a:t>
            </a:r>
            <a:r>
              <a:rPr lang="en-US" dirty="0" err="1">
                <a:effectLst>
                  <a:outerShdw blurRad="38100" dist="38100" dir="2700000" algn="tl">
                    <a:srgbClr val="000000">
                      <a:alpha val="43137"/>
                    </a:srgbClr>
                  </a:outerShdw>
                </a:effectLst>
              </a:rPr>
              <a:t>SWOT</a:t>
            </a:r>
            <a:r>
              <a:rPr dirty="0" err="1">
                <a:effectLst>
                  <a:outerShdw blurRad="38100" dist="38100" dir="2700000" algn="tl">
                    <a:srgbClr val="000000">
                      <a:alpha val="43137"/>
                    </a:srgbClr>
                  </a:outerShdw>
                </a:effectLst>
              </a:rPr>
              <a:t>分析</a:t>
            </a:r>
            <a:endParaRPr dirty="0">
              <a:effectLst>
                <a:outerShdw blurRad="38100" dist="38100" dir="2700000" algn="tl">
                  <a:srgbClr val="000000">
                    <a:alpha val="43137"/>
                  </a:srgbClr>
                </a:outerShdw>
              </a:effectLst>
            </a:endParaRPr>
          </a:p>
        </p:txBody>
      </p:sp>
      <p:graphicFrame>
        <p:nvGraphicFramePr>
          <p:cNvPr id="7" name="資料庫圖表 6">
            <a:extLst>
              <a:ext uri="{FF2B5EF4-FFF2-40B4-BE49-F238E27FC236}">
                <a16:creationId xmlns:a16="http://schemas.microsoft.com/office/drawing/2014/main" id="{F97B933B-BCF0-4D3A-B45E-7BBB9562B5E1}"/>
              </a:ext>
            </a:extLst>
          </p:cNvPr>
          <p:cNvGraphicFramePr/>
          <p:nvPr/>
        </p:nvGraphicFramePr>
        <p:xfrm>
          <a:off x="1811524" y="1387074"/>
          <a:ext cx="8568952" cy="4705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投影片編號版面配置區 3">
            <a:extLst>
              <a:ext uri="{FF2B5EF4-FFF2-40B4-BE49-F238E27FC236}">
                <a16:creationId xmlns:a16="http://schemas.microsoft.com/office/drawing/2014/main" id="{AF209D8F-7653-4E1C-8489-B29EC64F6E05}"/>
              </a:ext>
            </a:extLst>
          </p:cNvPr>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7CC5DF59-45BA-8346-98AB-CAD19630E722}" type="slidenum">
              <a:rPr lang="en-US" altLang="zh-TW" sz="1400" b="1">
                <a:latin typeface="標楷體" panose="03000509000000000000" pitchFamily="65" charset="-120"/>
                <a:ea typeface="標楷體" panose="03000509000000000000" pitchFamily="65" charset="-120"/>
                <a:cs typeface="Times New Roman" panose="02020603050405020304" pitchFamily="18" charset="0"/>
              </a:rPr>
              <a:pPr>
                <a:spcBef>
                  <a:spcPct val="0"/>
                </a:spcBef>
                <a:buFontTx/>
                <a:buNone/>
              </a:pPr>
              <a:t>7</a:t>
            </a:fld>
            <a:endParaRPr lang="en-US" altLang="zh-TW" sz="1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9" name="語音泡泡: 橢圓形 8">
            <a:extLst>
              <a:ext uri="{FF2B5EF4-FFF2-40B4-BE49-F238E27FC236}">
                <a16:creationId xmlns:a16="http://schemas.microsoft.com/office/drawing/2014/main" id="{D62BEC38-7FE6-408D-98F3-4A799AD852F2}"/>
              </a:ext>
            </a:extLst>
          </p:cNvPr>
          <p:cNvSpPr/>
          <p:nvPr/>
        </p:nvSpPr>
        <p:spPr>
          <a:xfrm>
            <a:off x="5519936" y="1143878"/>
            <a:ext cx="2557264" cy="628938"/>
          </a:xfrm>
          <a:prstGeom prst="wedgeEllipseCallout">
            <a:avLst>
              <a:gd name="adj1" fmla="val -20299"/>
              <a:gd name="adj2" fmla="val -7720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此頁填寫若有問題，請與</a:t>
            </a:r>
            <a:r>
              <a:rPr lang="en-US" altLang="zh-TW" sz="1200" dirty="0">
                <a:latin typeface="標楷體" panose="03000509000000000000" pitchFamily="65" charset="-120"/>
                <a:ea typeface="標楷體" panose="03000509000000000000" pitchFamily="65" charset="-120"/>
              </a:rPr>
              <a:t>TTO</a:t>
            </a:r>
            <a:r>
              <a:rPr lang="zh-TW" altLang="en-US" sz="1200" dirty="0">
                <a:latin typeface="標楷體" panose="03000509000000000000" pitchFamily="65" charset="-120"/>
                <a:ea typeface="標楷體" panose="03000509000000000000" pitchFamily="65" charset="-120"/>
              </a:rPr>
              <a:t>專案經理聯繫</a:t>
            </a:r>
          </a:p>
        </p:txBody>
      </p:sp>
    </p:spTree>
    <p:extLst>
      <p:ext uri="{BB962C8B-B14F-4D97-AF65-F5344CB8AC3E}">
        <p14:creationId xmlns:p14="http://schemas.microsoft.com/office/powerpoint/2010/main" val="3812418300"/>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8"/>
          <p:cNvSpPr txBox="1">
            <a:spLocks noGrp="1"/>
          </p:cNvSpPr>
          <p:nvPr>
            <p:ph type="sldNum" idx="12"/>
          </p:nvPr>
        </p:nvSpPr>
        <p:spPr>
          <a:xfrm>
            <a:off x="8077200" y="6356351"/>
            <a:ext cx="2133600" cy="365125"/>
          </a:xfrm>
          <a:prstGeom prst="rect">
            <a:avLst/>
          </a:prstGeom>
          <a:noFill/>
          <a:ln>
            <a:noFill/>
          </a:ln>
        </p:spPr>
        <p:txBody>
          <a:bodyPr spcFirstLastPara="1" vert="horz" wrap="square" lIns="91425" tIns="45700" rIns="91425" bIns="45700" numCol="1" anchor="ctr" anchorCtr="0" compatLnSpc="1">
            <a:prstTxWarp prst="textNoShape">
              <a:avLst/>
            </a:prstTxWarp>
            <a:noAutofit/>
          </a:bodyPr>
          <a:lstStyle/>
          <a:p>
            <a:pPr>
              <a:spcBef>
                <a:spcPts val="0"/>
              </a:spcBef>
              <a:spcAft>
                <a:spcPts val="0"/>
              </a:spcAft>
              <a:buClr>
                <a:schemeClr val="dk1"/>
              </a:buClr>
              <a:buSzPts val="1200"/>
            </a:pPr>
            <a:fld id="{00000000-1234-1234-1234-123412341234}" type="slidenum">
              <a:rPr lang="en-US" altLang="zh-TW">
                <a:solidFill>
                  <a:schemeClr val="dk1"/>
                </a:solidFill>
                <a:latin typeface="標楷體" panose="03000509000000000000" pitchFamily="65" charset="-120"/>
                <a:cs typeface="Microsoft JhengHei"/>
                <a:sym typeface="Microsoft JhengHei"/>
              </a:rPr>
              <a:pPr>
                <a:spcBef>
                  <a:spcPts val="0"/>
                </a:spcBef>
                <a:spcAft>
                  <a:spcPts val="0"/>
                </a:spcAft>
                <a:buClr>
                  <a:schemeClr val="dk1"/>
                </a:buClr>
                <a:buSzPts val="1200"/>
              </a:pPr>
              <a:t>8</a:t>
            </a:fld>
            <a:endParaRPr dirty="0">
              <a:solidFill>
                <a:schemeClr val="dk1"/>
              </a:solidFill>
              <a:latin typeface="標楷體" panose="03000509000000000000" pitchFamily="65" charset="-120"/>
              <a:cs typeface="Microsoft JhengHei"/>
              <a:sym typeface="Microsoft JhengHei"/>
            </a:endParaRPr>
          </a:p>
        </p:txBody>
      </p:sp>
      <p:sp>
        <p:nvSpPr>
          <p:cNvPr id="185" name="Google Shape;185;p8"/>
          <p:cNvSpPr txBox="1"/>
          <p:nvPr/>
        </p:nvSpPr>
        <p:spPr>
          <a:xfrm>
            <a:off x="1715294" y="260649"/>
            <a:ext cx="8761413" cy="936625"/>
          </a:xfrm>
          <a:prstGeom prst="rect">
            <a:avLst/>
          </a:prstGeom>
          <a:noFill/>
          <a:ln>
            <a:noFill/>
          </a:ln>
        </p:spPr>
        <p:txBody>
          <a:bodyPr spcFirstLastPara="1" wrap="square" lIns="91425" tIns="45700" rIns="91425" bIns="45700" anchor="t" anchorCtr="0">
            <a:noAutofit/>
          </a:bodyPr>
          <a:lstStyle/>
          <a:p>
            <a:pPr algn="ctr">
              <a:spcBef>
                <a:spcPts val="0"/>
              </a:spcBef>
              <a:spcAft>
                <a:spcPts val="0"/>
              </a:spcAft>
            </a:pPr>
            <a:r>
              <a:rPr lang="zh-TW" altLang="en-US" sz="4400">
                <a:solidFill>
                  <a:schemeClr val="dk1"/>
                </a:solidFill>
                <a:latin typeface="標楷體" panose="03000509000000000000" pitchFamily="65" charset="-120"/>
                <a:ea typeface="標楷體" panose="03000509000000000000" pitchFamily="65" charset="-120"/>
                <a:cs typeface="Microsoft JhengHei"/>
                <a:sym typeface="Microsoft JhengHei"/>
              </a:rPr>
              <a:t>申請標的之市場分析</a:t>
            </a:r>
            <a:endParaRPr sz="2800">
              <a:solidFill>
                <a:schemeClr val="dk1"/>
              </a:solidFill>
              <a:latin typeface="標楷體" panose="03000509000000000000" pitchFamily="65" charset="-120"/>
              <a:ea typeface="標楷體" panose="03000509000000000000" pitchFamily="65" charset="-120"/>
              <a:cs typeface="Microsoft JhengHei"/>
              <a:sym typeface="Microsoft JhengHei"/>
            </a:endParaRPr>
          </a:p>
        </p:txBody>
      </p:sp>
      <p:grpSp>
        <p:nvGrpSpPr>
          <p:cNvPr id="7" name="群組 6"/>
          <p:cNvGrpSpPr/>
          <p:nvPr/>
        </p:nvGrpSpPr>
        <p:grpSpPr>
          <a:xfrm>
            <a:off x="465358" y="2090581"/>
            <a:ext cx="3358995" cy="3433504"/>
            <a:chOff x="467544" y="2744864"/>
            <a:chExt cx="3043444" cy="3132408"/>
          </a:xfrm>
        </p:grpSpPr>
        <p:grpSp>
          <p:nvGrpSpPr>
            <p:cNvPr id="8" name="群組 7"/>
            <p:cNvGrpSpPr/>
            <p:nvPr/>
          </p:nvGrpSpPr>
          <p:grpSpPr>
            <a:xfrm>
              <a:off x="467544" y="2744864"/>
              <a:ext cx="3043444" cy="3132408"/>
              <a:chOff x="467544" y="2744864"/>
              <a:chExt cx="3043444" cy="3132408"/>
            </a:xfrm>
          </p:grpSpPr>
          <p:sp>
            <p:nvSpPr>
              <p:cNvPr id="12" name="橢圓 11"/>
              <p:cNvSpPr/>
              <p:nvPr/>
            </p:nvSpPr>
            <p:spPr>
              <a:xfrm>
                <a:off x="467544" y="2744864"/>
                <a:ext cx="3043444" cy="31214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TW" altLang="en-US">
                  <a:solidFill>
                    <a:prstClr val="white"/>
                  </a:solidFill>
                  <a:latin typeface="標楷體" panose="03000509000000000000" pitchFamily="65" charset="-120"/>
                  <a:ea typeface="標楷體" panose="03000509000000000000" pitchFamily="65" charset="-120"/>
                </a:endParaRPr>
              </a:p>
            </p:txBody>
          </p:sp>
          <p:sp>
            <p:nvSpPr>
              <p:cNvPr id="13" name="橢圓 12"/>
              <p:cNvSpPr/>
              <p:nvPr/>
            </p:nvSpPr>
            <p:spPr>
              <a:xfrm>
                <a:off x="837554" y="3517397"/>
                <a:ext cx="2385402" cy="2359875"/>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defRPr/>
                </a:pPr>
                <a:endParaRPr lang="zh-TW" altLang="en-US">
                  <a:solidFill>
                    <a:prstClr val="white"/>
                  </a:solidFill>
                  <a:latin typeface="標楷體" panose="03000509000000000000" pitchFamily="65" charset="-120"/>
                  <a:ea typeface="標楷體" panose="03000509000000000000" pitchFamily="65" charset="-120"/>
                </a:endParaRPr>
              </a:p>
            </p:txBody>
          </p:sp>
          <p:sp>
            <p:nvSpPr>
              <p:cNvPr id="14" name="橢圓 13"/>
              <p:cNvSpPr/>
              <p:nvPr/>
            </p:nvSpPr>
            <p:spPr>
              <a:xfrm>
                <a:off x="1278740" y="4680133"/>
                <a:ext cx="1512168" cy="1166958"/>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defRPr/>
                </a:pPr>
                <a:endParaRPr lang="zh-TW" altLang="en-US">
                  <a:solidFill>
                    <a:prstClr val="white"/>
                  </a:solidFill>
                  <a:latin typeface="標楷體" panose="03000509000000000000" pitchFamily="65" charset="-120"/>
                  <a:ea typeface="標楷體" panose="03000509000000000000" pitchFamily="65" charset="-120"/>
                </a:endParaRPr>
              </a:p>
            </p:txBody>
          </p:sp>
          <p:sp>
            <p:nvSpPr>
              <p:cNvPr id="15" name="矩形 14"/>
              <p:cNvSpPr/>
              <p:nvPr/>
            </p:nvSpPr>
            <p:spPr>
              <a:xfrm>
                <a:off x="1619809" y="2799915"/>
                <a:ext cx="748050" cy="336944"/>
              </a:xfrm>
              <a:prstGeom prst="rect">
                <a:avLst/>
              </a:prstGeom>
            </p:spPr>
            <p:txBody>
              <a:bodyPr wrap="square">
                <a:spAutoFit/>
              </a:bodyPr>
              <a:lstStyle/>
              <a:p>
                <a:pPr>
                  <a:defRPr/>
                </a:pPr>
                <a:r>
                  <a:rPr lang="en-US" altLang="zh-TW" dirty="0">
                    <a:solidFill>
                      <a:srgbClr val="FFFFCC"/>
                    </a:solidFill>
                    <a:latin typeface="標楷體" panose="03000509000000000000" pitchFamily="65" charset="-120"/>
                    <a:ea typeface="標楷體" panose="03000509000000000000" pitchFamily="65" charset="-120"/>
                  </a:rPr>
                  <a:t>TAM</a:t>
                </a:r>
                <a:endParaRPr lang="zh-TW" altLang="en-US" dirty="0">
                  <a:solidFill>
                    <a:srgbClr val="FFFFCC"/>
                  </a:solidFill>
                  <a:latin typeface="標楷體" panose="03000509000000000000" pitchFamily="65" charset="-120"/>
                  <a:ea typeface="標楷體" panose="03000509000000000000" pitchFamily="65" charset="-120"/>
                </a:endParaRPr>
              </a:p>
            </p:txBody>
          </p:sp>
          <p:sp>
            <p:nvSpPr>
              <p:cNvPr id="16" name="矩形 15"/>
              <p:cNvSpPr/>
              <p:nvPr/>
            </p:nvSpPr>
            <p:spPr>
              <a:xfrm>
                <a:off x="1654445" y="3664559"/>
                <a:ext cx="782255" cy="336944"/>
              </a:xfrm>
              <a:prstGeom prst="rect">
                <a:avLst/>
              </a:prstGeom>
            </p:spPr>
            <p:txBody>
              <a:bodyPr wrap="square">
                <a:spAutoFit/>
              </a:bodyPr>
              <a:lstStyle/>
              <a:p>
                <a:pPr>
                  <a:defRPr/>
                </a:pPr>
                <a:r>
                  <a:rPr lang="en-US" altLang="zh-TW" dirty="0">
                    <a:solidFill>
                      <a:srgbClr val="FFFFCC"/>
                    </a:solidFill>
                    <a:latin typeface="標楷體" panose="03000509000000000000" pitchFamily="65" charset="-120"/>
                    <a:ea typeface="標楷體" panose="03000509000000000000" pitchFamily="65" charset="-120"/>
                  </a:rPr>
                  <a:t>SAM</a:t>
                </a:r>
                <a:endParaRPr lang="zh-TW" altLang="en-US" dirty="0">
                  <a:solidFill>
                    <a:srgbClr val="FFFFCC"/>
                  </a:solidFill>
                  <a:latin typeface="標楷體" panose="03000509000000000000" pitchFamily="65" charset="-120"/>
                  <a:ea typeface="標楷體" panose="03000509000000000000" pitchFamily="65" charset="-120"/>
                </a:endParaRPr>
              </a:p>
            </p:txBody>
          </p:sp>
          <p:sp>
            <p:nvSpPr>
              <p:cNvPr id="17" name="矩形 16"/>
              <p:cNvSpPr/>
              <p:nvPr/>
            </p:nvSpPr>
            <p:spPr>
              <a:xfrm>
                <a:off x="1710318" y="4787860"/>
                <a:ext cx="657541" cy="336944"/>
              </a:xfrm>
              <a:prstGeom prst="rect">
                <a:avLst/>
              </a:prstGeom>
            </p:spPr>
            <p:txBody>
              <a:bodyPr wrap="square">
                <a:spAutoFit/>
              </a:bodyPr>
              <a:lstStyle/>
              <a:p>
                <a:pPr>
                  <a:defRPr/>
                </a:pPr>
                <a:r>
                  <a:rPr lang="en-US" altLang="zh-TW" dirty="0">
                    <a:solidFill>
                      <a:prstClr val="black"/>
                    </a:solidFill>
                    <a:latin typeface="標楷體" panose="03000509000000000000" pitchFamily="65" charset="-120"/>
                    <a:ea typeface="標楷體" panose="03000509000000000000" pitchFamily="65" charset="-120"/>
                  </a:rPr>
                  <a:t>SOM</a:t>
                </a:r>
                <a:endParaRPr lang="zh-TW" altLang="en-US" dirty="0">
                  <a:solidFill>
                    <a:prstClr val="black"/>
                  </a:solidFill>
                  <a:latin typeface="標楷體" panose="03000509000000000000" pitchFamily="65" charset="-120"/>
                  <a:ea typeface="標楷體" panose="03000509000000000000" pitchFamily="65" charset="-120"/>
                </a:endParaRPr>
              </a:p>
            </p:txBody>
          </p:sp>
        </p:grpSp>
        <p:sp>
          <p:nvSpPr>
            <p:cNvPr id="9" name="矩形 8"/>
            <p:cNvSpPr/>
            <p:nvPr/>
          </p:nvSpPr>
          <p:spPr>
            <a:xfrm>
              <a:off x="1014592" y="3036521"/>
              <a:ext cx="2045240" cy="308865"/>
            </a:xfrm>
            <a:prstGeom prst="rect">
              <a:avLst/>
            </a:prstGeom>
          </p:spPr>
          <p:txBody>
            <a:bodyPr wrap="square">
              <a:spAutoFit/>
            </a:bodyPr>
            <a:lstStyle/>
            <a:p>
              <a:pPr>
                <a:spcBef>
                  <a:spcPts val="300"/>
                </a:spcBef>
                <a:defRPr/>
              </a:pPr>
              <a:r>
                <a:rPr lang="zh-TW" altLang="en-US" sz="1600" b="1" dirty="0">
                  <a:solidFill>
                    <a:srgbClr val="FFFFCC"/>
                  </a:solidFill>
                  <a:latin typeface="標楷體" panose="03000509000000000000" pitchFamily="65" charset="-120"/>
                  <a:ea typeface="標楷體" panose="03000509000000000000" pitchFamily="65" charset="-120"/>
                </a:rPr>
                <a:t>全球</a:t>
              </a:r>
              <a:r>
                <a:rPr lang="en-US" altLang="zh-TW" sz="1600" b="1" dirty="0">
                  <a:solidFill>
                    <a:srgbClr val="FFFFCC"/>
                  </a:solidFill>
                  <a:latin typeface="標楷體" panose="03000509000000000000" pitchFamily="65" charset="-120"/>
                  <a:ea typeface="標楷體" panose="03000509000000000000" pitchFamily="65" charset="-120"/>
                </a:rPr>
                <a:t>OOO</a:t>
              </a:r>
              <a:r>
                <a:rPr lang="zh-TW" altLang="en-US" sz="1600" b="1" dirty="0">
                  <a:solidFill>
                    <a:srgbClr val="FFFFCC"/>
                  </a:solidFill>
                  <a:latin typeface="標楷體" panose="03000509000000000000" pitchFamily="65" charset="-120"/>
                  <a:ea typeface="標楷體" panose="03000509000000000000" pitchFamily="65" charset="-120"/>
                </a:rPr>
                <a:t>患者規模</a:t>
              </a:r>
              <a:endParaRPr lang="en-US" altLang="zh-TW" sz="1600" b="1" dirty="0">
                <a:solidFill>
                  <a:srgbClr val="FFFFCC"/>
                </a:solidFill>
                <a:latin typeface="標楷體" panose="03000509000000000000" pitchFamily="65" charset="-120"/>
                <a:ea typeface="標楷體" panose="03000509000000000000" pitchFamily="65" charset="-120"/>
              </a:endParaRPr>
            </a:p>
          </p:txBody>
        </p:sp>
        <p:sp>
          <p:nvSpPr>
            <p:cNvPr id="10" name="矩形 9"/>
            <p:cNvSpPr/>
            <p:nvPr/>
          </p:nvSpPr>
          <p:spPr>
            <a:xfrm>
              <a:off x="1145325" y="4014887"/>
              <a:ext cx="2075144" cy="308865"/>
            </a:xfrm>
            <a:prstGeom prst="rect">
              <a:avLst/>
            </a:prstGeom>
          </p:spPr>
          <p:txBody>
            <a:bodyPr wrap="square">
              <a:spAutoFit/>
            </a:bodyPr>
            <a:lstStyle/>
            <a:p>
              <a:pPr>
                <a:spcBef>
                  <a:spcPts val="300"/>
                </a:spcBef>
                <a:defRPr/>
              </a:pPr>
              <a:r>
                <a:rPr lang="zh-TW" altLang="en-US" sz="1600" b="1" dirty="0">
                  <a:solidFill>
                    <a:srgbClr val="FFFFCC"/>
                  </a:solidFill>
                  <a:latin typeface="標楷體" panose="03000509000000000000" pitchFamily="65" charset="-120"/>
                  <a:ea typeface="標楷體" panose="03000509000000000000" pitchFamily="65" charset="-120"/>
                </a:rPr>
                <a:t>台灣</a:t>
              </a:r>
              <a:r>
                <a:rPr lang="en-US" altLang="zh-TW" sz="1600" b="1" dirty="0">
                  <a:solidFill>
                    <a:srgbClr val="FFFFCC"/>
                  </a:solidFill>
                  <a:latin typeface="標楷體" panose="03000509000000000000" pitchFamily="65" charset="-120"/>
                  <a:ea typeface="標楷體" panose="03000509000000000000" pitchFamily="65" charset="-120"/>
                </a:rPr>
                <a:t>OOO</a:t>
              </a:r>
              <a:r>
                <a:rPr lang="zh-TW" altLang="en-US" sz="1600" b="1" dirty="0">
                  <a:solidFill>
                    <a:srgbClr val="FFFFCC"/>
                  </a:solidFill>
                  <a:latin typeface="標楷體" panose="03000509000000000000" pitchFamily="65" charset="-120"/>
                  <a:ea typeface="標楷體" panose="03000509000000000000" pitchFamily="65" charset="-120"/>
                </a:rPr>
                <a:t>患者需求規模</a:t>
              </a:r>
              <a:endParaRPr lang="en-US" altLang="zh-TW" sz="1600" b="1" dirty="0">
                <a:solidFill>
                  <a:srgbClr val="FFFFCC"/>
                </a:solidFill>
                <a:latin typeface="標楷體" panose="03000509000000000000" pitchFamily="65" charset="-120"/>
                <a:ea typeface="標楷體" panose="03000509000000000000" pitchFamily="65" charset="-120"/>
              </a:endParaRPr>
            </a:p>
          </p:txBody>
        </p:sp>
        <p:sp>
          <p:nvSpPr>
            <p:cNvPr id="11" name="矩形 10"/>
            <p:cNvSpPr/>
            <p:nvPr/>
          </p:nvSpPr>
          <p:spPr>
            <a:xfrm>
              <a:off x="1316840" y="5085184"/>
              <a:ext cx="1512168" cy="533494"/>
            </a:xfrm>
            <a:prstGeom prst="rect">
              <a:avLst/>
            </a:prstGeom>
          </p:spPr>
          <p:txBody>
            <a:bodyPr wrap="square">
              <a:spAutoFit/>
            </a:bodyPr>
            <a:lstStyle/>
            <a:p>
              <a:pPr>
                <a:spcBef>
                  <a:spcPts val="300"/>
                </a:spcBef>
                <a:defRPr/>
              </a:pPr>
              <a:r>
                <a:rPr lang="zh-TW" altLang="en-US" sz="1600" b="1" dirty="0">
                  <a:solidFill>
                    <a:prstClr val="black"/>
                  </a:solidFill>
                  <a:latin typeface="標楷體" panose="03000509000000000000" pitchFamily="65" charset="-120"/>
                  <a:ea typeface="標楷體" panose="03000509000000000000" pitchFamily="65" charset="-120"/>
                </a:rPr>
                <a:t>本技術可觸及之台灣</a:t>
              </a:r>
              <a:r>
                <a:rPr lang="en-US" altLang="zh-TW" sz="1600" b="1" dirty="0">
                  <a:solidFill>
                    <a:prstClr val="black"/>
                  </a:solidFill>
                  <a:latin typeface="標楷體" panose="03000509000000000000" pitchFamily="65" charset="-120"/>
                  <a:ea typeface="標楷體" panose="03000509000000000000" pitchFamily="65" charset="-120"/>
                </a:rPr>
                <a:t>OOO</a:t>
              </a:r>
              <a:r>
                <a:rPr lang="zh-TW" altLang="en-US" sz="1600" b="1" dirty="0">
                  <a:solidFill>
                    <a:prstClr val="black"/>
                  </a:solidFill>
                  <a:latin typeface="標楷體" panose="03000509000000000000" pitchFamily="65" charset="-120"/>
                  <a:ea typeface="標楷體" panose="03000509000000000000" pitchFamily="65" charset="-120"/>
                </a:rPr>
                <a:t>患者</a:t>
              </a:r>
              <a:endParaRPr lang="en-US" altLang="zh-TW" sz="1600" b="1" dirty="0">
                <a:solidFill>
                  <a:prstClr val="black"/>
                </a:solidFill>
                <a:latin typeface="標楷體" panose="03000509000000000000" pitchFamily="65" charset="-120"/>
                <a:ea typeface="標楷體" panose="03000509000000000000" pitchFamily="65" charset="-120"/>
              </a:endParaRPr>
            </a:p>
          </p:txBody>
        </p:sp>
      </p:grpSp>
      <p:sp>
        <p:nvSpPr>
          <p:cNvPr id="2" name="矩形 1"/>
          <p:cNvSpPr/>
          <p:nvPr/>
        </p:nvSpPr>
        <p:spPr>
          <a:xfrm>
            <a:off x="3993387" y="1450599"/>
            <a:ext cx="7875440" cy="961802"/>
          </a:xfrm>
          <a:prstGeom prst="rect">
            <a:avLst/>
          </a:prstGeom>
        </p:spPr>
        <p:txBody>
          <a:bodyPr wrap="square">
            <a:spAutoFit/>
          </a:bodyPr>
          <a:lstStyle/>
          <a:p>
            <a:pPr>
              <a:spcBef>
                <a:spcPts val="300"/>
              </a:spcBef>
              <a:defRPr/>
            </a:pPr>
            <a:r>
              <a:rPr kumimoji="1" lang="en-US" altLang="zh-TW" b="1" kern="1200" dirty="0">
                <a:solidFill>
                  <a:srgbClr val="0070C0"/>
                </a:solidFill>
                <a:latin typeface="標楷體" panose="03000509000000000000" pitchFamily="65" charset="-120"/>
                <a:ea typeface="標楷體" panose="03000509000000000000" pitchFamily="65" charset="-120"/>
              </a:rPr>
              <a:t>Total addressable market (TAM)</a:t>
            </a:r>
            <a:r>
              <a:rPr kumimoji="1" lang="zh-TW" altLang="en-US" b="1" kern="1200" dirty="0">
                <a:solidFill>
                  <a:srgbClr val="0070C0"/>
                </a:solidFill>
                <a:latin typeface="標楷體" panose="03000509000000000000" pitchFamily="65" charset="-120"/>
                <a:ea typeface="標楷體" panose="03000509000000000000" pitchFamily="65" charset="-120"/>
              </a:rPr>
              <a:t>：</a:t>
            </a:r>
            <a:r>
              <a:rPr lang="zh-TW" altLang="en-US" dirty="0">
                <a:solidFill>
                  <a:srgbClr val="0070C0"/>
                </a:solidFill>
                <a:latin typeface="標楷體" panose="03000509000000000000" pitchFamily="65" charset="-120"/>
                <a:ea typeface="標楷體" panose="03000509000000000000" pitchFamily="65" charset="-120"/>
              </a:rPr>
              <a:t>整體潛在市場</a:t>
            </a:r>
            <a:endParaRPr lang="en-US" altLang="zh-TW" dirty="0">
              <a:solidFill>
                <a:srgbClr val="0070C0"/>
              </a:solidFill>
              <a:latin typeface="標楷體" panose="03000509000000000000" pitchFamily="65" charset="-120"/>
              <a:ea typeface="標楷體" panose="03000509000000000000" pitchFamily="65" charset="-120"/>
            </a:endParaRPr>
          </a:p>
          <a:p>
            <a:pPr marL="176213" indent="-176213">
              <a:spcBef>
                <a:spcPts val="300"/>
              </a:spcBef>
              <a:buFont typeface="Arial" panose="020B0604020202020204" pitchFamily="34" charset="0"/>
              <a:buChar char="•"/>
              <a:defRPr/>
            </a:pPr>
            <a:r>
              <a:rPr lang="en-US" altLang="zh-TW" dirty="0">
                <a:latin typeface="標楷體" panose="03000509000000000000" pitchFamily="65" charset="-120"/>
                <a:ea typeface="標楷體" panose="03000509000000000000" pitchFamily="65" charset="-120"/>
              </a:rPr>
              <a:t>2023</a:t>
            </a:r>
            <a:r>
              <a:rPr lang="zh-TW" altLang="en-US" dirty="0">
                <a:latin typeface="標楷體" panose="03000509000000000000" pitchFamily="65" charset="-120"/>
                <a:ea typeface="標楷體" panose="03000509000000000000" pitchFamily="65" charset="-120"/>
              </a:rPr>
              <a:t>年全球</a:t>
            </a:r>
            <a:r>
              <a:rPr lang="en-US" altLang="zh-TW" dirty="0">
                <a:latin typeface="標楷體" panose="03000509000000000000" pitchFamily="65" charset="-120"/>
                <a:ea typeface="標楷體" panose="03000509000000000000" pitchFamily="65" charset="-120"/>
              </a:rPr>
              <a:t>OOOO</a:t>
            </a:r>
            <a:r>
              <a:rPr lang="zh-TW" altLang="en-US" dirty="0">
                <a:latin typeface="標楷體" panose="03000509000000000000" pitchFamily="65" charset="-120"/>
                <a:ea typeface="標楷體" panose="03000509000000000000" pitchFamily="65" charset="-120"/>
              </a:rPr>
              <a:t>市場規模約為</a:t>
            </a:r>
            <a:r>
              <a:rPr lang="en-US" altLang="zh-TW" dirty="0">
                <a:latin typeface="標楷體" panose="03000509000000000000" pitchFamily="65" charset="-120"/>
                <a:ea typeface="標楷體" panose="03000509000000000000" pitchFamily="65" charset="-120"/>
              </a:rPr>
              <a:t>52</a:t>
            </a:r>
            <a:r>
              <a:rPr lang="zh-TW" altLang="en-US" dirty="0">
                <a:latin typeface="標楷體" panose="03000509000000000000" pitchFamily="65" charset="-120"/>
                <a:ea typeface="標楷體" panose="03000509000000000000" pitchFamily="65" charset="-120"/>
              </a:rPr>
              <a:t>億美元至</a:t>
            </a:r>
            <a:r>
              <a:rPr lang="en-US" altLang="zh-TW" dirty="0">
                <a:latin typeface="標楷體" panose="03000509000000000000" pitchFamily="65" charset="-120"/>
                <a:ea typeface="標楷體" panose="03000509000000000000" pitchFamily="65" charset="-120"/>
              </a:rPr>
              <a:t>54</a:t>
            </a:r>
            <a:r>
              <a:rPr lang="zh-TW" altLang="en-US" dirty="0">
                <a:latin typeface="標楷體" panose="03000509000000000000" pitchFamily="65" charset="-120"/>
                <a:ea typeface="標楷體" panose="03000509000000000000" pitchFamily="65" charset="-120"/>
              </a:rPr>
              <a:t>億美元之間。預計未來幾年內，該市場將以年均複合增長率（</a:t>
            </a:r>
            <a:r>
              <a:rPr lang="en-US" altLang="zh-TW" dirty="0">
                <a:latin typeface="標楷體" panose="03000509000000000000" pitchFamily="65" charset="-120"/>
                <a:ea typeface="標楷體" panose="03000509000000000000" pitchFamily="65" charset="-120"/>
              </a:rPr>
              <a:t>CAGR</a:t>
            </a:r>
            <a:r>
              <a:rPr lang="zh-TW" altLang="en-US" dirty="0">
                <a:latin typeface="標楷體" panose="03000509000000000000" pitchFamily="65" charset="-120"/>
                <a:ea typeface="標楷體" panose="03000509000000000000" pitchFamily="65" charset="-120"/>
              </a:rPr>
              <a:t>）約為</a:t>
            </a:r>
            <a:r>
              <a:rPr lang="en-US" altLang="zh-TW" dirty="0">
                <a:latin typeface="標楷體" panose="03000509000000000000" pitchFamily="65" charset="-120"/>
                <a:ea typeface="標楷體" panose="03000509000000000000" pitchFamily="65" charset="-120"/>
              </a:rPr>
              <a:t>2.7%</a:t>
            </a:r>
            <a:r>
              <a:rPr lang="zh-TW" altLang="en-US" dirty="0">
                <a:latin typeface="標楷體" panose="03000509000000000000" pitchFamily="65" charset="-120"/>
                <a:ea typeface="標楷體" panose="03000509000000000000" pitchFamily="65" charset="-120"/>
              </a:rPr>
              <a:t>至</a:t>
            </a:r>
            <a:r>
              <a:rPr lang="en-US" altLang="zh-TW" dirty="0">
                <a:latin typeface="標楷體" panose="03000509000000000000" pitchFamily="65" charset="-120"/>
                <a:ea typeface="標楷體" panose="03000509000000000000" pitchFamily="65" charset="-120"/>
              </a:rPr>
              <a:t>5.9%</a:t>
            </a:r>
            <a:r>
              <a:rPr lang="zh-TW" altLang="en-US" dirty="0">
                <a:latin typeface="標楷體" panose="03000509000000000000" pitchFamily="65" charset="-120"/>
                <a:ea typeface="標楷體" panose="03000509000000000000" pitchFamily="65" charset="-120"/>
              </a:rPr>
              <a:t>增長。</a:t>
            </a:r>
            <a:endParaRPr kumimoji="1" lang="en-US" altLang="zh-TW" b="1" kern="1200" dirty="0">
              <a:solidFill>
                <a:prstClr val="black"/>
              </a:solidFill>
              <a:latin typeface="標楷體" panose="03000509000000000000" pitchFamily="65" charset="-120"/>
              <a:ea typeface="標楷體" panose="03000509000000000000" pitchFamily="65" charset="-120"/>
            </a:endParaRPr>
          </a:p>
        </p:txBody>
      </p:sp>
      <p:sp>
        <p:nvSpPr>
          <p:cNvPr id="3" name="矩形 2"/>
          <p:cNvSpPr/>
          <p:nvPr/>
        </p:nvSpPr>
        <p:spPr>
          <a:xfrm>
            <a:off x="3993387" y="2737765"/>
            <a:ext cx="7189841" cy="1869743"/>
          </a:xfrm>
          <a:prstGeom prst="rect">
            <a:avLst/>
          </a:prstGeom>
        </p:spPr>
        <p:txBody>
          <a:bodyPr wrap="square">
            <a:spAutoFit/>
          </a:bodyPr>
          <a:lstStyle/>
          <a:p>
            <a:pPr>
              <a:spcBef>
                <a:spcPts val="300"/>
              </a:spcBef>
              <a:defRPr/>
            </a:pPr>
            <a:r>
              <a:rPr kumimoji="1" lang="en-US" altLang="zh-TW" b="1" kern="1200" dirty="0">
                <a:solidFill>
                  <a:srgbClr val="0070C0"/>
                </a:solidFill>
                <a:latin typeface="標楷體" panose="03000509000000000000" pitchFamily="65" charset="-120"/>
                <a:ea typeface="標楷體" panose="03000509000000000000" pitchFamily="65" charset="-120"/>
              </a:rPr>
              <a:t>Service addressable market (SAM)</a:t>
            </a:r>
            <a:r>
              <a:rPr kumimoji="1" lang="zh-TW" altLang="en-US" b="1" kern="1200" dirty="0">
                <a:solidFill>
                  <a:srgbClr val="0070C0"/>
                </a:solidFill>
                <a:latin typeface="標楷體" panose="03000509000000000000" pitchFamily="65" charset="-120"/>
                <a:ea typeface="標楷體" panose="03000509000000000000" pitchFamily="65" charset="-120"/>
              </a:rPr>
              <a:t>：</a:t>
            </a:r>
            <a:r>
              <a:rPr lang="zh-TW" altLang="en-US" dirty="0">
                <a:solidFill>
                  <a:srgbClr val="0070C0"/>
                </a:solidFill>
                <a:latin typeface="標楷體" panose="03000509000000000000" pitchFamily="65" charset="-120"/>
                <a:ea typeface="標楷體" panose="03000509000000000000" pitchFamily="65" charset="-120"/>
              </a:rPr>
              <a:t>服務可觸及市場</a:t>
            </a:r>
            <a:endParaRPr lang="en-US" altLang="zh-TW" dirty="0">
              <a:solidFill>
                <a:srgbClr val="0070C0"/>
              </a:solidFill>
              <a:latin typeface="標楷體" panose="03000509000000000000" pitchFamily="65" charset="-120"/>
              <a:ea typeface="標楷體" panose="03000509000000000000" pitchFamily="65" charset="-120"/>
            </a:endParaRPr>
          </a:p>
          <a:p>
            <a:pPr marL="176213" indent="-176213">
              <a:spcBef>
                <a:spcPts val="300"/>
              </a:spcBef>
              <a:buFont typeface="Arial" panose="020B0604020202020204" pitchFamily="34" charset="0"/>
              <a:buChar char="•"/>
              <a:defRPr/>
            </a:pPr>
            <a:r>
              <a:rPr lang="zh-TW" altLang="en-US" dirty="0">
                <a:latin typeface="標楷體" panose="03000509000000000000" pitchFamily="65" charset="-120"/>
                <a:ea typeface="標楷體" panose="03000509000000000000" pitchFamily="65" charset="-120"/>
              </a:rPr>
              <a:t>台灣的</a:t>
            </a:r>
            <a:r>
              <a:rPr lang="en-US" altLang="zh-TW" dirty="0">
                <a:latin typeface="標楷體" panose="03000509000000000000" pitchFamily="65" charset="-120"/>
                <a:ea typeface="標楷體" panose="03000509000000000000" pitchFamily="65" charset="-120"/>
              </a:rPr>
              <a:t>OOOO</a:t>
            </a:r>
            <a:r>
              <a:rPr lang="zh-TW" altLang="en-US" dirty="0">
                <a:latin typeface="標楷體" panose="03000509000000000000" pitchFamily="65" charset="-120"/>
                <a:ea typeface="標楷體" panose="03000509000000000000" pitchFamily="65" charset="-120"/>
              </a:rPr>
              <a:t>市場規模可根據台灣人口在全球人口中的比例進行估算。根據</a:t>
            </a:r>
            <a:r>
              <a:rPr lang="en-US" altLang="zh-TW" dirty="0">
                <a:latin typeface="標楷體" panose="03000509000000000000" pitchFamily="65" charset="-120"/>
                <a:ea typeface="標楷體" panose="03000509000000000000" pitchFamily="65" charset="-120"/>
              </a:rPr>
              <a:t>2023</a:t>
            </a:r>
            <a:r>
              <a:rPr lang="zh-TW" altLang="en-US" dirty="0">
                <a:latin typeface="標楷體" panose="03000509000000000000" pitchFamily="65" charset="-120"/>
                <a:ea typeface="標楷體" panose="03000509000000000000" pitchFamily="65" charset="-120"/>
              </a:rPr>
              <a:t>年的數據：全球人口：約</a:t>
            </a:r>
            <a:r>
              <a:rPr lang="en-US" altLang="zh-TW" dirty="0">
                <a:latin typeface="標楷體" panose="03000509000000000000" pitchFamily="65" charset="-120"/>
                <a:ea typeface="標楷體" panose="03000509000000000000" pitchFamily="65" charset="-120"/>
              </a:rPr>
              <a:t>80</a:t>
            </a:r>
            <a:r>
              <a:rPr lang="zh-TW" altLang="en-US" dirty="0">
                <a:latin typeface="標楷體" panose="03000509000000000000" pitchFamily="65" charset="-120"/>
                <a:ea typeface="標楷體" panose="03000509000000000000" pitchFamily="65" charset="-120"/>
              </a:rPr>
              <a:t>億人台灣人口：約</a:t>
            </a:r>
            <a:r>
              <a:rPr lang="en-US" altLang="zh-TW" dirty="0">
                <a:latin typeface="標楷體" panose="03000509000000000000" pitchFamily="65" charset="-120"/>
                <a:ea typeface="標楷體" panose="03000509000000000000" pitchFamily="65" charset="-120"/>
              </a:rPr>
              <a:t>2380</a:t>
            </a:r>
            <a:r>
              <a:rPr lang="zh-TW" altLang="en-US" dirty="0">
                <a:latin typeface="標楷體" panose="03000509000000000000" pitchFamily="65" charset="-120"/>
                <a:ea typeface="標楷體" panose="03000509000000000000" pitchFamily="65" charset="-120"/>
              </a:rPr>
              <a:t>萬人台灣人口比例：約</a:t>
            </a:r>
            <a:r>
              <a:rPr lang="en-US" altLang="zh-TW" dirty="0">
                <a:latin typeface="標楷體" panose="03000509000000000000" pitchFamily="65" charset="-120"/>
                <a:ea typeface="標楷體" panose="03000509000000000000" pitchFamily="65" charset="-120"/>
              </a:rPr>
              <a:t>0.2975%</a:t>
            </a:r>
          </a:p>
          <a:p>
            <a:pPr marL="176213" indent="-176213">
              <a:spcBef>
                <a:spcPts val="300"/>
              </a:spcBef>
              <a:buFont typeface="Arial" panose="020B0604020202020204" pitchFamily="34" charset="0"/>
              <a:buChar char="•"/>
              <a:defRPr/>
            </a:pPr>
            <a:r>
              <a:rPr lang="zh-TW" altLang="en-US" dirty="0">
                <a:latin typeface="標楷體" panose="03000509000000000000" pitchFamily="65" charset="-120"/>
                <a:ea typeface="標楷體" panose="03000509000000000000" pitchFamily="65" charset="-120"/>
              </a:rPr>
              <a:t>由此可估算台灣</a:t>
            </a:r>
            <a:r>
              <a:rPr lang="en-US" altLang="zh-TW" dirty="0">
                <a:latin typeface="標楷體" panose="03000509000000000000" pitchFamily="65" charset="-120"/>
                <a:ea typeface="標楷體" panose="03000509000000000000" pitchFamily="65" charset="-120"/>
              </a:rPr>
              <a:t>OOOO</a:t>
            </a:r>
            <a:r>
              <a:rPr lang="zh-TW" altLang="en-US" dirty="0">
                <a:latin typeface="標楷體" panose="03000509000000000000" pitchFamily="65" charset="-120"/>
                <a:ea typeface="標楷體" panose="03000509000000000000" pitchFamily="65" charset="-120"/>
              </a:rPr>
              <a:t>市場規模為：</a:t>
            </a:r>
            <a:endParaRPr lang="en-US" altLang="zh-TW" dirty="0">
              <a:latin typeface="標楷體" panose="03000509000000000000" pitchFamily="65" charset="-120"/>
              <a:ea typeface="標楷體" panose="03000509000000000000" pitchFamily="65" charset="-120"/>
            </a:endParaRPr>
          </a:p>
          <a:p>
            <a:pPr marL="176213" indent="-176213">
              <a:spcBef>
                <a:spcPts val="300"/>
              </a:spcBef>
              <a:buFont typeface="Arial" panose="020B0604020202020204" pitchFamily="34" charset="0"/>
              <a:buChar char="•"/>
              <a:defRPr/>
            </a:pPr>
            <a:r>
              <a:rPr lang="en-US" altLang="zh-TW" dirty="0">
                <a:latin typeface="標楷體" panose="03000509000000000000" pitchFamily="65" charset="-120"/>
                <a:ea typeface="標楷體" panose="03000509000000000000" pitchFamily="65" charset="-120"/>
              </a:rPr>
              <a:t>SAM=52</a:t>
            </a:r>
            <a:r>
              <a:rPr lang="zh-TW" altLang="en-US" dirty="0">
                <a:latin typeface="標楷體" panose="03000509000000000000" pitchFamily="65" charset="-120"/>
                <a:ea typeface="標楷體" panose="03000509000000000000" pitchFamily="65" charset="-120"/>
              </a:rPr>
              <a:t>億美元</a:t>
            </a:r>
            <a:r>
              <a:rPr lang="en-US" altLang="zh-TW" dirty="0">
                <a:latin typeface="標楷體" panose="03000509000000000000" pitchFamily="65" charset="-120"/>
                <a:ea typeface="標楷體" panose="03000509000000000000" pitchFamily="65" charset="-120"/>
              </a:rPr>
              <a:t>×0.2975%=1.5455</a:t>
            </a:r>
            <a:r>
              <a:rPr lang="zh-TW" altLang="en-US" dirty="0">
                <a:latin typeface="標楷體" panose="03000509000000000000" pitchFamily="65" charset="-120"/>
                <a:ea typeface="標楷體" panose="03000509000000000000" pitchFamily="65" charset="-120"/>
              </a:rPr>
              <a:t>億美元</a:t>
            </a:r>
            <a:endParaRPr lang="en-US" altLang="zh-TW" dirty="0">
              <a:latin typeface="標楷體" panose="03000509000000000000" pitchFamily="65" charset="-120"/>
              <a:ea typeface="標楷體" panose="03000509000000000000" pitchFamily="65" charset="-120"/>
            </a:endParaRPr>
          </a:p>
        </p:txBody>
      </p:sp>
      <p:sp>
        <p:nvSpPr>
          <p:cNvPr id="21" name="矩形 20"/>
          <p:cNvSpPr/>
          <p:nvPr/>
        </p:nvSpPr>
        <p:spPr>
          <a:xfrm>
            <a:off x="3993387" y="5073806"/>
            <a:ext cx="7783289" cy="1238801"/>
          </a:xfrm>
          <a:prstGeom prst="rect">
            <a:avLst/>
          </a:prstGeom>
        </p:spPr>
        <p:txBody>
          <a:bodyPr wrap="square">
            <a:spAutoFit/>
          </a:bodyPr>
          <a:lstStyle/>
          <a:p>
            <a:pPr>
              <a:spcBef>
                <a:spcPts val="300"/>
              </a:spcBef>
              <a:defRPr/>
            </a:pPr>
            <a:r>
              <a:rPr kumimoji="1" lang="en-US" altLang="zh-TW" b="1" kern="1200" dirty="0">
                <a:solidFill>
                  <a:srgbClr val="0070C0"/>
                </a:solidFill>
                <a:latin typeface="標楷體" panose="03000509000000000000" pitchFamily="65" charset="-120"/>
                <a:ea typeface="標楷體" panose="03000509000000000000" pitchFamily="65" charset="-120"/>
              </a:rPr>
              <a:t>Serviceable Obtainable Market (SOM)</a:t>
            </a:r>
            <a:r>
              <a:rPr kumimoji="1" lang="zh-TW" altLang="en-US" b="1" kern="1200" dirty="0">
                <a:solidFill>
                  <a:srgbClr val="0070C0"/>
                </a:solidFill>
                <a:latin typeface="標楷體" panose="03000509000000000000" pitchFamily="65" charset="-120"/>
                <a:ea typeface="標楷體" panose="03000509000000000000" pitchFamily="65" charset="-120"/>
              </a:rPr>
              <a:t>：</a:t>
            </a:r>
            <a:r>
              <a:rPr kumimoji="1" lang="zh-TW" altLang="en-US" kern="1200" dirty="0">
                <a:solidFill>
                  <a:srgbClr val="0070C0"/>
                </a:solidFill>
                <a:latin typeface="標楷體" panose="03000509000000000000" pitchFamily="65" charset="-120"/>
                <a:ea typeface="標楷體" panose="03000509000000000000" pitchFamily="65" charset="-120"/>
              </a:rPr>
              <a:t>可獲得服務的市場</a:t>
            </a:r>
            <a:endParaRPr kumimoji="1" lang="en-US" altLang="zh-TW" kern="1200" dirty="0">
              <a:solidFill>
                <a:srgbClr val="0070C0"/>
              </a:solidFill>
              <a:latin typeface="標楷體" panose="03000509000000000000" pitchFamily="65" charset="-120"/>
              <a:ea typeface="標楷體" panose="03000509000000000000" pitchFamily="65" charset="-120"/>
            </a:endParaRPr>
          </a:p>
          <a:p>
            <a:pPr marL="176213" indent="-176213">
              <a:spcBef>
                <a:spcPts val="300"/>
              </a:spcBef>
              <a:buFont typeface="Arial" panose="020B0604020202020204" pitchFamily="34" charset="0"/>
              <a:buChar char="•"/>
              <a:defRPr/>
            </a:pPr>
            <a:r>
              <a:rPr lang="zh-TW" altLang="en-US" dirty="0">
                <a:solidFill>
                  <a:prstClr val="black"/>
                </a:solidFill>
                <a:latin typeface="標楷體" panose="03000509000000000000" pitchFamily="65" charset="-120"/>
                <a:ea typeface="標楷體" panose="03000509000000000000" pitchFamily="65" charset="-120"/>
              </a:rPr>
              <a:t>如本技術在台灣市場能夠獲得約</a:t>
            </a:r>
            <a:r>
              <a:rPr lang="en-US" altLang="zh-TW" dirty="0">
                <a:solidFill>
                  <a:prstClr val="black"/>
                </a:solidFill>
                <a:latin typeface="標楷體" panose="03000509000000000000" pitchFamily="65" charset="-120"/>
                <a:ea typeface="標楷體" panose="03000509000000000000" pitchFamily="65" charset="-120"/>
              </a:rPr>
              <a:t>1%</a:t>
            </a:r>
            <a:r>
              <a:rPr lang="zh-TW" altLang="en-US" dirty="0">
                <a:solidFill>
                  <a:prstClr val="black"/>
                </a:solidFill>
                <a:latin typeface="標楷體" panose="03000509000000000000" pitchFamily="65" charset="-120"/>
                <a:ea typeface="標楷體" panose="03000509000000000000" pitchFamily="65" charset="-120"/>
              </a:rPr>
              <a:t>的市場份額，可獲取市場規模為：</a:t>
            </a:r>
            <a:r>
              <a:rPr lang="en-US" altLang="zh-TW" dirty="0">
                <a:solidFill>
                  <a:prstClr val="black"/>
                </a:solidFill>
                <a:latin typeface="標楷體" panose="03000509000000000000" pitchFamily="65" charset="-120"/>
                <a:ea typeface="標楷體" panose="03000509000000000000" pitchFamily="65" charset="-120"/>
              </a:rPr>
              <a:t>SOM=1.5455</a:t>
            </a:r>
            <a:r>
              <a:rPr lang="zh-TW" altLang="en-US" dirty="0">
                <a:solidFill>
                  <a:prstClr val="black"/>
                </a:solidFill>
                <a:latin typeface="標楷體" panose="03000509000000000000" pitchFamily="65" charset="-120"/>
                <a:ea typeface="標楷體" panose="03000509000000000000" pitchFamily="65" charset="-120"/>
              </a:rPr>
              <a:t>億美元</a:t>
            </a:r>
            <a:r>
              <a:rPr lang="en-US" altLang="zh-TW" dirty="0">
                <a:solidFill>
                  <a:prstClr val="black"/>
                </a:solidFill>
                <a:latin typeface="標楷體" panose="03000509000000000000" pitchFamily="65" charset="-120"/>
                <a:ea typeface="標楷體" panose="03000509000000000000" pitchFamily="65" charset="-120"/>
              </a:rPr>
              <a:t>×1%=0.015455</a:t>
            </a:r>
            <a:r>
              <a:rPr lang="zh-TW" altLang="en-US" dirty="0">
                <a:solidFill>
                  <a:prstClr val="black"/>
                </a:solidFill>
                <a:latin typeface="標楷體" panose="03000509000000000000" pitchFamily="65" charset="-120"/>
                <a:ea typeface="標楷體" panose="03000509000000000000" pitchFamily="65" charset="-120"/>
              </a:rPr>
              <a:t>億美元，即約</a:t>
            </a:r>
            <a:r>
              <a:rPr lang="en-US" altLang="zh-TW" dirty="0">
                <a:solidFill>
                  <a:prstClr val="black"/>
                </a:solidFill>
                <a:latin typeface="標楷體" panose="03000509000000000000" pitchFamily="65" charset="-120"/>
                <a:ea typeface="標楷體" panose="03000509000000000000" pitchFamily="65" charset="-120"/>
              </a:rPr>
              <a:t>154.55</a:t>
            </a:r>
            <a:r>
              <a:rPr lang="zh-TW" altLang="en-US" dirty="0">
                <a:solidFill>
                  <a:prstClr val="black"/>
                </a:solidFill>
                <a:latin typeface="標楷體" panose="03000509000000000000" pitchFamily="65" charset="-120"/>
                <a:ea typeface="標楷體" panose="03000509000000000000" pitchFamily="65" charset="-120"/>
              </a:rPr>
              <a:t>萬美元，約</a:t>
            </a:r>
            <a:r>
              <a:rPr lang="en-US" altLang="zh-TW" dirty="0">
                <a:solidFill>
                  <a:prstClr val="black"/>
                </a:solidFill>
                <a:latin typeface="標楷體" panose="03000509000000000000" pitchFamily="65" charset="-120"/>
                <a:ea typeface="標楷體" panose="03000509000000000000" pitchFamily="65" charset="-120"/>
              </a:rPr>
              <a:t>5,000</a:t>
            </a:r>
            <a:r>
              <a:rPr lang="zh-TW" altLang="en-US" dirty="0">
                <a:solidFill>
                  <a:prstClr val="black"/>
                </a:solidFill>
                <a:latin typeface="標楷體" panose="03000509000000000000" pitchFamily="65" charset="-120"/>
                <a:ea typeface="標楷體" panose="03000509000000000000" pitchFamily="65" charset="-120"/>
              </a:rPr>
              <a:t>萬新台幣。</a:t>
            </a:r>
            <a:endParaRPr kumimoji="1" lang="en-US" altLang="zh-TW" b="1" u="sng" kern="1200" dirty="0">
              <a:solidFill>
                <a:srgbClr val="C00000"/>
              </a:solidFill>
              <a:latin typeface="標楷體" panose="03000509000000000000" pitchFamily="65" charset="-120"/>
              <a:ea typeface="標楷體" panose="03000509000000000000" pitchFamily="65" charset="-120"/>
            </a:endParaRPr>
          </a:p>
        </p:txBody>
      </p:sp>
      <p:sp>
        <p:nvSpPr>
          <p:cNvPr id="18" name="語音泡泡: 橢圓形 17">
            <a:extLst>
              <a:ext uri="{FF2B5EF4-FFF2-40B4-BE49-F238E27FC236}">
                <a16:creationId xmlns:a16="http://schemas.microsoft.com/office/drawing/2014/main" id="{10F9493C-D33E-404E-AEA4-69C2C3FFACC5}"/>
              </a:ext>
            </a:extLst>
          </p:cNvPr>
          <p:cNvSpPr/>
          <p:nvPr/>
        </p:nvSpPr>
        <p:spPr>
          <a:xfrm>
            <a:off x="8057728" y="965876"/>
            <a:ext cx="2557264" cy="628938"/>
          </a:xfrm>
          <a:prstGeom prst="wedgeEllipseCallout">
            <a:avLst>
              <a:gd name="adj1" fmla="val -32437"/>
              <a:gd name="adj2" fmla="val -6653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此頁填寫若有問題，請與</a:t>
            </a:r>
            <a:r>
              <a:rPr lang="en-US" altLang="zh-TW" sz="1200" dirty="0">
                <a:latin typeface="標楷體" panose="03000509000000000000" pitchFamily="65" charset="-120"/>
                <a:ea typeface="標楷體" panose="03000509000000000000" pitchFamily="65" charset="-120"/>
              </a:rPr>
              <a:t>TTO</a:t>
            </a:r>
            <a:r>
              <a:rPr lang="zh-TW" altLang="en-US" sz="1200" dirty="0">
                <a:latin typeface="標楷體" panose="03000509000000000000" pitchFamily="65" charset="-120"/>
                <a:ea typeface="標楷體" panose="03000509000000000000" pitchFamily="65" charset="-120"/>
              </a:rPr>
              <a:t>專案經理聯繫</a:t>
            </a:r>
          </a:p>
        </p:txBody>
      </p:sp>
    </p:spTree>
    <p:extLst>
      <p:ext uri="{BB962C8B-B14F-4D97-AF65-F5344CB8AC3E}">
        <p14:creationId xmlns:p14="http://schemas.microsoft.com/office/powerpoint/2010/main" val="1607415454"/>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投影片編號版面配置區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軟正黑體" panose="020B0604030504040204" pitchFamily="34" charset="-120"/>
                <a:ea typeface="微軟正黑體" panose="020B0604030504040204" pitchFamily="34" charset="-120"/>
                <a:cs typeface="Arial" panose="020B0604020202020204" pitchFamily="34" charset="0"/>
              </a:defRPr>
            </a:lvl9pPr>
          </a:lstStyle>
          <a:p>
            <a:pPr>
              <a:spcBef>
                <a:spcPct val="0"/>
              </a:spcBef>
              <a:buFontTx/>
              <a:buNone/>
            </a:pPr>
            <a:fld id="{7DC098D3-E69A-4B50-9F11-AE8C38BAD14D}" type="slidenum">
              <a:rPr lang="zh-TW" altLang="en-US" sz="1200">
                <a:latin typeface="標楷體" panose="03000509000000000000" pitchFamily="65" charset="-120"/>
                <a:ea typeface="標楷體" panose="03000509000000000000" pitchFamily="65" charset="-120"/>
              </a:rPr>
              <a:pPr>
                <a:spcBef>
                  <a:spcPct val="0"/>
                </a:spcBef>
                <a:buFontTx/>
                <a:buNone/>
              </a:pPr>
              <a:t>9</a:t>
            </a:fld>
            <a:endParaRPr lang="zh-TW" altLang="en-US" sz="1200" dirty="0">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1715294" y="260649"/>
            <a:ext cx="8761413" cy="936625"/>
          </a:xfrm>
          <a:prstGeom prst="rect">
            <a:avLst/>
          </a:prstGeom>
        </p:spPr>
        <p:txBody>
          <a:bodyPr/>
          <a:lstStyle/>
          <a:p>
            <a:pPr algn="ctr">
              <a:defRPr/>
            </a:pPr>
            <a:r>
              <a:rPr lang="zh-TW" altLang="en-US" sz="44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Arial" pitchFamily="34" charset="0"/>
              </a:rPr>
              <a:t>申請標的之潛在買家與競品</a:t>
            </a:r>
            <a:endParaRPr lang="zh-TW" altLang="en-US" sz="280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Arial" pitchFamily="34" charset="0"/>
            </a:endParaRPr>
          </a:p>
        </p:txBody>
      </p:sp>
      <p:graphicFrame>
        <p:nvGraphicFramePr>
          <p:cNvPr id="5" name="表格 2"/>
          <p:cNvGraphicFramePr>
            <a:graphicFrameLocks noGrp="1"/>
          </p:cNvGraphicFramePr>
          <p:nvPr/>
        </p:nvGraphicFramePr>
        <p:xfrm>
          <a:off x="1847851" y="1397000"/>
          <a:ext cx="8496301" cy="2595880"/>
        </p:xfrm>
        <a:graphic>
          <a:graphicData uri="http://schemas.openxmlformats.org/drawingml/2006/table">
            <a:tbl>
              <a:tblPr firstRow="1" bandRow="1">
                <a:tableStyleId>{85BE263C-DBD7-4A20-BB59-AAB30ACAA65A}</a:tableStyleId>
              </a:tblPr>
              <a:tblGrid>
                <a:gridCol w="1296045">
                  <a:extLst>
                    <a:ext uri="{9D8B030D-6E8A-4147-A177-3AD203B41FA5}">
                      <a16:colId xmlns:a16="http://schemas.microsoft.com/office/drawing/2014/main" val="20000"/>
                    </a:ext>
                  </a:extLst>
                </a:gridCol>
                <a:gridCol w="1584055">
                  <a:extLst>
                    <a:ext uri="{9D8B030D-6E8A-4147-A177-3AD203B41FA5}">
                      <a16:colId xmlns:a16="http://schemas.microsoft.com/office/drawing/2014/main" val="20001"/>
                    </a:ext>
                  </a:extLst>
                </a:gridCol>
                <a:gridCol w="1224043">
                  <a:extLst>
                    <a:ext uri="{9D8B030D-6E8A-4147-A177-3AD203B41FA5}">
                      <a16:colId xmlns:a16="http://schemas.microsoft.com/office/drawing/2014/main" val="20002"/>
                    </a:ext>
                  </a:extLst>
                </a:gridCol>
                <a:gridCol w="1368048">
                  <a:extLst>
                    <a:ext uri="{9D8B030D-6E8A-4147-A177-3AD203B41FA5}">
                      <a16:colId xmlns:a16="http://schemas.microsoft.com/office/drawing/2014/main" val="20003"/>
                    </a:ext>
                  </a:extLst>
                </a:gridCol>
                <a:gridCol w="1656058">
                  <a:extLst>
                    <a:ext uri="{9D8B030D-6E8A-4147-A177-3AD203B41FA5}">
                      <a16:colId xmlns:a16="http://schemas.microsoft.com/office/drawing/2014/main" val="20004"/>
                    </a:ext>
                  </a:extLst>
                </a:gridCol>
                <a:gridCol w="1368052">
                  <a:extLst>
                    <a:ext uri="{9D8B030D-6E8A-4147-A177-3AD203B41FA5}">
                      <a16:colId xmlns:a16="http://schemas.microsoft.com/office/drawing/2014/main" val="20005"/>
                    </a:ext>
                  </a:extLst>
                </a:gridCol>
              </a:tblGrid>
              <a:tr h="370840">
                <a:tc>
                  <a:txBody>
                    <a:bodyPr/>
                    <a:lstStyle/>
                    <a:p>
                      <a:pPr algn="ctr"/>
                      <a:r>
                        <a:rPr lang="zh-TW" altLang="en-US" dirty="0">
                          <a:ea typeface="標楷體" panose="03000509000000000000" pitchFamily="65" charset="-120"/>
                        </a:rPr>
                        <a:t>公司</a:t>
                      </a:r>
                    </a:p>
                  </a:txBody>
                  <a:tcPr marL="91433" marR="91433"/>
                </a:tc>
                <a:tc>
                  <a:txBody>
                    <a:bodyPr/>
                    <a:lstStyle/>
                    <a:p>
                      <a:pPr algn="ctr"/>
                      <a:r>
                        <a:rPr lang="zh-TW" altLang="en-US" dirty="0">
                          <a:ea typeface="標楷體" panose="03000509000000000000" pitchFamily="65" charset="-120"/>
                        </a:rPr>
                        <a:t>產品名稱</a:t>
                      </a:r>
                    </a:p>
                  </a:txBody>
                  <a:tcPr marL="91433" marR="91433"/>
                </a:tc>
                <a:tc>
                  <a:txBody>
                    <a:bodyPr/>
                    <a:lstStyle/>
                    <a:p>
                      <a:pPr algn="ctr"/>
                      <a:r>
                        <a:rPr lang="zh-TW" altLang="en-US" dirty="0">
                          <a:ea typeface="標楷體" panose="03000509000000000000" pitchFamily="65" charset="-120"/>
                        </a:rPr>
                        <a:t>營收</a:t>
                      </a:r>
                    </a:p>
                  </a:txBody>
                  <a:tcPr marL="91433" marR="91433"/>
                </a:tc>
                <a:tc>
                  <a:txBody>
                    <a:bodyPr/>
                    <a:lstStyle/>
                    <a:p>
                      <a:pPr algn="ctr"/>
                      <a:r>
                        <a:rPr lang="zh-TW" altLang="en-US" dirty="0">
                          <a:ea typeface="標楷體" panose="03000509000000000000" pitchFamily="65" charset="-120"/>
                        </a:rPr>
                        <a:t>代理商</a:t>
                      </a:r>
                    </a:p>
                  </a:txBody>
                  <a:tcPr marL="91433" marR="91433"/>
                </a:tc>
                <a:tc>
                  <a:txBody>
                    <a:bodyPr/>
                    <a:lstStyle/>
                    <a:p>
                      <a:pPr algn="ctr"/>
                      <a:r>
                        <a:rPr lang="zh-TW" altLang="en-US" dirty="0">
                          <a:ea typeface="標楷體" panose="03000509000000000000" pitchFamily="65" charset="-120"/>
                        </a:rPr>
                        <a:t>導入醫院</a:t>
                      </a:r>
                    </a:p>
                  </a:txBody>
                  <a:tcPr marL="91433" marR="91433"/>
                </a:tc>
                <a:tc>
                  <a:txBody>
                    <a:bodyPr/>
                    <a:lstStyle/>
                    <a:p>
                      <a:pPr algn="ctr"/>
                      <a:r>
                        <a:rPr lang="zh-TW" altLang="en-US" dirty="0">
                          <a:ea typeface="標楷體" panose="03000509000000000000" pitchFamily="65" charset="-120"/>
                        </a:rPr>
                        <a:t>收費方式</a:t>
                      </a:r>
                    </a:p>
                  </a:txBody>
                  <a:tcPr marL="91433" marR="91433"/>
                </a:tc>
                <a:extLst>
                  <a:ext uri="{0D108BD9-81ED-4DB2-BD59-A6C34878D82A}">
                    <a16:rowId xmlns:a16="http://schemas.microsoft.com/office/drawing/2014/main" val="10000"/>
                  </a:ext>
                </a:extLst>
              </a:tr>
              <a:tr h="370840">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extLst>
                  <a:ext uri="{0D108BD9-81ED-4DB2-BD59-A6C34878D82A}">
                    <a16:rowId xmlns:a16="http://schemas.microsoft.com/office/drawing/2014/main" val="10001"/>
                  </a:ext>
                </a:extLst>
              </a:tr>
              <a:tr h="370840">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extLst>
                  <a:ext uri="{0D108BD9-81ED-4DB2-BD59-A6C34878D82A}">
                    <a16:rowId xmlns:a16="http://schemas.microsoft.com/office/drawing/2014/main" val="10002"/>
                  </a:ext>
                </a:extLst>
              </a:tr>
              <a:tr h="370840">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extLst>
                  <a:ext uri="{0D108BD9-81ED-4DB2-BD59-A6C34878D82A}">
                    <a16:rowId xmlns:a16="http://schemas.microsoft.com/office/drawing/2014/main" val="10003"/>
                  </a:ext>
                </a:extLst>
              </a:tr>
              <a:tr h="370840">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extLst>
                  <a:ext uri="{0D108BD9-81ED-4DB2-BD59-A6C34878D82A}">
                    <a16:rowId xmlns:a16="http://schemas.microsoft.com/office/drawing/2014/main" val="10004"/>
                  </a:ext>
                </a:extLst>
              </a:tr>
              <a:tr h="370840">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extLst>
                  <a:ext uri="{0D108BD9-81ED-4DB2-BD59-A6C34878D82A}">
                    <a16:rowId xmlns:a16="http://schemas.microsoft.com/office/drawing/2014/main" val="10005"/>
                  </a:ext>
                </a:extLst>
              </a:tr>
              <a:tr h="370840">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tc>
                  <a:txBody>
                    <a:bodyPr/>
                    <a:lstStyle/>
                    <a:p>
                      <a:pPr algn="l"/>
                      <a:endParaRPr lang="zh-TW" altLang="en-US" baseline="0" dirty="0">
                        <a:latin typeface="Times New Roman" panose="02020603050405020304" pitchFamily="18" charset="0"/>
                        <a:ea typeface="標楷體" panose="03000509000000000000" pitchFamily="65" charset="-120"/>
                      </a:endParaRPr>
                    </a:p>
                  </a:txBody>
                  <a:tcPr marL="91433" marR="91433" anchor="ctr"/>
                </a:tc>
                <a:extLst>
                  <a:ext uri="{0D108BD9-81ED-4DB2-BD59-A6C34878D82A}">
                    <a16:rowId xmlns:a16="http://schemas.microsoft.com/office/drawing/2014/main" val="10006"/>
                  </a:ext>
                </a:extLst>
              </a:tr>
            </a:tbl>
          </a:graphicData>
        </a:graphic>
      </p:graphicFrame>
      <p:sp>
        <p:nvSpPr>
          <p:cNvPr id="7" name="語音泡泡: 橢圓形 6">
            <a:extLst>
              <a:ext uri="{FF2B5EF4-FFF2-40B4-BE49-F238E27FC236}">
                <a16:creationId xmlns:a16="http://schemas.microsoft.com/office/drawing/2014/main" id="{092304BB-6823-4811-ADB2-963C811503F7}"/>
              </a:ext>
            </a:extLst>
          </p:cNvPr>
          <p:cNvSpPr/>
          <p:nvPr/>
        </p:nvSpPr>
        <p:spPr>
          <a:xfrm>
            <a:off x="8057728" y="828983"/>
            <a:ext cx="2557264" cy="628938"/>
          </a:xfrm>
          <a:prstGeom prst="wedgeEllipseCallout">
            <a:avLst>
              <a:gd name="adj1" fmla="val -32437"/>
              <a:gd name="adj2" fmla="val -6653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此頁填寫若有問題，請與</a:t>
            </a:r>
            <a:r>
              <a:rPr lang="en-US" altLang="zh-TW" sz="1200" dirty="0">
                <a:latin typeface="標楷體" panose="03000509000000000000" pitchFamily="65" charset="-120"/>
                <a:ea typeface="標楷體" panose="03000509000000000000" pitchFamily="65" charset="-120"/>
              </a:rPr>
              <a:t>TTO</a:t>
            </a:r>
            <a:r>
              <a:rPr lang="zh-TW" altLang="en-US" sz="1200" dirty="0">
                <a:latin typeface="標楷體" panose="03000509000000000000" pitchFamily="65" charset="-120"/>
                <a:ea typeface="標楷體" panose="03000509000000000000" pitchFamily="65" charset="-120"/>
              </a:rPr>
              <a:t>專案經理聯繫</a:t>
            </a:r>
          </a:p>
        </p:txBody>
      </p:sp>
      <p:sp>
        <p:nvSpPr>
          <p:cNvPr id="8" name="語音泡泡: 橢圓形 7">
            <a:extLst>
              <a:ext uri="{FF2B5EF4-FFF2-40B4-BE49-F238E27FC236}">
                <a16:creationId xmlns:a16="http://schemas.microsoft.com/office/drawing/2014/main" id="{716C1125-39CE-4B27-AE4E-5EA54B62114C}"/>
              </a:ext>
            </a:extLst>
          </p:cNvPr>
          <p:cNvSpPr/>
          <p:nvPr/>
        </p:nvSpPr>
        <p:spPr>
          <a:xfrm>
            <a:off x="7320136" y="4077072"/>
            <a:ext cx="2557264" cy="628938"/>
          </a:xfrm>
          <a:prstGeom prst="wedgeEllipseCallout">
            <a:avLst>
              <a:gd name="adj1" fmla="val -32437"/>
              <a:gd name="adj2" fmla="val -6653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1200" dirty="0">
                <a:latin typeface="標楷體" panose="03000509000000000000" pitchFamily="65" charset="-120"/>
                <a:ea typeface="標楷體" panose="03000509000000000000" pitchFamily="65" charset="-120"/>
              </a:rPr>
              <a:t>可填入已知之潛在競品與可能技轉廠商</a:t>
            </a:r>
          </a:p>
        </p:txBody>
      </p:sp>
    </p:spTree>
    <p:extLst>
      <p:ext uri="{BB962C8B-B14F-4D97-AF65-F5344CB8AC3E}">
        <p14:creationId xmlns:p14="http://schemas.microsoft.com/office/powerpoint/2010/main" val="2757138658"/>
      </p:ext>
    </p:extLst>
  </p:cSld>
  <p:clrMapOvr>
    <a:masterClrMapping/>
  </p:clrMapOvr>
  <mc:AlternateContent xmlns:mc="http://schemas.openxmlformats.org/markup-compatibility/2006" xmlns:p14="http://schemas.microsoft.com/office/powerpoint/2010/main">
    <mc:Choice Requires="p14">
      <p:transition spd="slow" p14:dur="2000" advTm="100">
        <p:cut/>
      </p:transition>
    </mc:Choice>
    <mc:Fallback xmlns="">
      <p:transition spd="slow" advTm="100">
        <p:cut/>
      </p:transition>
    </mc:Fallback>
  </mc:AlternateContent>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29530</TotalTime>
  <Words>1242</Words>
  <Application>Microsoft Office PowerPoint</Application>
  <PresentationFormat>寬螢幕</PresentationFormat>
  <Paragraphs>157</Paragraphs>
  <Slides>11</Slides>
  <Notes>4</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11</vt:i4>
      </vt:variant>
    </vt:vector>
  </HeadingPairs>
  <TitlesOfParts>
    <vt:vector size="17" baseType="lpstr">
      <vt:lpstr>標楷體</vt:lpstr>
      <vt:lpstr>Arial</vt:lpstr>
      <vt:lpstr>Calibri</vt:lpstr>
      <vt:lpstr>Times New Roman</vt:lpstr>
      <vt:lpstr>Wingdings</vt:lpstr>
      <vt:lpstr>1_Office 佈景主題</vt:lpstr>
      <vt:lpstr>PowerPoint 簡報</vt:lpstr>
      <vt:lpstr>基本資料</vt:lpstr>
      <vt:lpstr>申請標的摘要</vt:lpstr>
      <vt:lpstr>專利申請技術內容</vt:lpstr>
      <vt:lpstr>申請專利範圍</vt:lpstr>
      <vt:lpstr>PowerPoint 簡報</vt:lpstr>
      <vt:lpstr>申請標的之SWOT分析</vt:lpstr>
      <vt:lpstr>PowerPoint 簡報</vt:lpstr>
      <vt:lpstr>PowerPoint 簡報</vt:lpstr>
      <vt:lpstr>授權廠商之承接能力說明</vt:lpstr>
      <vt:lpstr>PowerPoint 簡報</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112學年度第3次研發成果管理委員會</dc:title>
  <dc:creator>AD</dc:creator>
  <cp:lastModifiedBy>Adin Lai</cp:lastModifiedBy>
  <cp:revision>1139</cp:revision>
  <cp:lastPrinted>2024-02-29T08:36:25Z</cp:lastPrinted>
  <dcterms:created xsi:type="dcterms:W3CDTF">2007-09-19T02:33:48Z</dcterms:created>
  <dcterms:modified xsi:type="dcterms:W3CDTF">2024-07-15T06:50:34Z</dcterms:modified>
</cp:coreProperties>
</file>