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2" r:id="rId1"/>
  </p:sldMasterIdLst>
  <p:notesMasterIdLst>
    <p:notesMasterId r:id="rId10"/>
  </p:notesMasterIdLst>
  <p:handoutMasterIdLst>
    <p:handoutMasterId r:id="rId11"/>
  </p:handoutMasterIdLst>
  <p:sldIdLst>
    <p:sldId id="292" r:id="rId2"/>
    <p:sldId id="366" r:id="rId3"/>
    <p:sldId id="365" r:id="rId4"/>
    <p:sldId id="367" r:id="rId5"/>
    <p:sldId id="368" r:id="rId6"/>
    <p:sldId id="369" r:id="rId7"/>
    <p:sldId id="370" r:id="rId8"/>
    <p:sldId id="371" r:id="rId9"/>
  </p:sldIdLst>
  <p:sldSz cx="12192000" cy="6858000"/>
  <p:notesSz cx="10234613" cy="710406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in Lai" initials="AL" lastIdx="1" clrIdx="0">
    <p:extLst>
      <p:ext uri="{19B8F6BF-5375-455C-9EA6-DF929625EA0E}">
        <p15:presenceInfo xmlns:p15="http://schemas.microsoft.com/office/powerpoint/2012/main" userId="59eb982ac15d7d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308"/>
    <a:srgbClr val="0000FF"/>
    <a:srgbClr val="333333"/>
    <a:srgbClr val="FF9900"/>
    <a:srgbClr val="FFCC00"/>
    <a:srgbClr val="FF5050"/>
    <a:srgbClr val="FF6600"/>
    <a:srgbClr val="FFFF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2582" autoAdjust="0"/>
  </p:normalViewPr>
  <p:slideViewPr>
    <p:cSldViewPr>
      <p:cViewPr varScale="1">
        <p:scale>
          <a:sx n="151" d="100"/>
          <a:sy n="151" d="100"/>
        </p:scale>
        <p:origin x="212" y="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6114" cy="355602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796110" y="0"/>
            <a:ext cx="4436114" cy="355602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440E3E0F-FC73-47F1-9C9A-57AC199330ED}" type="datetimeFigureOut">
              <a:rPr lang="zh-TW" altLang="en-US" smtClean="0">
                <a:ea typeface="標楷體" panose="03000509000000000000" pitchFamily="65" charset="-120"/>
              </a:rPr>
              <a:t>2024/11/29</a:t>
            </a:fld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6748463"/>
            <a:ext cx="4436114" cy="355602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796110" y="6748463"/>
            <a:ext cx="4436114" cy="355602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2C45E714-AAA6-4927-8817-1BDF5EAC4D43}" type="slidenum">
              <a:rPr lang="zh-TW" altLang="en-US" smtClean="0">
                <a:ea typeface="標楷體" panose="03000509000000000000" pitchFamily="65" charset="-120"/>
              </a:rPr>
              <a:t>‹#›</a:t>
            </a:fld>
            <a:endParaRPr lang="zh-TW" altLang="en-US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6854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4999" cy="35643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797248" y="1"/>
            <a:ext cx="4434999" cy="35643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>
                <a:ea typeface="標楷體" panose="03000509000000000000" pitchFamily="65" charset="-120"/>
              </a:defRPr>
            </a:lvl1pPr>
          </a:lstStyle>
          <a:p>
            <a:fld id="{6DB7992A-00A8-43CA-A400-DDFE2A1C6003}" type="datetimeFigureOut">
              <a:rPr lang="zh-TW" altLang="en-US" smtClean="0"/>
              <a:pPr/>
              <a:t>2024/11/29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89263" y="889000"/>
            <a:ext cx="4256087" cy="239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zh-TW" alt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1023463" y="3418832"/>
            <a:ext cx="8187690" cy="2797225"/>
          </a:xfrm>
          <a:prstGeom prst="rect">
            <a:avLst/>
          </a:prstGeom>
        </p:spPr>
        <p:txBody>
          <a:bodyPr vert="horz" lIns="94787" tIns="47393" rIns="94787" bIns="47393" rtlCol="0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6747627"/>
            <a:ext cx="4434999" cy="356437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797248" y="6747627"/>
            <a:ext cx="4434999" cy="356437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>
                <a:ea typeface="標楷體" panose="03000509000000000000" pitchFamily="65" charset="-120"/>
              </a:defRPr>
            </a:lvl1pPr>
          </a:lstStyle>
          <a:p>
            <a:fld id="{0156E937-CA17-4A67-BA97-0E09298959CB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675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標楷體" panose="03000509000000000000" pitchFamily="65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標楷體" panose="03000509000000000000" pitchFamily="65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標楷體" panose="03000509000000000000" pitchFamily="65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標楷體" panose="03000509000000000000" pitchFamily="65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>
            <a:extLst>
              <a:ext uri="{FF2B5EF4-FFF2-40B4-BE49-F238E27FC236}">
                <a16:creationId xmlns:a16="http://schemas.microsoft.com/office/drawing/2014/main" id="{8001C5ED-6CC0-41E3-85DE-080FF3114F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備忘稿版面配置區 2">
            <a:extLst>
              <a:ext uri="{FF2B5EF4-FFF2-40B4-BE49-F238E27FC236}">
                <a16:creationId xmlns:a16="http://schemas.microsoft.com/office/drawing/2014/main" id="{FF12BF1A-21AA-4F0E-A4EF-8DC74C9CA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32" name="投影片編號版面配置區 3">
            <a:extLst>
              <a:ext uri="{FF2B5EF4-FFF2-40B4-BE49-F238E27FC236}">
                <a16:creationId xmlns:a16="http://schemas.microsoft.com/office/drawing/2014/main" id="{1684268D-E0AB-4CD6-82A1-3E9229DFAD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AA2517C-A15E-4F05-9639-08051C9F5C53}" type="slidenum">
              <a:rPr lang="en-US" altLang="zh-TW" sz="1200"/>
              <a:pPr/>
              <a:t>1</a:t>
            </a:fld>
            <a:endParaRPr lang="en-US" altLang="zh-TW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8" name="文字版面配置區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09240-3D44-4738-9923-71236868832F}" type="datetime1">
              <a:rPr lang="zh-TW" altLang="en-US" smtClean="0"/>
              <a:t>2024/11/29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F7A47-E585-4F29-8810-33340D75FA4D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10" name="圖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683" y="-1588"/>
            <a:ext cx="12240684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89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F7C316-6CBB-4E27-9DE3-EDCB84853DCA}" type="datetime1">
              <a:rPr lang="zh-TW" altLang="en-US" smtClean="0"/>
              <a:t>2024/11/29</a:t>
            </a:fld>
            <a:endParaRPr lang="en-US" altLang="zh-TW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A4D-DBF7-4562-86FF-8139DCBC2CD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64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7" name="文字版面配置區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140B6-EFA3-475E-9648-BA77562C9357}" type="datetime1">
              <a:rPr lang="zh-TW" altLang="en-US" smtClean="0"/>
              <a:t>2024/11/29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DB8BC-C074-45BA-B4FC-F366F77CF82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323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60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D5CB-3AA9-4BE0-9C40-93AF46CB926D}" type="datetime1">
              <a:rPr lang="zh-TW" altLang="en-US" smtClean="0"/>
              <a:t>2024/11/29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567C4-451C-4CC2-A5D7-7A1B4E9C5AB5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4217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"/>
    </mc:Choice>
    <mc:Fallback xmlns="">
      <p:transition advClick="0" advTm="1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2FFF7-499C-40AE-92E9-7E9B7EC5B83F}" type="datetime1">
              <a:rPr lang="zh-TW" altLang="en-US" smtClean="0"/>
              <a:t>2024/11/29</a:t>
            </a:fld>
            <a:endParaRPr lang="en-US" altLang="zh-TW" dirty="0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7FD81-ADBE-49F7-9C6A-AC420EA78F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498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"/>
    </mc:Choice>
    <mc:Fallback xmlns="">
      <p:transition advClick="0" advTm="1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813" y="188640"/>
            <a:ext cx="10945548" cy="864096"/>
          </a:xfrm>
        </p:spPr>
        <p:txBody>
          <a:bodyPr/>
          <a:lstStyle>
            <a:lvl1pPr algn="l"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81D2-818A-45BE-9F2A-454D9972F37F}" type="datetime1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sz="quarter" idx="13"/>
          </p:nvPr>
        </p:nvSpPr>
        <p:spPr>
          <a:xfrm>
            <a:off x="514814" y="1484314"/>
            <a:ext cx="10945549" cy="4752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pPr lvl="0"/>
            <a:endParaRPr lang="zh-TW" altLang="en-US" dirty="0"/>
          </a:p>
        </p:txBody>
      </p:sp>
      <p:sp>
        <p:nvSpPr>
          <p:cNvPr id="10" name="直角三角形 9"/>
          <p:cNvSpPr/>
          <p:nvPr userDrawn="1"/>
        </p:nvSpPr>
        <p:spPr>
          <a:xfrm flipH="1">
            <a:off x="11568608" y="6356350"/>
            <a:ext cx="622379" cy="5016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1563847" y="6547260"/>
            <a:ext cx="781877" cy="365125"/>
          </a:xfrm>
        </p:spPr>
        <p:txBody>
          <a:bodyPr/>
          <a:lstStyle>
            <a:lvl1pPr algn="ctr"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6F17D5D-B564-457C-A5AA-85A5C36CEEF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288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9"/>
            <a:ext cx="121920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A895E838-9AFE-4F07-86D4-4C32A52D2F39}" type="datetime1">
              <a:rPr lang="zh-TW" altLang="en-US" smtClean="0"/>
              <a:pPr>
                <a:defRPr/>
              </a:pPr>
              <a:t>2024/11/29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標楷體" panose="03000509000000000000" pitchFamily="65" charset="-120"/>
              </a:defRPr>
            </a:lvl1pPr>
          </a:lstStyle>
          <a:p>
            <a:fld id="{F7DD8A4D-DBF7-4562-86FF-8139DCBC2CD7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370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8" r:id="rId2"/>
    <p:sldLayoutId id="2147483724" r:id="rId3"/>
    <p:sldLayoutId id="2147483725" r:id="rId4"/>
    <p:sldLayoutId id="2147483726" r:id="rId5"/>
    <p:sldLayoutId id="2147483727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標楷體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標楷體" panose="03000509000000000000" pitchFamily="65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標楷體" panose="03000509000000000000" pitchFamily="65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標楷體" panose="03000509000000000000" pitchFamily="65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標楷體" panose="03000509000000000000" pitchFamily="65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2" name="Rectangle 32">
            <a:extLst>
              <a:ext uri="{FF2B5EF4-FFF2-40B4-BE49-F238E27FC236}">
                <a16:creationId xmlns:a16="http://schemas.microsoft.com/office/drawing/2014/main" id="{38E1ADC0-1D68-45CD-B556-3C35F94F2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3402693"/>
            <a:ext cx="6156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TW" alt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charset="0"/>
                <a:ea typeface="標楷體" pitchFamily="65" charset="-120"/>
                <a:cs typeface="Microsoft Sans Serif" charset="0"/>
              </a:rPr>
              <a:t>技術名稱：</a:t>
            </a:r>
            <a:endParaRPr lang="en-US" altLang="zh-TW" sz="3200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icrosoft Sans Serif" charset="0"/>
              <a:ea typeface="標楷體" pitchFamily="65" charset="-120"/>
              <a:cs typeface="Microsoft Sans Serif" charset="0"/>
            </a:endParaRPr>
          </a:p>
        </p:txBody>
      </p:sp>
      <p:sp>
        <p:nvSpPr>
          <p:cNvPr id="69" name="Rectangle 32">
            <a:extLst>
              <a:ext uri="{FF2B5EF4-FFF2-40B4-BE49-F238E27FC236}">
                <a16:creationId xmlns:a16="http://schemas.microsoft.com/office/drawing/2014/main" id="{52BED0D7-A2F1-4D6F-BEDE-C7CE94BC0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1704" y="4280740"/>
            <a:ext cx="5221287" cy="646113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C0C0C0"/>
                  </a:outerShdw>
                </a:effectLst>
                <a:latin typeface="Microsoft Sans Serif" charset="0"/>
                <a:ea typeface="標楷體" pitchFamily="65" charset="-120"/>
                <a:cs typeface="Microsoft Sans Serif" charset="0"/>
              </a:rPr>
              <a:t>申請人：</a:t>
            </a:r>
            <a:endParaRPr lang="en-US" altLang="zh-TW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C0C0C0"/>
                </a:outerShdw>
              </a:effectLst>
              <a:latin typeface="Microsoft Sans Serif" charset="0"/>
              <a:ea typeface="標楷體" pitchFamily="65" charset="-120"/>
              <a:cs typeface="Microsoft Sans Serif" charset="0"/>
            </a:endParaRPr>
          </a:p>
          <a:p>
            <a:pPr eaLnBrk="1" hangingPunct="1">
              <a:defRPr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sx="1000" sy="1000" algn="tl">
                    <a:srgbClr val="C0C0C0"/>
                  </a:outerShdw>
                </a:effectLst>
                <a:latin typeface="Microsoft Sans Serif" charset="0"/>
                <a:ea typeface="標楷體" pitchFamily="65" charset="-120"/>
                <a:cs typeface="Microsoft Sans Serif" charset="0"/>
              </a:rPr>
              <a:t>報告日期：</a:t>
            </a:r>
            <a:endParaRPr lang="en-US" altLang="zh-TW" b="1" dirty="0">
              <a:solidFill>
                <a:schemeClr val="bg1"/>
              </a:solidFill>
              <a:effectLst>
                <a:outerShdw blurRad="38100" dist="38100" dir="2700000" sx="1000" sy="1000" algn="tl">
                  <a:srgbClr val="C0C0C0"/>
                </a:outerShdw>
              </a:effectLst>
              <a:latin typeface="Microsoft Sans Serif" charset="0"/>
              <a:ea typeface="標楷體" pitchFamily="65" charset="-120"/>
              <a:cs typeface="Microsoft Sans Serif" charset="0"/>
            </a:endParaRPr>
          </a:p>
        </p:txBody>
      </p:sp>
      <p:sp>
        <p:nvSpPr>
          <p:cNvPr id="13316" name="Rectangle 107">
            <a:extLst>
              <a:ext uri="{FF2B5EF4-FFF2-40B4-BE49-F238E27FC236}">
                <a16:creationId xmlns:a16="http://schemas.microsoft.com/office/drawing/2014/main" id="{38C93099-A826-4F85-B1CE-6F6C87FA8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4" y="2492896"/>
            <a:ext cx="35909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B05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zh-TW" sz="4000" dirty="0">
                <a:solidFill>
                  <a:srgbClr val="000099"/>
                </a:solidFill>
                <a:latin typeface="標楷體" panose="03000509000000000000" pitchFamily="65" charset="-120"/>
              </a:rPr>
              <a:t>技術移轉案簡報</a:t>
            </a:r>
            <a:endParaRPr lang="zh-TW" altLang="zh-TW" sz="2400" b="0" dirty="0">
              <a:solidFill>
                <a:schemeClr val="tx1"/>
              </a:solidFill>
              <a:latin typeface="標楷體" panose="03000509000000000000" pitchFamily="65" charset="-12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>
            <a:extLst>
              <a:ext uri="{FF2B5EF4-FFF2-40B4-BE49-F238E27FC236}">
                <a16:creationId xmlns:a16="http://schemas.microsoft.com/office/drawing/2014/main" id="{A10F4A21-982B-43AB-8A2C-CC588523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6589" y="188914"/>
            <a:ext cx="7324725" cy="801687"/>
          </a:xfrm>
        </p:spPr>
        <p:txBody>
          <a:bodyPr/>
          <a:lstStyle/>
          <a:p>
            <a:r>
              <a:rPr lang="zh-TW" altLang="en-US"/>
              <a:t>基本資料</a:t>
            </a:r>
          </a:p>
        </p:txBody>
      </p:sp>
      <p:sp>
        <p:nvSpPr>
          <p:cNvPr id="14339" name="投影片編號版面配置區 3">
            <a:extLst>
              <a:ext uri="{FF2B5EF4-FFF2-40B4-BE49-F238E27FC236}">
                <a16:creationId xmlns:a16="http://schemas.microsoft.com/office/drawing/2014/main" id="{CBB971B0-E92F-42C1-937F-22E148A62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B05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41CCD5F-552A-4A80-883C-9BF11DED7256}" type="slidenum">
              <a:rPr lang="en-US" altLang="zh-TW" sz="14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zh-TW" sz="1400">
              <a:solidFill>
                <a:schemeClr val="tx1"/>
              </a:solidFill>
            </a:endParaRPr>
          </a:p>
        </p:txBody>
      </p:sp>
      <p:graphicFrame>
        <p:nvGraphicFramePr>
          <p:cNvPr id="6" name="Group 92">
            <a:extLst>
              <a:ext uri="{FF2B5EF4-FFF2-40B4-BE49-F238E27FC236}">
                <a16:creationId xmlns:a16="http://schemas.microsoft.com/office/drawing/2014/main" id="{D0821E5C-B2F8-4EBB-995D-749C60D64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88057"/>
              </p:ext>
            </p:extLst>
          </p:nvPr>
        </p:nvGraphicFramePr>
        <p:xfrm>
          <a:off x="839416" y="1395413"/>
          <a:ext cx="10657184" cy="4481510"/>
        </p:xfrm>
        <a:graphic>
          <a:graphicData uri="http://schemas.openxmlformats.org/drawingml/2006/table">
            <a:tbl>
              <a:tblPr/>
              <a:tblGrid>
                <a:gridCol w="1294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5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4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3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82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9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115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5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授權標的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05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發明人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姓名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單位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技轉廠商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66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技術來源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技術保護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MS Gothic" pitchFamily="49" charset="-128"/>
                          <a:ea typeface="MS Gothic" pitchFamily="49" charset="-128"/>
                        </a:rPr>
                        <a:t>☐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專利，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MS Gothic" pitchFamily="49" charset="-128"/>
                          <a:ea typeface="MS Gothic" pitchFamily="49" charset="-128"/>
                        </a:rPr>
                        <a:t>☐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專利申請中：專利類型</a:t>
                      </a:r>
                      <a:r>
                        <a:rPr kumimoji="0" lang="en-US" altLang="zh-TW" sz="1400" b="0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             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，申請國家</a:t>
                      </a:r>
                      <a:r>
                        <a:rPr kumimoji="0" lang="zh-TW" altLang="en-US" sz="1400" b="0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       </a:t>
                      </a:r>
                      <a:r>
                        <a:rPr kumimoji="0" lang="en-US" altLang="zh-TW" sz="1400" b="0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/</a:t>
                      </a:r>
                      <a:r>
                        <a:rPr kumimoji="0" lang="zh-TW" altLang="en-US" sz="1400" b="0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       </a:t>
                      </a:r>
                      <a:r>
                        <a:rPr kumimoji="0" lang="en-US" altLang="zh-TW" sz="1400" b="0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/</a:t>
                      </a:r>
                      <a:r>
                        <a:rPr kumimoji="0" lang="zh-TW" altLang="en-US" sz="1400" b="0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      </a:t>
                      </a:r>
                      <a:r>
                        <a:rPr kumimoji="0" lang="en-US" altLang="zh-TW" sz="1400" b="0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/    </a:t>
                      </a:r>
                      <a:r>
                        <a:rPr kumimoji="0" lang="zh-TW" altLang="en-US" sz="1400" b="0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 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。</a:t>
                      </a:r>
                      <a:endParaRPr kumimoji="0" lang="en-US" altLang="zh-TW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MS Gothic" pitchFamily="49" charset="-128"/>
                          <a:ea typeface="MS Gothic" pitchFamily="49" charset="-128"/>
                        </a:rPr>
                        <a:t>☐ 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knowhow 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授權內容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授權區域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授權方式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☐專屬；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MS Gothic" pitchFamily="49" charset="-128"/>
                          <a:ea typeface="MS Gothic" pitchFamily="49" charset="-128"/>
                        </a:rPr>
                        <a:t>■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非專屬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授權期間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3725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  </a:t>
                      </a: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3725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年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9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授權金額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defRPr sz="2400" b="1">
                          <a:solidFill>
                            <a:srgbClr val="C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000" b="1">
                          <a:solidFill>
                            <a:srgbClr val="B05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25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(1)</a:t>
                      </a:r>
                      <a:r>
                        <a:rPr kumimoji="0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25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授權金：</a:t>
                      </a:r>
                      <a:endParaRPr kumimoji="0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25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(2)</a:t>
                      </a:r>
                      <a:r>
                        <a:rPr kumimoji="0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25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衍生利益金：產品銷售淨額  </a:t>
                      </a: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25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%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"/>
    </mc:Choice>
    <mc:Fallback xmlns="">
      <p:transition advClick="0" advTm="1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內容版面配置區 2">
            <a:extLst>
              <a:ext uri="{FF2B5EF4-FFF2-40B4-BE49-F238E27FC236}">
                <a16:creationId xmlns:a16="http://schemas.microsoft.com/office/drawing/2014/main" id="{6B4B359F-506A-4726-A8A7-08A0610B9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363" name="投影片編號版面配置區 3">
            <a:extLst>
              <a:ext uri="{FF2B5EF4-FFF2-40B4-BE49-F238E27FC236}">
                <a16:creationId xmlns:a16="http://schemas.microsoft.com/office/drawing/2014/main" id="{CA511707-8E21-43E8-B741-328CA5A6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B05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3CFA41-0877-48A4-B34C-B26155146E11}" type="slidenum">
              <a:rPr lang="en-US" altLang="zh-TW" sz="14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zh-TW" sz="1400">
              <a:solidFill>
                <a:schemeClr val="tx1"/>
              </a:solidFill>
            </a:endParaRPr>
          </a:p>
        </p:txBody>
      </p:sp>
      <p:sp>
        <p:nvSpPr>
          <p:cNvPr id="15364" name="標題 1">
            <a:extLst>
              <a:ext uri="{FF2B5EF4-FFF2-40B4-BE49-F238E27FC236}">
                <a16:creationId xmlns:a16="http://schemas.microsoft.com/office/drawing/2014/main" id="{A049B31D-F5CE-4CF4-A7CB-4912FE595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388" y="188914"/>
            <a:ext cx="8856662" cy="801687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</a:rPr>
              <a:t>授權標的技術說明</a:t>
            </a:r>
          </a:p>
        </p:txBody>
      </p:sp>
      <p:sp>
        <p:nvSpPr>
          <p:cNvPr id="15365" name="TextBox 5">
            <a:extLst>
              <a:ext uri="{FF2B5EF4-FFF2-40B4-BE49-F238E27FC236}">
                <a16:creationId xmlns:a16="http://schemas.microsoft.com/office/drawing/2014/main" id="{56C3A755-B3B0-4A24-B455-23FE6A521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264" y="6308725"/>
            <a:ext cx="35702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B05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b="0">
                <a:solidFill>
                  <a:srgbClr val="372500"/>
                </a:solidFill>
              </a:rPr>
              <a:t>*</a:t>
            </a:r>
            <a:r>
              <a:rPr lang="zh-TW" altLang="en-US" sz="1600" b="0">
                <a:solidFill>
                  <a:srgbClr val="372500"/>
                </a:solidFill>
              </a:rPr>
              <a:t>請依實際技術說明內容自行增加頁數</a:t>
            </a:r>
            <a:endParaRPr lang="en-US" altLang="zh-TW" sz="1600" b="0">
              <a:solidFill>
                <a:srgbClr val="372500"/>
              </a:solidFill>
            </a:endParaRPr>
          </a:p>
        </p:txBody>
      </p:sp>
      <p:sp>
        <p:nvSpPr>
          <p:cNvPr id="6" name="語音泡泡: 圓角矩形 5">
            <a:extLst>
              <a:ext uri="{FF2B5EF4-FFF2-40B4-BE49-F238E27FC236}">
                <a16:creationId xmlns:a16="http://schemas.microsoft.com/office/drawing/2014/main" id="{A3B3B2B6-7B48-4212-AAFC-B5260401079F}"/>
              </a:ext>
            </a:extLst>
          </p:cNvPr>
          <p:cNvSpPr/>
          <p:nvPr/>
        </p:nvSpPr>
        <p:spPr>
          <a:xfrm>
            <a:off x="8904312" y="260648"/>
            <a:ext cx="2376264" cy="801687"/>
          </a:xfrm>
          <a:prstGeom prst="wedgeRoundRectCallout">
            <a:avLst>
              <a:gd name="adj1" fmla="val -39187"/>
              <a:gd name="adj2" fmla="val 712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請加入適當的</a:t>
            </a:r>
            <a:r>
              <a:rPr lang="zh-TW" altLang="en-US" sz="1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實驗數據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以利說明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"/>
    </mc:Choice>
    <mc:Fallback xmlns="">
      <p:transition advClick="0" advTm="1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編號版面配置區 3">
            <a:extLst>
              <a:ext uri="{FF2B5EF4-FFF2-40B4-BE49-F238E27FC236}">
                <a16:creationId xmlns:a16="http://schemas.microsoft.com/office/drawing/2014/main" id="{B0FB407F-9FE7-4BC9-B6F7-4884A8BBD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B05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A8BC2B-B8B5-4B15-9292-D28862402BF6}" type="slidenum">
              <a:rPr lang="en-US" altLang="zh-TW" sz="14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zh-TW" sz="1400">
              <a:solidFill>
                <a:schemeClr val="tx1"/>
              </a:solidFill>
            </a:endParaRPr>
          </a:p>
        </p:txBody>
      </p:sp>
      <p:sp>
        <p:nvSpPr>
          <p:cNvPr id="16387" name="標題 1">
            <a:extLst>
              <a:ext uri="{FF2B5EF4-FFF2-40B4-BE49-F238E27FC236}">
                <a16:creationId xmlns:a16="http://schemas.microsoft.com/office/drawing/2014/main" id="{65765F13-866A-4376-AB7B-FA1AB93FA886}"/>
              </a:ext>
            </a:extLst>
          </p:cNvPr>
          <p:cNvSpPr>
            <a:spLocks/>
          </p:cNvSpPr>
          <p:nvPr/>
        </p:nvSpPr>
        <p:spPr bwMode="auto">
          <a:xfrm>
            <a:off x="1906588" y="188914"/>
            <a:ext cx="876141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B05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600">
                <a:solidFill>
                  <a:schemeClr val="tx2"/>
                </a:solidFill>
              </a:rPr>
              <a:t>授權標的技術競爭力分析</a:t>
            </a:r>
          </a:p>
        </p:txBody>
      </p:sp>
      <p:graphicFrame>
        <p:nvGraphicFramePr>
          <p:cNvPr id="8" name="內容版面配置區 4">
            <a:extLst>
              <a:ext uri="{FF2B5EF4-FFF2-40B4-BE49-F238E27FC236}">
                <a16:creationId xmlns:a16="http://schemas.microsoft.com/office/drawing/2014/main" id="{719B73EA-7D8C-45D0-96A5-9928BEC68C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9063"/>
              </p:ext>
            </p:extLst>
          </p:nvPr>
        </p:nvGraphicFramePr>
        <p:xfrm>
          <a:off x="839416" y="1532410"/>
          <a:ext cx="10742983" cy="4611218"/>
        </p:xfrm>
        <a:graphic>
          <a:graphicData uri="http://schemas.openxmlformats.org/drawingml/2006/table">
            <a:tbl>
              <a:tblPr/>
              <a:tblGrid>
                <a:gridCol w="1115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7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0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100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1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項目</a:t>
                      </a:r>
                      <a:endParaRPr kumimoji="0" lang="en-US" altLang="zh-TW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  <a:cs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授權標的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(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類似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  <a:cs typeface="Times New Roman" charset="0"/>
                        </a:rPr>
                        <a:t>1)</a:t>
                      </a:r>
                      <a:r>
                        <a:rPr lang="en-US" altLang="zh-TW" sz="2000" dirty="0">
                          <a:solidFill>
                            <a:srgbClr val="3725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*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(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類似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  <a:cs typeface="Times New Roman" charset="0"/>
                        </a:rPr>
                        <a:t>2)</a:t>
                      </a:r>
                      <a:r>
                        <a:rPr lang="en-US" altLang="zh-TW" sz="2000" dirty="0">
                          <a:solidFill>
                            <a:srgbClr val="3725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*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技術說明</a:t>
                      </a:r>
                      <a:endParaRPr kumimoji="0" lang="en-US" altLang="zh-TW" sz="20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  <a:cs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92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優勢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劣勢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92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發展機會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421" name="TextBox 5">
            <a:extLst>
              <a:ext uri="{FF2B5EF4-FFF2-40B4-BE49-F238E27FC236}">
                <a16:creationId xmlns:a16="http://schemas.microsoft.com/office/drawing/2014/main" id="{45D4BEB1-F748-4D5D-8179-8A9C676BD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6308725"/>
            <a:ext cx="274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B05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b="0">
                <a:solidFill>
                  <a:srgbClr val="372500"/>
                </a:solidFill>
              </a:rPr>
              <a:t>*</a:t>
            </a:r>
            <a:r>
              <a:rPr lang="zh-TW" altLang="en-US" sz="1600" b="0">
                <a:solidFill>
                  <a:srgbClr val="372500"/>
                </a:solidFill>
              </a:rPr>
              <a:t>請依現況自行增減比較欄位</a:t>
            </a:r>
            <a:endParaRPr lang="en-US" altLang="zh-TW" sz="1600" b="0">
              <a:solidFill>
                <a:srgbClr val="372500"/>
              </a:solidFill>
            </a:endParaRPr>
          </a:p>
        </p:txBody>
      </p:sp>
      <p:sp>
        <p:nvSpPr>
          <p:cNvPr id="7" name="語音泡泡: 圓角矩形 6">
            <a:extLst>
              <a:ext uri="{FF2B5EF4-FFF2-40B4-BE49-F238E27FC236}">
                <a16:creationId xmlns:a16="http://schemas.microsoft.com/office/drawing/2014/main" id="{6E5EC9BE-B947-4AE7-AC4B-8571668AEE46}"/>
              </a:ext>
            </a:extLst>
          </p:cNvPr>
          <p:cNvSpPr/>
          <p:nvPr/>
        </p:nvSpPr>
        <p:spPr>
          <a:xfrm>
            <a:off x="8904312" y="260648"/>
            <a:ext cx="2376264" cy="1224136"/>
          </a:xfrm>
          <a:prstGeom prst="wedgeRoundRectCallout">
            <a:avLst>
              <a:gd name="adj1" fmla="val -39187"/>
              <a:gd name="adj2" fmla="val 712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請列表比較授權標的與類似技術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產品之優劣勢，並說明發展機會。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"/>
    </mc:Choice>
    <mc:Fallback xmlns="">
      <p:transition advClick="0" advTm="1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編號版面配置區 3">
            <a:extLst>
              <a:ext uri="{FF2B5EF4-FFF2-40B4-BE49-F238E27FC236}">
                <a16:creationId xmlns:a16="http://schemas.microsoft.com/office/drawing/2014/main" id="{2385D984-0433-4A95-A1D5-AC910A15C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B05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0D87A6-BDE3-4283-8DCF-ADBA9CDE93AE}" type="slidenum">
              <a:rPr lang="en-US" altLang="zh-TW" sz="14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zh-TW" sz="1400">
              <a:solidFill>
                <a:schemeClr val="tx1"/>
              </a:solidFill>
            </a:endParaRPr>
          </a:p>
        </p:txBody>
      </p:sp>
      <p:sp>
        <p:nvSpPr>
          <p:cNvPr id="17411" name="標題 1">
            <a:extLst>
              <a:ext uri="{FF2B5EF4-FFF2-40B4-BE49-F238E27FC236}">
                <a16:creationId xmlns:a16="http://schemas.microsoft.com/office/drawing/2014/main" id="{46C62278-F157-473F-9550-05BE4EC6445E}"/>
              </a:ext>
            </a:extLst>
          </p:cNvPr>
          <p:cNvSpPr>
            <a:spLocks/>
          </p:cNvSpPr>
          <p:nvPr/>
        </p:nvSpPr>
        <p:spPr bwMode="auto">
          <a:xfrm>
            <a:off x="1906588" y="188914"/>
            <a:ext cx="876141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B05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600">
                <a:solidFill>
                  <a:schemeClr val="tx2"/>
                </a:solidFill>
              </a:rPr>
              <a:t>授權標的技術成熟度分析</a:t>
            </a:r>
          </a:p>
        </p:txBody>
      </p:sp>
      <p:graphicFrame>
        <p:nvGraphicFramePr>
          <p:cNvPr id="8" name="內容版面配置區 4">
            <a:extLst>
              <a:ext uri="{FF2B5EF4-FFF2-40B4-BE49-F238E27FC236}">
                <a16:creationId xmlns:a16="http://schemas.microsoft.com/office/drawing/2014/main" id="{BC254602-D13F-4014-B351-52911CF5A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221197"/>
              </p:ext>
            </p:extLst>
          </p:nvPr>
        </p:nvGraphicFramePr>
        <p:xfrm>
          <a:off x="767408" y="1412776"/>
          <a:ext cx="10873208" cy="4159250"/>
        </p:xfrm>
        <a:graphic>
          <a:graphicData uri="http://schemas.openxmlformats.org/drawingml/2006/table">
            <a:tbl>
              <a:tblPr/>
              <a:tblGrid>
                <a:gridCol w="162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4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項目</a:t>
                      </a:r>
                      <a:endParaRPr kumimoji="0" lang="en-US" altLang="zh-TW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說明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0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工作</a:t>
                      </a:r>
                      <a:endParaRPr kumimoji="0" lang="en-US" altLang="zh-TW" sz="20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2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經費</a:t>
                      </a:r>
                      <a:endParaRPr kumimoji="0" lang="en-US" altLang="zh-TW" sz="20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1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資源</a:t>
                      </a:r>
                      <a:endParaRPr kumimoji="0" lang="en-US" altLang="zh-TW" sz="20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3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時間</a:t>
                      </a:r>
                      <a:endParaRPr kumimoji="0" lang="en-US" altLang="zh-TW" sz="20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語音泡泡: 圓角矩形 2">
            <a:extLst>
              <a:ext uri="{FF2B5EF4-FFF2-40B4-BE49-F238E27FC236}">
                <a16:creationId xmlns:a16="http://schemas.microsoft.com/office/drawing/2014/main" id="{02E26F99-F5CE-4C3A-85BB-38E3DC14ABAF}"/>
              </a:ext>
            </a:extLst>
          </p:cNvPr>
          <p:cNvSpPr/>
          <p:nvPr/>
        </p:nvSpPr>
        <p:spPr>
          <a:xfrm>
            <a:off x="9192344" y="260648"/>
            <a:ext cx="2088232" cy="1224136"/>
          </a:xfrm>
          <a:prstGeom prst="wedgeRoundRectCallout">
            <a:avLst>
              <a:gd name="adj1" fmla="val -39187"/>
              <a:gd name="adj2" fmla="val 712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請說明廠商後續開發所需工作內容、經費、資源及時間</a:t>
            </a:r>
            <a:endParaRPr lang="zh-TW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"/>
    </mc:Choice>
    <mc:Fallback xmlns="">
      <p:transition advClick="0" advTm="1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內容版面配置區 2">
            <a:extLst>
              <a:ext uri="{FF2B5EF4-FFF2-40B4-BE49-F238E27FC236}">
                <a16:creationId xmlns:a16="http://schemas.microsoft.com/office/drawing/2014/main" id="{BC971BC2-4D57-4B6C-BD16-A26D7B5CA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435" name="投影片編號版面配置區 3">
            <a:extLst>
              <a:ext uri="{FF2B5EF4-FFF2-40B4-BE49-F238E27FC236}">
                <a16:creationId xmlns:a16="http://schemas.microsoft.com/office/drawing/2014/main" id="{A19C14A4-D34E-441B-A120-2D2787F9F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B05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F06C9A-4B3F-4558-AD06-449CF3F27C2B}" type="slidenum">
              <a:rPr lang="en-US" altLang="zh-TW" sz="14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zh-TW" sz="1400">
              <a:solidFill>
                <a:schemeClr val="tx1"/>
              </a:solidFill>
            </a:endParaRPr>
          </a:p>
        </p:txBody>
      </p:sp>
      <p:sp>
        <p:nvSpPr>
          <p:cNvPr id="18436" name="標題 1">
            <a:extLst>
              <a:ext uri="{FF2B5EF4-FFF2-40B4-BE49-F238E27FC236}">
                <a16:creationId xmlns:a16="http://schemas.microsoft.com/office/drawing/2014/main" id="{0E78F3B0-6CA0-4AA7-A816-912045E0B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6589" y="188914"/>
            <a:ext cx="7324725" cy="801687"/>
          </a:xfrm>
        </p:spPr>
        <p:txBody>
          <a:bodyPr/>
          <a:lstStyle/>
          <a:p>
            <a:r>
              <a:rPr lang="zh-TW" altLang="en-US"/>
              <a:t>授權標的市場分析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"/>
    </mc:Choice>
    <mc:Fallback xmlns="">
      <p:transition advClick="0" advTm="1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編號版面配置區 3">
            <a:extLst>
              <a:ext uri="{FF2B5EF4-FFF2-40B4-BE49-F238E27FC236}">
                <a16:creationId xmlns:a16="http://schemas.microsoft.com/office/drawing/2014/main" id="{98748B7B-CF67-4749-AA6A-BFD90C879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B05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9FB0E3-989E-454A-ACE4-B4C72C7FDDCF}" type="slidenum">
              <a:rPr lang="en-US" altLang="zh-TW" sz="14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zh-TW" sz="1400">
              <a:solidFill>
                <a:schemeClr val="tx1"/>
              </a:solidFill>
            </a:endParaRPr>
          </a:p>
        </p:txBody>
      </p:sp>
      <p:sp>
        <p:nvSpPr>
          <p:cNvPr id="19459" name="標題 1">
            <a:extLst>
              <a:ext uri="{FF2B5EF4-FFF2-40B4-BE49-F238E27FC236}">
                <a16:creationId xmlns:a16="http://schemas.microsoft.com/office/drawing/2014/main" id="{DB8ECBA5-92A7-4E0A-996E-BC1D66638E3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06589" y="188914"/>
            <a:ext cx="7324725" cy="801687"/>
          </a:xfrm>
        </p:spPr>
        <p:txBody>
          <a:bodyPr/>
          <a:lstStyle/>
          <a:p>
            <a:r>
              <a:rPr lang="zh-TW" altLang="en-US"/>
              <a:t>授權廠商之承接能力說明</a:t>
            </a:r>
          </a:p>
        </p:txBody>
      </p:sp>
      <p:sp>
        <p:nvSpPr>
          <p:cNvPr id="19460" name="內容版面配置區 2">
            <a:extLst>
              <a:ext uri="{FF2B5EF4-FFF2-40B4-BE49-F238E27FC236}">
                <a16:creationId xmlns:a16="http://schemas.microsoft.com/office/drawing/2014/main" id="{204BAD7B-7234-4ECD-9901-33C7C42C640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47864" y="1341438"/>
            <a:ext cx="8110537" cy="4538662"/>
          </a:xfrm>
        </p:spPr>
        <p:txBody>
          <a:bodyPr/>
          <a:lstStyle/>
          <a:p>
            <a:endParaRPr lang="zh-TW" altLang="en-US" sz="2000" dirty="0">
              <a:solidFill>
                <a:srgbClr val="002060"/>
              </a:solidFill>
            </a:endParaRPr>
          </a:p>
        </p:txBody>
      </p:sp>
      <p:graphicFrame>
        <p:nvGraphicFramePr>
          <p:cNvPr id="8" name="內容版面配置區 4">
            <a:extLst>
              <a:ext uri="{FF2B5EF4-FFF2-40B4-BE49-F238E27FC236}">
                <a16:creationId xmlns:a16="http://schemas.microsoft.com/office/drawing/2014/main" id="{9138E9A6-BE86-4987-A3F4-6E054752A59F}"/>
              </a:ext>
            </a:extLst>
          </p:cNvPr>
          <p:cNvGraphicFramePr>
            <a:graphicFrameLocks noGrp="1"/>
          </p:cNvGraphicFramePr>
          <p:nvPr/>
        </p:nvGraphicFramePr>
        <p:xfrm>
          <a:off x="2135189" y="1844675"/>
          <a:ext cx="8104187" cy="4679948"/>
        </p:xfrm>
        <a:graphic>
          <a:graphicData uri="http://schemas.openxmlformats.org/drawingml/2006/table">
            <a:tbl>
              <a:tblPr/>
              <a:tblGrid>
                <a:gridCol w="1552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1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項目</a:t>
                      </a:r>
                      <a:endParaRPr kumimoji="0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  <a:cs typeface="Times New Roman" charset="0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說明</a:t>
                      </a: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企業名稱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  <a:cs typeface="Times New Roman" charset="0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資本額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  <a:cs typeface="Times New Roman" charset="0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charset="0"/>
                        <a:ea typeface="標楷體" pitchFamily="65" charset="-120"/>
                        <a:cs typeface="+mn-cs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團隊人數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  <a:cs typeface="Times New Roman" charset="0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技術</a:t>
                      </a: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  <a:cs typeface="Times New Roman" charset="0"/>
                        </a:rPr>
                        <a:t>/</a:t>
                      </a: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產品開發規劃</a:t>
                      </a:r>
                      <a:endParaRPr kumimoji="0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  <a:cs typeface="Times New Roman" charset="0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2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上市時間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  <a:cs typeface="Times New Roman" charset="0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3725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2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行銷規劃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  <a:cs typeface="Times New Roman" charset="0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charset="0"/>
                          <a:ea typeface="標楷體" pitchFamily="65" charset="-120"/>
                        </a:rPr>
                        <a:t>預估營業額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charset="0"/>
                        <a:ea typeface="標楷體" pitchFamily="65" charset="-120"/>
                        <a:cs typeface="Times New Roman" charset="0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charset="0"/>
                        <a:ea typeface="標楷體" pitchFamily="65" charset="-120"/>
                      </a:endParaRPr>
                    </a:p>
                  </a:txBody>
                  <a:tcPr marL="91444" marR="91444" marT="45704" marB="45704" anchor="ctr" horzOverflow="overflow">
                    <a:lnL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25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語音泡泡: 圓角矩形 5">
            <a:extLst>
              <a:ext uri="{FF2B5EF4-FFF2-40B4-BE49-F238E27FC236}">
                <a16:creationId xmlns:a16="http://schemas.microsoft.com/office/drawing/2014/main" id="{7A72996E-63F3-46C6-A8CB-9FEC0F3A25B4}"/>
              </a:ext>
            </a:extLst>
          </p:cNvPr>
          <p:cNvSpPr/>
          <p:nvPr/>
        </p:nvSpPr>
        <p:spPr>
          <a:xfrm>
            <a:off x="8904312" y="260648"/>
            <a:ext cx="2376264" cy="1008112"/>
          </a:xfrm>
          <a:prstGeom prst="wedgeRoundRectCallout">
            <a:avLst>
              <a:gd name="adj1" fmla="val -39187"/>
              <a:gd name="adj2" fmla="val 712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請說明授權廠商之規模、團隊及未來產品行銷能力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"/>
    </mc:Choice>
    <mc:Fallback xmlns="">
      <p:transition advClick="0" advTm="1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3">
            <a:extLst>
              <a:ext uri="{FF2B5EF4-FFF2-40B4-BE49-F238E27FC236}">
                <a16:creationId xmlns:a16="http://schemas.microsoft.com/office/drawing/2014/main" id="{45E505E2-07DB-4107-A21C-B5C5D93CF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B05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95EBCD-6988-4267-8023-7DF97DE14582}" type="slidenum">
              <a:rPr lang="en-US" altLang="zh-TW" sz="14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zh-TW" sz="1400">
              <a:solidFill>
                <a:schemeClr val="tx1"/>
              </a:solidFill>
            </a:endParaRPr>
          </a:p>
        </p:txBody>
      </p:sp>
      <p:sp>
        <p:nvSpPr>
          <p:cNvPr id="20483" name="標題 1">
            <a:extLst>
              <a:ext uri="{FF2B5EF4-FFF2-40B4-BE49-F238E27FC236}">
                <a16:creationId xmlns:a16="http://schemas.microsoft.com/office/drawing/2014/main" id="{B090BA0F-F851-4B53-A4D9-7F9DE7EFC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6589" y="188914"/>
            <a:ext cx="7324725" cy="801687"/>
          </a:xfrm>
        </p:spPr>
        <p:txBody>
          <a:bodyPr/>
          <a:lstStyle/>
          <a:p>
            <a:r>
              <a:rPr lang="zh-TW" altLang="en-US"/>
              <a:t>技轉申請審查流程</a:t>
            </a:r>
          </a:p>
        </p:txBody>
      </p:sp>
      <p:grpSp>
        <p:nvGrpSpPr>
          <p:cNvPr id="20484" name="群組 142">
            <a:extLst>
              <a:ext uri="{FF2B5EF4-FFF2-40B4-BE49-F238E27FC236}">
                <a16:creationId xmlns:a16="http://schemas.microsoft.com/office/drawing/2014/main" id="{B1C9F429-9B89-4376-8746-63D357CD5B13}"/>
              </a:ext>
            </a:extLst>
          </p:cNvPr>
          <p:cNvGrpSpPr>
            <a:grpSpLocks/>
          </p:cNvGrpSpPr>
          <p:nvPr/>
        </p:nvGrpSpPr>
        <p:grpSpPr bwMode="auto">
          <a:xfrm>
            <a:off x="2354264" y="1363664"/>
            <a:ext cx="7989887" cy="5089525"/>
            <a:chOff x="829720" y="1363972"/>
            <a:chExt cx="7990753" cy="5089364"/>
          </a:xfrm>
        </p:grpSpPr>
        <p:pic>
          <p:nvPicPr>
            <p:cNvPr id="20485" name="圓角矩形 4">
              <a:extLst>
                <a:ext uri="{FF2B5EF4-FFF2-40B4-BE49-F238E27FC236}">
                  <a16:creationId xmlns:a16="http://schemas.microsoft.com/office/drawing/2014/main" id="{FA1146C8-47D1-42F9-8560-FB29B3E03885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7257" y="1368570"/>
              <a:ext cx="2083612" cy="621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86" name="Text Box 5">
              <a:extLst>
                <a:ext uri="{FF2B5EF4-FFF2-40B4-BE49-F238E27FC236}">
                  <a16:creationId xmlns:a16="http://schemas.microsoft.com/office/drawing/2014/main" id="{5BA2B2F2-44D0-4292-960E-A5E6A787DC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2733" y="1363972"/>
              <a:ext cx="1780803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>
                  <a:solidFill>
                    <a:srgbClr val="000066"/>
                  </a:solidFill>
                </a:rPr>
                <a:t>發明人提出</a:t>
              </a:r>
              <a:endParaRPr lang="en-US" altLang="zh-TW" sz="1400">
                <a:solidFill>
                  <a:srgbClr val="000066"/>
                </a:solidFill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>
                  <a:solidFill>
                    <a:srgbClr val="000066"/>
                  </a:solidFill>
                </a:rPr>
                <a:t>技術移轉媒合申請</a:t>
              </a:r>
            </a:p>
          </p:txBody>
        </p:sp>
        <p:pic>
          <p:nvPicPr>
            <p:cNvPr id="20487" name="圓角矩形 6">
              <a:extLst>
                <a:ext uri="{FF2B5EF4-FFF2-40B4-BE49-F238E27FC236}">
                  <a16:creationId xmlns:a16="http://schemas.microsoft.com/office/drawing/2014/main" id="{CDB58C82-1C39-41F9-BB23-CA403796CB8B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7256" y="2708920"/>
              <a:ext cx="2098082" cy="8415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88" name="Text Box 11">
              <a:extLst>
                <a:ext uri="{FF2B5EF4-FFF2-40B4-BE49-F238E27FC236}">
                  <a16:creationId xmlns:a16="http://schemas.microsoft.com/office/drawing/2014/main" id="{38157ABB-D4CD-46CA-8211-0649D22B2A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3728" y="2769080"/>
              <a:ext cx="2010544" cy="710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>
                  <a:solidFill>
                    <a:srgbClr val="000066"/>
                  </a:solidFill>
                </a:rPr>
                <a:t>產學育成營運中心協助</a:t>
              </a:r>
              <a:endParaRPr lang="en-US" altLang="zh-TW" sz="1400">
                <a:solidFill>
                  <a:srgbClr val="000066"/>
                </a:solidFill>
              </a:endParaRPr>
            </a:p>
            <a:p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zh-TW" altLang="en-US" sz="1000" b="0">
                  <a:solidFill>
                    <a:srgbClr val="000066"/>
                  </a:solidFill>
                </a:rPr>
                <a:t>技術鑑價</a:t>
              </a:r>
            </a:p>
            <a:p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zh-TW" altLang="en-US" sz="1000" b="0">
                  <a:solidFill>
                    <a:srgbClr val="000066"/>
                  </a:solidFill>
                </a:rPr>
                <a:t>授權對象規劃</a:t>
              </a:r>
              <a:endParaRPr lang="en-US" altLang="zh-TW" sz="1000" b="0">
                <a:solidFill>
                  <a:srgbClr val="000066"/>
                </a:solidFill>
              </a:endParaRPr>
            </a:p>
            <a:p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zh-TW" altLang="en-US" sz="1000" b="0">
                  <a:solidFill>
                    <a:srgbClr val="000066"/>
                  </a:solidFill>
                </a:rPr>
                <a:t>技轉條件規劃</a:t>
              </a:r>
            </a:p>
          </p:txBody>
        </p:sp>
        <p:pic>
          <p:nvPicPr>
            <p:cNvPr id="20489" name="圓角矩形 9">
              <a:extLst>
                <a:ext uri="{FF2B5EF4-FFF2-40B4-BE49-F238E27FC236}">
                  <a16:creationId xmlns:a16="http://schemas.microsoft.com/office/drawing/2014/main" id="{340D410D-532F-46CA-8C63-C659292BEA6A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0" y="5178176"/>
              <a:ext cx="2145332" cy="555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0" name="Text Box 20">
              <a:extLst>
                <a:ext uri="{FF2B5EF4-FFF2-40B4-BE49-F238E27FC236}">
                  <a16:creationId xmlns:a16="http://schemas.microsoft.com/office/drawing/2014/main" id="{B604BEA5-0BC2-48DE-8D01-B9D2E241B7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1880" y="5250184"/>
              <a:ext cx="2160239" cy="411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>
                  <a:solidFill>
                    <a:srgbClr val="000066"/>
                  </a:solidFill>
                </a:rPr>
                <a:t>研發成果管理委員會審查</a:t>
              </a:r>
              <a:endParaRPr lang="en-US" altLang="zh-TW" sz="1400">
                <a:solidFill>
                  <a:srgbClr val="000066"/>
                </a:solidFill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200" b="0">
                  <a:solidFill>
                    <a:srgbClr val="000066"/>
                  </a:solidFill>
                </a:rPr>
                <a:t>（技轉條件</a:t>
              </a:r>
              <a:r>
                <a:rPr lang="en-US" altLang="zh-TW" sz="1200" b="0">
                  <a:solidFill>
                    <a:srgbClr val="000066"/>
                  </a:solidFill>
                </a:rPr>
                <a:t>/</a:t>
              </a:r>
              <a:r>
                <a:rPr lang="zh-TW" altLang="en-US" sz="1200" b="0">
                  <a:solidFill>
                    <a:srgbClr val="000066"/>
                  </a:solidFill>
                </a:rPr>
                <a:t>合約）</a:t>
              </a:r>
            </a:p>
          </p:txBody>
        </p:sp>
        <p:cxnSp>
          <p:nvCxnSpPr>
            <p:cNvPr id="14" name="肘形接點 12">
              <a:extLst>
                <a:ext uri="{FF2B5EF4-FFF2-40B4-BE49-F238E27FC236}">
                  <a16:creationId xmlns:a16="http://schemas.microsoft.com/office/drawing/2014/main" id="{F46C20A2-027F-40A7-A9E4-0F70D38D429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2723069" y="2345809"/>
              <a:ext cx="719114" cy="6351"/>
            </a:xfrm>
            <a:prstGeom prst="straightConnector1">
              <a:avLst/>
            </a:prstGeom>
            <a:noFill/>
            <a:ln w="38100">
              <a:solidFill>
                <a:srgbClr val="5D3D00"/>
              </a:solidFill>
              <a:round/>
              <a:headEnd/>
              <a:tailEnd type="triangle" w="med" len="med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</p:cxnSp>
        <p:cxnSp>
          <p:nvCxnSpPr>
            <p:cNvPr id="15" name="肘形接點 16">
              <a:extLst>
                <a:ext uri="{FF2B5EF4-FFF2-40B4-BE49-F238E27FC236}">
                  <a16:creationId xmlns:a16="http://schemas.microsoft.com/office/drawing/2014/main" id="{D5BE9A9F-9F5D-467E-B09F-AF13D35F31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135041" y="4091211"/>
              <a:ext cx="301615" cy="3175"/>
            </a:xfrm>
            <a:prstGeom prst="straightConnector1">
              <a:avLst/>
            </a:prstGeom>
            <a:noFill/>
            <a:ln w="38100">
              <a:solidFill>
                <a:srgbClr val="5D3D00"/>
              </a:solidFill>
              <a:round/>
              <a:headEnd/>
              <a:tailEnd type="triangle" w="med" len="med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</p:cxnSp>
        <p:cxnSp>
          <p:nvCxnSpPr>
            <p:cNvPr id="16" name="肘形接點 15">
              <a:extLst>
                <a:ext uri="{FF2B5EF4-FFF2-40B4-BE49-F238E27FC236}">
                  <a16:creationId xmlns:a16="http://schemas.microsoft.com/office/drawing/2014/main" id="{5447C8C3-5097-4F43-A0F4-26D030C2B63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2037938" y="4186458"/>
              <a:ext cx="1454308" cy="1269960"/>
            </a:xfrm>
            <a:prstGeom prst="bentConnector3">
              <a:avLst>
                <a:gd name="adj1" fmla="val 115715"/>
              </a:avLst>
            </a:prstGeom>
            <a:noFill/>
            <a:ln w="38100">
              <a:solidFill>
                <a:srgbClr val="5D3D00"/>
              </a:solidFill>
              <a:miter lim="800000"/>
              <a:headEnd/>
              <a:tailEnd type="triangle" w="med" len="med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</p:cxnSp>
        <p:pic>
          <p:nvPicPr>
            <p:cNvPr id="20494" name="圓角矩形 4">
              <a:extLst>
                <a:ext uri="{FF2B5EF4-FFF2-40B4-BE49-F238E27FC236}">
                  <a16:creationId xmlns:a16="http://schemas.microsoft.com/office/drawing/2014/main" id="{8AE538B2-556E-42D1-A388-672A5C06C4C1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7794" y="1368570"/>
              <a:ext cx="2096876" cy="621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5" name="Text Box 39">
              <a:extLst>
                <a:ext uri="{FF2B5EF4-FFF2-40B4-BE49-F238E27FC236}">
                  <a16:creationId xmlns:a16="http://schemas.microsoft.com/office/drawing/2014/main" id="{345A5B09-F37D-41FC-9435-9C37AD7D0D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0072" y="1363972"/>
              <a:ext cx="1766664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>
                  <a:solidFill>
                    <a:srgbClr val="000066"/>
                  </a:solidFill>
                </a:rPr>
                <a:t>發明人</a:t>
              </a:r>
              <a:r>
                <a:rPr lang="en-US" altLang="zh-TW" sz="1400">
                  <a:solidFill>
                    <a:srgbClr val="000066"/>
                  </a:solidFill>
                </a:rPr>
                <a:t>/</a:t>
              </a:r>
              <a:r>
                <a:rPr lang="zh-TW" altLang="en-US" sz="1400">
                  <a:solidFill>
                    <a:srgbClr val="000066"/>
                  </a:solidFill>
                </a:rPr>
                <a:t>廠商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>
                  <a:solidFill>
                    <a:srgbClr val="000066"/>
                  </a:solidFill>
                </a:rPr>
                <a:t>提出技術移轉申請</a:t>
              </a:r>
            </a:p>
          </p:txBody>
        </p:sp>
        <p:pic>
          <p:nvPicPr>
            <p:cNvPr id="20496" name="圓角矩形 6">
              <a:extLst>
                <a:ext uri="{FF2B5EF4-FFF2-40B4-BE49-F238E27FC236}">
                  <a16:creationId xmlns:a16="http://schemas.microsoft.com/office/drawing/2014/main" id="{352D1F41-C751-4A5F-AD40-6178701D5B14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6206" y="2708920"/>
              <a:ext cx="2098082" cy="8415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7" name="Text Box 41">
              <a:extLst>
                <a:ext uri="{FF2B5EF4-FFF2-40B4-BE49-F238E27FC236}">
                  <a16:creationId xmlns:a16="http://schemas.microsoft.com/office/drawing/2014/main" id="{4FE6CA18-9475-482E-9AB0-014E2D8965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7880" y="2770057"/>
              <a:ext cx="2088231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>
                  <a:solidFill>
                    <a:srgbClr val="000066"/>
                  </a:solidFill>
                </a:rPr>
                <a:t>產學育成營運中心協助</a:t>
              </a:r>
              <a:endParaRPr lang="en-US" altLang="zh-TW" sz="1400">
                <a:solidFill>
                  <a:srgbClr val="000066"/>
                </a:solidFill>
              </a:endParaRPr>
            </a:p>
            <a:p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zh-TW" altLang="en-US" sz="1000" b="0">
                  <a:solidFill>
                    <a:srgbClr val="000066"/>
                  </a:solidFill>
                </a:rPr>
                <a:t>技術鑑價</a:t>
              </a:r>
            </a:p>
            <a:p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zh-TW" altLang="en-US" sz="1000" b="0">
                  <a:solidFill>
                    <a:srgbClr val="000066"/>
                  </a:solidFill>
                </a:rPr>
                <a:t>授權廠商承接能力評估</a:t>
              </a:r>
            </a:p>
            <a:p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zh-TW" altLang="en-US" sz="1000" b="0">
                  <a:solidFill>
                    <a:srgbClr val="000066"/>
                  </a:solidFill>
                </a:rPr>
                <a:t>技轉條件及合約磋商</a:t>
              </a:r>
            </a:p>
          </p:txBody>
        </p:sp>
        <p:pic>
          <p:nvPicPr>
            <p:cNvPr id="20498" name="圓角矩形 4">
              <a:extLst>
                <a:ext uri="{FF2B5EF4-FFF2-40B4-BE49-F238E27FC236}">
                  <a16:creationId xmlns:a16="http://schemas.microsoft.com/office/drawing/2014/main" id="{007694D6-3295-4A50-BF53-2749AAB74F77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7256" y="3861048"/>
              <a:ext cx="2102329" cy="650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9" name="Text Box 43">
              <a:extLst>
                <a:ext uri="{FF2B5EF4-FFF2-40B4-BE49-F238E27FC236}">
                  <a16:creationId xmlns:a16="http://schemas.microsoft.com/office/drawing/2014/main" id="{98EE98E0-66D5-4E8B-BAAA-6C4049FBD3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5736" y="3886853"/>
              <a:ext cx="1728192" cy="552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>
                  <a:solidFill>
                    <a:srgbClr val="000066"/>
                  </a:solidFill>
                </a:rPr>
                <a:t>技轉媒合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Char char="•"/>
              </a:pPr>
              <a:r>
                <a:rPr lang="zh-TW" altLang="en-US" sz="1000" b="0">
                  <a:solidFill>
                    <a:srgbClr val="000066"/>
                  </a:solidFill>
                </a:rPr>
                <a:t>授權廠商承接能力評估</a:t>
              </a:r>
              <a:endParaRPr lang="en-US" altLang="zh-TW" sz="1000" b="0">
                <a:solidFill>
                  <a:srgbClr val="000066"/>
                </a:solidFill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Char char="•"/>
              </a:pPr>
              <a:r>
                <a:rPr lang="zh-TW" altLang="en-US" sz="1000" b="0">
                  <a:solidFill>
                    <a:srgbClr val="000066"/>
                  </a:solidFill>
                </a:rPr>
                <a:t>技轉條件及合約磋商</a:t>
              </a:r>
            </a:p>
          </p:txBody>
        </p:sp>
        <p:sp>
          <p:nvSpPr>
            <p:cNvPr id="20500" name="TextBox 20">
              <a:extLst>
                <a:ext uri="{FF2B5EF4-FFF2-40B4-BE49-F238E27FC236}">
                  <a16:creationId xmlns:a16="http://schemas.microsoft.com/office/drawing/2014/main" id="{5928F7D6-FDE0-42A6-BE7A-6C946F88D3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3594" y="2062009"/>
              <a:ext cx="2037871" cy="430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2286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 typeface="Helvetica" panose="020B0604020202020204" pitchFamily="34" charset="0"/>
                <a:buAutoNum type="arabicPeriod"/>
              </a:pPr>
              <a:r>
                <a:rPr lang="zh-TW" altLang="en-US" sz="1100" b="0">
                  <a:solidFill>
                    <a:schemeClr val="tx1"/>
                  </a:solidFill>
                </a:rPr>
                <a:t>公開遴選廠商資格條件表</a:t>
              </a:r>
            </a:p>
            <a:p>
              <a:pPr>
                <a:spcBef>
                  <a:spcPct val="0"/>
                </a:spcBef>
                <a:buClrTx/>
                <a:buSzTx/>
                <a:buFont typeface="Helvetica" panose="020B0604020202020204" pitchFamily="34" charset="0"/>
                <a:buAutoNum type="arabicPeriod"/>
              </a:pPr>
              <a:r>
                <a:rPr lang="zh-TW" altLang="en-US" sz="1100" b="0">
                  <a:solidFill>
                    <a:schemeClr val="tx1"/>
                  </a:solidFill>
                </a:rPr>
                <a:t>發明人技術自評表</a:t>
              </a:r>
            </a:p>
          </p:txBody>
        </p:sp>
        <p:pic>
          <p:nvPicPr>
            <p:cNvPr id="20501" name="圓角矩形 9">
              <a:extLst>
                <a:ext uri="{FF2B5EF4-FFF2-40B4-BE49-F238E27FC236}">
                  <a16:creationId xmlns:a16="http://schemas.microsoft.com/office/drawing/2014/main" id="{40DBF61B-4F94-49E6-B060-DE9238581CA6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0" y="6021288"/>
              <a:ext cx="2160240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02" name="Text Box 20">
              <a:extLst>
                <a:ext uri="{FF2B5EF4-FFF2-40B4-BE49-F238E27FC236}">
                  <a16:creationId xmlns:a16="http://schemas.microsoft.com/office/drawing/2014/main" id="{8E5A6E0A-13AF-445C-A218-317ECDC3C9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1920" y="6093296"/>
              <a:ext cx="1350640" cy="3460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>
                  <a:solidFill>
                    <a:srgbClr val="000066"/>
                  </a:solidFill>
                </a:rPr>
                <a:t>授權簽約</a:t>
              </a:r>
            </a:p>
          </p:txBody>
        </p:sp>
        <p:cxnSp>
          <p:nvCxnSpPr>
            <p:cNvPr id="26" name="肘形接點 12">
              <a:extLst>
                <a:ext uri="{FF2B5EF4-FFF2-40B4-BE49-F238E27FC236}">
                  <a16:creationId xmlns:a16="http://schemas.microsoft.com/office/drawing/2014/main" id="{837BDFFC-B2F5-48BD-826F-116C8A65982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756316" y="2348191"/>
              <a:ext cx="719114" cy="1588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 type="triangle" w="med" len="med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</p:cxnSp>
        <p:cxnSp>
          <p:nvCxnSpPr>
            <p:cNvPr id="27" name="肘形接點 30">
              <a:extLst>
                <a:ext uri="{FF2B5EF4-FFF2-40B4-BE49-F238E27FC236}">
                  <a16:creationId xmlns:a16="http://schemas.microsoft.com/office/drawing/2014/main" id="{88707A1E-3C26-4932-A9B2-1285C028BEF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4525141" y="3588674"/>
              <a:ext cx="1628723" cy="1551155"/>
            </a:xfrm>
            <a:prstGeom prst="bentConnector3">
              <a:avLst>
                <a:gd name="adj1" fmla="val 85480"/>
              </a:avLst>
            </a:prstGeom>
            <a:noFill/>
            <a:ln w="38100">
              <a:solidFill>
                <a:srgbClr val="5D3D00"/>
              </a:solidFill>
              <a:miter lim="800000"/>
              <a:headEnd/>
              <a:tailEnd type="triangle" w="med" len="med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</p:cxnSp>
        <p:cxnSp>
          <p:nvCxnSpPr>
            <p:cNvPr id="28" name="肘形接點 30">
              <a:extLst>
                <a:ext uri="{FF2B5EF4-FFF2-40B4-BE49-F238E27FC236}">
                  <a16:creationId xmlns:a16="http://schemas.microsoft.com/office/drawing/2014/main" id="{F5545FE4-CFA0-4635-8278-A103E1DD196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493086" y="4107775"/>
              <a:ext cx="666729" cy="1474948"/>
            </a:xfrm>
            <a:prstGeom prst="bentConnector3">
              <a:avLst>
                <a:gd name="adj1" fmla="val 64432"/>
              </a:avLst>
            </a:prstGeom>
            <a:noFill/>
            <a:ln w="38100">
              <a:solidFill>
                <a:srgbClr val="5D3D00"/>
              </a:solidFill>
              <a:miter lim="800000"/>
              <a:headEnd/>
              <a:tailEnd type="triangle" w="med" len="med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</p:cxnSp>
        <p:cxnSp>
          <p:nvCxnSpPr>
            <p:cNvPr id="29" name="肘形接點 16">
              <a:extLst>
                <a:ext uri="{FF2B5EF4-FFF2-40B4-BE49-F238E27FC236}">
                  <a16:creationId xmlns:a16="http://schemas.microsoft.com/office/drawing/2014/main" id="{E3906664-D7A8-47A2-B2C7-2257A8AD03D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4423436" y="5873123"/>
              <a:ext cx="288916" cy="7938"/>
            </a:xfrm>
            <a:prstGeom prst="straightConnector1">
              <a:avLst/>
            </a:prstGeom>
            <a:noFill/>
            <a:ln w="38100">
              <a:solidFill>
                <a:srgbClr val="5D3D00"/>
              </a:solidFill>
              <a:round/>
              <a:headEnd/>
              <a:tailEnd type="triangle" w="med" len="med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</p:cxnSp>
        <p:cxnSp>
          <p:nvCxnSpPr>
            <p:cNvPr id="30" name="肘形接點 41">
              <a:extLst>
                <a:ext uri="{FF2B5EF4-FFF2-40B4-BE49-F238E27FC236}">
                  <a16:creationId xmlns:a16="http://schemas.microsoft.com/office/drawing/2014/main" id="{3FC68222-1778-4D09-9576-73EC53EC5FA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637191" y="1679874"/>
              <a:ext cx="1527341" cy="3776544"/>
            </a:xfrm>
            <a:prstGeom prst="bentConnector3">
              <a:avLst>
                <a:gd name="adj1" fmla="val 140960"/>
              </a:avLst>
            </a:prstGeom>
            <a:noFill/>
            <a:ln w="38100">
              <a:solidFill>
                <a:srgbClr val="5D3D00"/>
              </a:solidFill>
              <a:miter lim="800000"/>
              <a:headEnd/>
              <a:tailEnd type="triangle" w="med" len="med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</p:cxnSp>
        <p:sp>
          <p:nvSpPr>
            <p:cNvPr id="20508" name="文字方塊 46">
              <a:extLst>
                <a:ext uri="{FF2B5EF4-FFF2-40B4-BE49-F238E27FC236}">
                  <a16:creationId xmlns:a16="http://schemas.microsoft.com/office/drawing/2014/main" id="{B8247EA8-0CF4-45C8-AFD6-386A5966A2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8141" y="4038600"/>
              <a:ext cx="1872332" cy="3077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 b="0">
                  <a:solidFill>
                    <a:srgbClr val="000066"/>
                  </a:solidFill>
                </a:rPr>
                <a:t>發明人</a:t>
              </a:r>
              <a:r>
                <a:rPr lang="en-US" altLang="zh-TW" sz="1400" b="0">
                  <a:solidFill>
                    <a:srgbClr val="000066"/>
                  </a:solidFill>
                </a:rPr>
                <a:t>/</a:t>
              </a:r>
              <a:r>
                <a:rPr lang="zh-TW" altLang="en-US" sz="1400" b="0">
                  <a:solidFill>
                    <a:srgbClr val="000066"/>
                  </a:solidFill>
                </a:rPr>
                <a:t>廠商申覆</a:t>
              </a:r>
              <a:r>
                <a:rPr lang="en-US" altLang="zh-TW" sz="1400" b="0">
                  <a:solidFill>
                    <a:srgbClr val="000066"/>
                  </a:solidFill>
                </a:rPr>
                <a:t>1</a:t>
              </a:r>
              <a:r>
                <a:rPr lang="zh-TW" altLang="en-US" sz="1400" b="0">
                  <a:solidFill>
                    <a:srgbClr val="000066"/>
                  </a:solidFill>
                </a:rPr>
                <a:t>次</a:t>
              </a:r>
            </a:p>
          </p:txBody>
        </p:sp>
        <p:sp>
          <p:nvSpPr>
            <p:cNvPr id="20509" name="文字方塊 52">
              <a:extLst>
                <a:ext uri="{FF2B5EF4-FFF2-40B4-BE49-F238E27FC236}">
                  <a16:creationId xmlns:a16="http://schemas.microsoft.com/office/drawing/2014/main" id="{1DB780F8-F20F-4C7E-B290-BB7AFDC53E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1920" y="5733256"/>
              <a:ext cx="5397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/>
                <a:t>通過</a:t>
              </a:r>
            </a:p>
          </p:txBody>
        </p:sp>
        <p:sp>
          <p:nvSpPr>
            <p:cNvPr id="20510" name="文字方塊 54">
              <a:extLst>
                <a:ext uri="{FF2B5EF4-FFF2-40B4-BE49-F238E27FC236}">
                  <a16:creationId xmlns:a16="http://schemas.microsoft.com/office/drawing/2014/main" id="{3C5D5A88-78F6-4916-BC8E-433C96B631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4168" y="5157192"/>
              <a:ext cx="7175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>
                  <a:solidFill>
                    <a:srgbClr val="006600"/>
                  </a:solidFill>
                </a:rPr>
                <a:t>不通過</a:t>
              </a:r>
            </a:p>
          </p:txBody>
        </p:sp>
        <p:sp>
          <p:nvSpPr>
            <p:cNvPr id="20511" name="文字方塊 54">
              <a:extLst>
                <a:ext uri="{FF2B5EF4-FFF2-40B4-BE49-F238E27FC236}">
                  <a16:creationId xmlns:a16="http://schemas.microsoft.com/office/drawing/2014/main" id="{DE50579C-E7B6-4A06-AA12-991A6DCD30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5736" y="5157192"/>
              <a:ext cx="7175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>
                  <a:solidFill>
                    <a:srgbClr val="006600"/>
                  </a:solidFill>
                </a:rPr>
                <a:t>不通過</a:t>
              </a:r>
            </a:p>
          </p:txBody>
        </p:sp>
        <p:sp>
          <p:nvSpPr>
            <p:cNvPr id="20512" name="TextBox 20">
              <a:extLst>
                <a:ext uri="{FF2B5EF4-FFF2-40B4-BE49-F238E27FC236}">
                  <a16:creationId xmlns:a16="http://schemas.microsoft.com/office/drawing/2014/main" id="{9DD49F11-D21A-47BC-9A94-778DE8065D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9452" y="4509120"/>
              <a:ext cx="1967334" cy="430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2286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 typeface="Helvetica" panose="020B0604020202020204" pitchFamily="34" charset="0"/>
                <a:buAutoNum type="arabicPeriod"/>
              </a:pPr>
              <a:r>
                <a:rPr lang="zh-TW" altLang="en-US" sz="1100" b="0">
                  <a:solidFill>
                    <a:schemeClr val="tx1"/>
                  </a:solidFill>
                </a:rPr>
                <a:t>技術授權廠商申請表</a:t>
              </a:r>
            </a:p>
            <a:p>
              <a:pPr>
                <a:spcBef>
                  <a:spcPct val="0"/>
                </a:spcBef>
                <a:buClrTx/>
                <a:buSzTx/>
                <a:buFont typeface="Helvetica" panose="020B0604020202020204" pitchFamily="34" charset="0"/>
                <a:buAutoNum type="arabicPeriod"/>
              </a:pPr>
              <a:r>
                <a:rPr lang="zh-TW" altLang="en-US" sz="1100" b="0">
                  <a:solidFill>
                    <a:schemeClr val="tx1"/>
                  </a:solidFill>
                </a:rPr>
                <a:t>技術授權廠商開發計劃書</a:t>
              </a:r>
            </a:p>
          </p:txBody>
        </p:sp>
        <p:sp>
          <p:nvSpPr>
            <p:cNvPr id="20513" name="文字方塊 46">
              <a:extLst>
                <a:ext uri="{FF2B5EF4-FFF2-40B4-BE49-F238E27FC236}">
                  <a16:creationId xmlns:a16="http://schemas.microsoft.com/office/drawing/2014/main" id="{1C538A16-96D1-48EC-9A8F-374EB4E76F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9720" y="4705602"/>
              <a:ext cx="2013694" cy="3077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400" b="0">
                  <a:solidFill>
                    <a:srgbClr val="000066"/>
                  </a:solidFill>
                </a:rPr>
                <a:t>發明人</a:t>
              </a:r>
              <a:r>
                <a:rPr lang="en-US" altLang="zh-TW" sz="1400" b="0">
                  <a:solidFill>
                    <a:srgbClr val="000066"/>
                  </a:solidFill>
                </a:rPr>
                <a:t>/</a:t>
              </a:r>
              <a:r>
                <a:rPr lang="zh-TW" altLang="en-US" sz="1400" b="0">
                  <a:solidFill>
                    <a:srgbClr val="000066"/>
                  </a:solidFill>
                </a:rPr>
                <a:t>廠商申覆</a:t>
              </a:r>
              <a:r>
                <a:rPr lang="en-US" altLang="zh-TW" sz="1400" b="0">
                  <a:solidFill>
                    <a:srgbClr val="000066"/>
                  </a:solidFill>
                </a:rPr>
                <a:t>1</a:t>
              </a:r>
              <a:r>
                <a:rPr lang="zh-TW" altLang="en-US" sz="1400" b="0">
                  <a:solidFill>
                    <a:srgbClr val="000066"/>
                  </a:solidFill>
                </a:rPr>
                <a:t>次</a:t>
              </a:r>
            </a:p>
          </p:txBody>
        </p:sp>
        <p:sp>
          <p:nvSpPr>
            <p:cNvPr id="20514" name="TextBox 20">
              <a:extLst>
                <a:ext uri="{FF2B5EF4-FFF2-40B4-BE49-F238E27FC236}">
                  <a16:creationId xmlns:a16="http://schemas.microsoft.com/office/drawing/2014/main" id="{2856B140-DEDF-4264-B2BF-FC23D50007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8665" y="1975391"/>
              <a:ext cx="1967334" cy="769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2286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2800" b="1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400" b="1">
                  <a:solidFill>
                    <a:srgbClr val="B05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 typeface="Helvetica" panose="020B0604020202020204" pitchFamily="34" charset="0"/>
                <a:buAutoNum type="arabicPeriod"/>
              </a:pPr>
              <a:r>
                <a:rPr lang="zh-TW" altLang="en-US" sz="1100" b="0">
                  <a:solidFill>
                    <a:schemeClr val="tx1"/>
                  </a:solidFill>
                </a:rPr>
                <a:t>公開遴選廠商資格條件表</a:t>
              </a:r>
            </a:p>
            <a:p>
              <a:pPr>
                <a:spcBef>
                  <a:spcPct val="0"/>
                </a:spcBef>
                <a:buClrTx/>
                <a:buSzTx/>
                <a:buFont typeface="Helvetica" panose="020B0604020202020204" pitchFamily="34" charset="0"/>
                <a:buAutoNum type="arabicPeriod"/>
              </a:pPr>
              <a:r>
                <a:rPr lang="zh-TW" altLang="en-US" sz="1100" b="0">
                  <a:solidFill>
                    <a:schemeClr val="tx1"/>
                  </a:solidFill>
                </a:rPr>
                <a:t>發明人技術自評表</a:t>
              </a:r>
            </a:p>
            <a:p>
              <a:pPr>
                <a:spcBef>
                  <a:spcPct val="0"/>
                </a:spcBef>
                <a:buClrTx/>
                <a:buSzTx/>
                <a:buFont typeface="Helvetica" panose="020B0604020202020204" pitchFamily="34" charset="0"/>
                <a:buAutoNum type="arabicPeriod"/>
              </a:pPr>
              <a:r>
                <a:rPr lang="zh-TW" altLang="en-US" sz="1100" b="0">
                  <a:solidFill>
                    <a:schemeClr val="tx1"/>
                  </a:solidFill>
                </a:rPr>
                <a:t>技術授權廠商申請表</a:t>
              </a:r>
              <a:endParaRPr lang="en-US" altLang="zh-TW" sz="1100" b="0">
                <a:solidFill>
                  <a:schemeClr val="tx1"/>
                </a:solidFill>
              </a:endParaRPr>
            </a:p>
            <a:p>
              <a:pPr>
                <a:spcBef>
                  <a:spcPct val="0"/>
                </a:spcBef>
                <a:buClrTx/>
                <a:buSzTx/>
                <a:buFont typeface="Helvetica" panose="020B0604020202020204" pitchFamily="34" charset="0"/>
                <a:buAutoNum type="arabicPeriod"/>
              </a:pPr>
              <a:r>
                <a:rPr lang="zh-TW" altLang="en-US" sz="1100" b="0">
                  <a:solidFill>
                    <a:schemeClr val="tx1"/>
                  </a:solidFill>
                </a:rPr>
                <a:t>技術授權廠商開發計劃書</a:t>
              </a:r>
              <a:endParaRPr lang="en-US" altLang="zh-TW" sz="1100" b="0">
                <a:solidFill>
                  <a:schemeClr val="tx1"/>
                </a:solidFill>
              </a:endParaRPr>
            </a:p>
          </p:txBody>
        </p:sp>
        <p:cxnSp>
          <p:nvCxnSpPr>
            <p:cNvPr id="38" name="肘形接點 12">
              <a:extLst>
                <a:ext uri="{FF2B5EF4-FFF2-40B4-BE49-F238E27FC236}">
                  <a16:creationId xmlns:a16="http://schemas.microsoft.com/office/drawing/2014/main" id="{FB5AD9D7-BC85-4BDA-BF82-96621CC79D7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2931820" y="3703872"/>
              <a:ext cx="311140" cy="3175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 type="triangle" w="med" len="med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"/>
    </mc:Choice>
    <mc:Fallback xmlns="">
      <p:transition advClick="0" advTm="100"/>
    </mc:Fallback>
  </mc:AlternateContent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29486</TotalTime>
  <Words>392</Words>
  <Application>Microsoft Office PowerPoint</Application>
  <PresentationFormat>寬螢幕</PresentationFormat>
  <Paragraphs>97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7" baseType="lpstr">
      <vt:lpstr>MS Gothic</vt:lpstr>
      <vt:lpstr>新細明體</vt:lpstr>
      <vt:lpstr>標楷體</vt:lpstr>
      <vt:lpstr>Arial</vt:lpstr>
      <vt:lpstr>Calibri</vt:lpstr>
      <vt:lpstr>Helvetica</vt:lpstr>
      <vt:lpstr>Microsoft Sans Serif</vt:lpstr>
      <vt:lpstr>Times New Roman</vt:lpstr>
      <vt:lpstr>1_Office 佈景主題</vt:lpstr>
      <vt:lpstr>PowerPoint 簡報</vt:lpstr>
      <vt:lpstr>基本資料</vt:lpstr>
      <vt:lpstr>授權標的技術說明</vt:lpstr>
      <vt:lpstr>PowerPoint 簡報</vt:lpstr>
      <vt:lpstr>PowerPoint 簡報</vt:lpstr>
      <vt:lpstr>授權標的市場分析</vt:lpstr>
      <vt:lpstr>授權廠商之承接能力說明</vt:lpstr>
      <vt:lpstr>技轉申請審查流程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112學年度第3次研發成果管理委員會</dc:title>
  <dc:creator>AD</dc:creator>
  <cp:lastModifiedBy>Adin Lai</cp:lastModifiedBy>
  <cp:revision>1131</cp:revision>
  <cp:lastPrinted>2024-02-29T08:36:25Z</cp:lastPrinted>
  <dcterms:created xsi:type="dcterms:W3CDTF">2007-09-19T02:33:48Z</dcterms:created>
  <dcterms:modified xsi:type="dcterms:W3CDTF">2024-11-29T06:58:54Z</dcterms:modified>
</cp:coreProperties>
</file>