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276" r:id="rId2"/>
    <p:sldId id="287" r:id="rId3"/>
    <p:sldId id="359" r:id="rId4"/>
    <p:sldId id="358" r:id="rId5"/>
    <p:sldId id="377" r:id="rId6"/>
    <p:sldId id="430" r:id="rId7"/>
    <p:sldId id="388" r:id="rId8"/>
    <p:sldId id="357" r:id="rId9"/>
    <p:sldId id="431" r:id="rId10"/>
    <p:sldId id="432" r:id="rId11"/>
    <p:sldId id="433" r:id="rId12"/>
    <p:sldId id="434" r:id="rId13"/>
    <p:sldId id="447" r:id="rId14"/>
    <p:sldId id="435" r:id="rId15"/>
    <p:sldId id="411" r:id="rId16"/>
    <p:sldId id="436" r:id="rId17"/>
    <p:sldId id="419" r:id="rId18"/>
    <p:sldId id="446" r:id="rId19"/>
    <p:sldId id="437" r:id="rId20"/>
    <p:sldId id="438" r:id="rId21"/>
    <p:sldId id="439" r:id="rId22"/>
    <p:sldId id="371" r:id="rId23"/>
    <p:sldId id="440" r:id="rId24"/>
    <p:sldId id="366" r:id="rId25"/>
    <p:sldId id="441" r:id="rId26"/>
    <p:sldId id="442" r:id="rId27"/>
    <p:sldId id="443" r:id="rId28"/>
    <p:sldId id="444" r:id="rId29"/>
    <p:sldId id="445" r:id="rId30"/>
  </p:sldIdLst>
  <p:sldSz cx="9144000" cy="6858000" type="screen4x3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6E"/>
    <a:srgbClr val="EB6001"/>
    <a:srgbClr val="225686"/>
    <a:srgbClr val="FF8E11"/>
    <a:srgbClr val="FFB461"/>
    <a:srgbClr val="FFFFFF"/>
    <a:srgbClr val="F6F6F6"/>
    <a:srgbClr val="0000FF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0" autoAdjust="0"/>
  </p:normalViewPr>
  <p:slideViewPr>
    <p:cSldViewPr snapToGrid="0">
      <p:cViewPr varScale="1">
        <p:scale>
          <a:sx n="98" d="100"/>
          <a:sy n="98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-7160"/>
    </p:cViewPr>
  </p:sorterViewPr>
  <p:notesViewPr>
    <p:cSldViewPr snapToGrid="0">
      <p:cViewPr varScale="1">
        <p:scale>
          <a:sx n="75" d="100"/>
          <a:sy n="75" d="100"/>
        </p:scale>
        <p:origin x="28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EB92C-B477-4BDE-BDEE-846E4F58CA7C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7975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2E5F6-483E-4602-9B2F-6862455CD2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13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4731"/>
            <a:ext cx="7772400" cy="3571571"/>
          </a:xfrm>
        </p:spPr>
        <p:txBody>
          <a:bodyPr anchor="t">
            <a:normAutofit/>
          </a:bodyPr>
          <a:lstStyle>
            <a:lvl1pPr algn="ctr"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22096"/>
            <a:ext cx="7772400" cy="9284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013-7289-4688-A20F-CB807FEE79C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5D9B-6D1F-43AC-A24D-151F224A5C3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1B34-4E75-4724-B119-10CEC7C7D868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1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9A88-E15A-4C6E-A4CE-F7616DF1411C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5556" y="635635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319" y="2261942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22096"/>
            <a:ext cx="7886700" cy="7675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0145-3085-4A5E-A26D-232848960B05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1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1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5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7B0E-DF03-4BFD-AABB-CAF143959120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317-36FE-4781-B2BE-840D0EC95A7F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6720-B812-4A61-A916-31DB20454C92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F7B-94F2-4995-8CB7-5C22C985A9D5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8461911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045" y="1119043"/>
            <a:ext cx="84619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01A8-BF6C-40BA-A8D1-CAC957168E2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2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7" r:id="rId5"/>
    <p:sldLayoutId id="2147483692" r:id="rId6"/>
    <p:sldLayoutId id="2147483690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b="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967" y="118188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0100" y="1922105"/>
            <a:ext cx="7543800" cy="3159967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/>
              <a:t>科技部新型態產學研鏈結計畫</a:t>
            </a:r>
            <a:br>
              <a:rPr lang="zh-TW" altLang="en-US" sz="4900" b="1" dirty="0"/>
            </a:br>
            <a:r>
              <a:rPr lang="zh-TW" altLang="en-US" sz="4900" b="1" dirty="0"/>
              <a:t>價創計畫構想</a:t>
            </a:r>
            <a:r>
              <a:rPr lang="zh-TW" altLang="en-US" sz="4900" b="1" dirty="0" smtClean="0"/>
              <a:t>書</a:t>
            </a:r>
            <a:r>
              <a:rPr lang="en-US" altLang="zh-TW" sz="4900" b="1" dirty="0" smtClean="0"/>
              <a:t>(</a:t>
            </a:r>
            <a:r>
              <a:rPr lang="zh-TW" altLang="en-US" sz="4900" b="1" smtClean="0"/>
              <a:t>新案</a:t>
            </a:r>
            <a:r>
              <a:rPr lang="en-US" altLang="zh-TW" sz="4900" b="1" smtClean="0"/>
              <a:t>)</a:t>
            </a:r>
            <a:r>
              <a:rPr lang="zh-TW" altLang="en-US" sz="4900" b="1" dirty="0"/>
              <a:t/>
            </a:r>
            <a:br>
              <a:rPr lang="zh-TW" altLang="en-US" sz="4900" b="1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（計畫名稱）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00100" y="5477380"/>
            <a:ext cx="7543800" cy="99932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計畫主持人姓名：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計畫主持人單位職稱：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18" y="683034"/>
            <a:ext cx="2345102" cy="8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獲利方式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預計產品所銷售的</a:t>
            </a:r>
            <a:r>
              <a:rPr lang="zh-TW" altLang="en-US" sz="2000" b="1" dirty="0" smtClean="0"/>
              <a:t>對象（</a:t>
            </a:r>
            <a:r>
              <a:rPr lang="en-US" altLang="zh-TW" sz="2000" b="1" dirty="0" smtClean="0"/>
              <a:t>B2C</a:t>
            </a:r>
            <a:r>
              <a:rPr lang="zh-TW" altLang="en-US" sz="2000" b="1" dirty="0"/>
              <a:t>、</a:t>
            </a:r>
            <a:r>
              <a:rPr lang="en-US" altLang="zh-TW" sz="2000" b="1" dirty="0"/>
              <a:t>B2B</a:t>
            </a:r>
            <a:r>
              <a:rPr lang="zh-TW" altLang="en-US" sz="2000" b="1" dirty="0"/>
              <a:t>或</a:t>
            </a:r>
            <a:r>
              <a:rPr lang="en-US" altLang="zh-TW" sz="2000" b="1" dirty="0" smtClean="0"/>
              <a:t>B2B2C</a:t>
            </a:r>
            <a:r>
              <a:rPr lang="zh-TW" altLang="en-US" sz="2000" b="1" dirty="0" smtClean="0"/>
              <a:t>）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預計產品銷售的</a:t>
            </a:r>
            <a:r>
              <a:rPr lang="zh-TW" altLang="en-US" sz="2000" b="1" dirty="0" smtClean="0"/>
              <a:t>型態（直</a:t>
            </a:r>
            <a:r>
              <a:rPr lang="zh-TW" altLang="en-US" sz="2000" b="1" dirty="0"/>
              <a:t>營銷售或代理商</a:t>
            </a:r>
            <a:r>
              <a:rPr lang="zh-TW" altLang="en-US" sz="2000" b="1" dirty="0" smtClean="0"/>
              <a:t>銷售）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請說明營收產生的</a:t>
            </a:r>
            <a:r>
              <a:rPr lang="zh-TW" altLang="en-US" sz="2000" b="1" dirty="0" smtClean="0"/>
              <a:t>方式（專利</a:t>
            </a:r>
            <a:r>
              <a:rPr lang="zh-TW" altLang="en-US" sz="2000" b="1" dirty="0"/>
              <a:t>授權、權利金、銷售、租賃、佣金</a:t>
            </a:r>
            <a:r>
              <a:rPr lang="en-US" altLang="zh-TW" sz="2000" b="1" dirty="0" smtClean="0"/>
              <a:t>...</a:t>
            </a:r>
            <a:r>
              <a:rPr lang="zh-TW" altLang="en-US" sz="2000" b="1" dirty="0" smtClean="0"/>
              <a:t>）</a:t>
            </a:r>
            <a:endParaRPr lang="en-US" altLang="zh-TW" sz="2000" dirty="0"/>
          </a:p>
          <a:p>
            <a:pPr marL="609600" lvl="1" indent="-342900">
              <a:spcAft>
                <a:spcPts val="200"/>
              </a:spcAft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預估營收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06156"/>
              </p:ext>
            </p:extLst>
          </p:nvPr>
        </p:nvGraphicFramePr>
        <p:xfrm>
          <a:off x="432000" y="1080002"/>
          <a:ext cx="8280005" cy="374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6905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產品別</a:t>
                      </a:r>
                      <a:endParaRPr lang="en-US" altLang="zh-TW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年度營收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公司成立第一年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公司成立第二年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公司成立第三年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產品一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7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產品二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產品三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3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……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營收小計（季）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年度營收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8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預計完成募資條件之技術指標為何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Aft>
                <a:spcPts val="200"/>
              </a:spcAft>
              <a:buAutoNum type="arabicPeriod"/>
            </a:pPr>
            <a:r>
              <a:rPr lang="zh-TW" altLang="en-US" sz="2000" b="1" dirty="0" smtClean="0"/>
              <a:t>評估一年內具備</a:t>
            </a:r>
            <a:r>
              <a:rPr lang="zh-TW" altLang="en-US" sz="2000" b="1" dirty="0"/>
              <a:t>投資吸引力之條件</a:t>
            </a:r>
            <a:r>
              <a:rPr lang="zh-TW" altLang="en-US" sz="2000" b="1" dirty="0" smtClean="0"/>
              <a:t>：</a:t>
            </a:r>
            <a:endParaRPr lang="en-US" altLang="zh-TW" sz="2000" b="1" dirty="0" smtClean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 </a:t>
            </a:r>
            <a:r>
              <a:rPr lang="zh-TW" altLang="en-US" sz="2000" b="1" dirty="0" smtClean="0"/>
              <a:t>      技術</a:t>
            </a:r>
            <a:r>
              <a:rPr lang="zh-TW" altLang="en-US" sz="2000" b="1" dirty="0"/>
              <a:t>、產品或服務須完成至何階段</a:t>
            </a:r>
            <a:r>
              <a:rPr lang="en-US" altLang="zh-TW" sz="2000" b="1" dirty="0" smtClean="0"/>
              <a:t>?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Ex: 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完成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POC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POS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或是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POB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驗證？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技術或產品樣品完成、可少量出貨或是可試營運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?  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Ex: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產品認證與法規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醫材分級為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Class 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或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III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，並認證要到哪一個階段 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新藥須達到毒物測試、動物實驗、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1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2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或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3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生技醫藥類別亦可列出目標產品概況，如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TPP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（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Product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Profile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）作為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附件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r>
              <a:rPr lang="zh-TW" altLang="en-US" sz="2000" b="1" dirty="0" smtClean="0"/>
              <a:t>成立</a:t>
            </a:r>
            <a:r>
              <a:rPr lang="zh-TW" altLang="en-US" sz="2000" b="1" dirty="0"/>
              <a:t>公司後，下一個階段任務會是什麼 </a:t>
            </a:r>
            <a:r>
              <a:rPr lang="en-US" altLang="zh-TW" sz="2000" b="1" dirty="0"/>
              <a:t>? </a:t>
            </a:r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投資方輔導紀錄表之評估投資</a:t>
            </a:r>
            <a:r>
              <a:rPr lang="zh-TW" altLang="en-US" dirty="0" smtClean="0"/>
              <a:t>條件自評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1223314"/>
            <a:ext cx="8461911" cy="5408597"/>
          </a:xfrm>
        </p:spPr>
        <p:txBody>
          <a:bodyPr>
            <a:noAutofit/>
          </a:bodyPr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0" lvl="1" indent="0">
              <a:spcAft>
                <a:spcPts val="200"/>
              </a:spcAft>
              <a:buNone/>
            </a:pPr>
            <a:endParaRPr lang="en-US" altLang="zh-TW" sz="2000" b="1" dirty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 smtClean="0"/>
              <a:t>依據投資方輔導紀錄表之評估投資條件，團隊自評一年內達成之規劃：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項目一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項目二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項目三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61094"/>
              </p:ext>
            </p:extLst>
          </p:nvPr>
        </p:nvGraphicFramePr>
        <p:xfrm>
          <a:off x="432000" y="1301062"/>
          <a:ext cx="8280000" cy="337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5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評估項目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評估投資條件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請列出計畫團隊</a:t>
                      </a:r>
                      <a:r>
                        <a:rPr lang="zh-TW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</a:t>
                      </a: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在一年內</a:t>
                      </a:r>
                      <a:r>
                        <a:rPr lang="zh-TW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達到</a:t>
                      </a: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那些項目，方可獲得貴單位的投資</a:t>
                      </a: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項目一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項目二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項目三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項目四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項目五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如計畫團隊達成上述項目，貴單位可能之投資金額為新台幣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341045" y="687971"/>
            <a:ext cx="8461911" cy="74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（無則免填）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44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創業里程碑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應聚焦於完成公司成立相關規劃，說明技術、商轉、人員籌組、募資相關規劃與預定完成</a:t>
            </a:r>
            <a:r>
              <a:rPr lang="zh-TW" altLang="en-US" sz="2000" b="1" dirty="0" smtClean="0"/>
              <a:t>時間（建議</a:t>
            </a:r>
            <a:r>
              <a:rPr lang="zh-TW" altLang="en-US" sz="2000" b="1" dirty="0"/>
              <a:t>先填寫後面幾頁，最後填寫此</a:t>
            </a:r>
            <a:r>
              <a:rPr lang="zh-TW" altLang="en-US" sz="2000" b="1" dirty="0" smtClean="0"/>
              <a:t>頁）</a:t>
            </a:r>
            <a:endParaRPr lang="en-US" altLang="zh-TW" sz="2000" b="1" dirty="0" smtClean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出場預計達成項目每個團隊有所不同，依產業特性與公司特性自行衡量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508669" y="3950039"/>
            <a:ext cx="7044" cy="152189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408" y="4910096"/>
            <a:ext cx="137088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執行長聘僱</a:t>
            </a:r>
            <a:endParaRPr lang="zh-TW" altLang="en-US" sz="1400" dirty="0"/>
          </a:p>
        </p:txBody>
      </p:sp>
      <p:sp>
        <p:nvSpPr>
          <p:cNvPr id="10" name="甜甜圈 9"/>
          <p:cNvSpPr/>
          <p:nvPr/>
        </p:nvSpPr>
        <p:spPr>
          <a:xfrm>
            <a:off x="479376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甜甜圈 10"/>
          <p:cNvSpPr/>
          <p:nvPr/>
        </p:nvSpPr>
        <p:spPr>
          <a:xfrm>
            <a:off x="1459532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" name="直線接點 11"/>
          <p:cNvCxnSpPr>
            <a:stCxn id="10" idx="6"/>
            <a:endCxn id="11" idx="2"/>
          </p:cNvCxnSpPr>
          <p:nvPr/>
        </p:nvCxnSpPr>
        <p:spPr>
          <a:xfrm>
            <a:off x="638262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11" idx="6"/>
            <a:endCxn id="14" idx="2"/>
          </p:cNvCxnSpPr>
          <p:nvPr/>
        </p:nvCxnSpPr>
        <p:spPr>
          <a:xfrm>
            <a:off x="1618418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甜甜圈 13"/>
          <p:cNvSpPr/>
          <p:nvPr/>
        </p:nvSpPr>
        <p:spPr>
          <a:xfrm>
            <a:off x="2439688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" name="直線接點 14"/>
          <p:cNvCxnSpPr>
            <a:stCxn id="14" idx="6"/>
            <a:endCxn id="16" idx="2"/>
          </p:cNvCxnSpPr>
          <p:nvPr/>
        </p:nvCxnSpPr>
        <p:spPr>
          <a:xfrm>
            <a:off x="2598574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甜甜圈 15"/>
          <p:cNvSpPr/>
          <p:nvPr/>
        </p:nvSpPr>
        <p:spPr>
          <a:xfrm>
            <a:off x="3419844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直線接點 16"/>
          <p:cNvCxnSpPr>
            <a:stCxn id="16" idx="6"/>
            <a:endCxn id="18" idx="2"/>
          </p:cNvCxnSpPr>
          <p:nvPr/>
        </p:nvCxnSpPr>
        <p:spPr>
          <a:xfrm>
            <a:off x="3578730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甜甜圈 17"/>
          <p:cNvSpPr/>
          <p:nvPr/>
        </p:nvSpPr>
        <p:spPr>
          <a:xfrm>
            <a:off x="4400000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18" idx="6"/>
            <a:endCxn id="20" idx="2"/>
          </p:cNvCxnSpPr>
          <p:nvPr/>
        </p:nvCxnSpPr>
        <p:spPr>
          <a:xfrm>
            <a:off x="4558886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甜甜圈 19"/>
          <p:cNvSpPr/>
          <p:nvPr/>
        </p:nvSpPr>
        <p:spPr>
          <a:xfrm>
            <a:off x="5380156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1" name="直線接點 20"/>
          <p:cNvCxnSpPr>
            <a:stCxn id="20" idx="6"/>
            <a:endCxn id="22" idx="2"/>
          </p:cNvCxnSpPr>
          <p:nvPr/>
        </p:nvCxnSpPr>
        <p:spPr>
          <a:xfrm>
            <a:off x="5539042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甜甜圈 21"/>
          <p:cNvSpPr/>
          <p:nvPr/>
        </p:nvSpPr>
        <p:spPr>
          <a:xfrm>
            <a:off x="6360312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3" name="直線接點 22"/>
          <p:cNvCxnSpPr>
            <a:stCxn id="22" idx="6"/>
            <a:endCxn id="30" idx="2"/>
          </p:cNvCxnSpPr>
          <p:nvPr/>
        </p:nvCxnSpPr>
        <p:spPr>
          <a:xfrm>
            <a:off x="6519198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1344547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Q1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307185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Q2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300332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Q3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流程圖: 換頁接點 27"/>
          <p:cNvSpPr/>
          <p:nvPr/>
        </p:nvSpPr>
        <p:spPr>
          <a:xfrm>
            <a:off x="4209818" y="2739104"/>
            <a:ext cx="551421" cy="930992"/>
          </a:xfrm>
          <a:prstGeom prst="flowChartOffpageConnector">
            <a:avLst/>
          </a:prstGeom>
          <a:solidFill>
            <a:srgbClr val="004E6E"/>
          </a:solidFill>
          <a:ln>
            <a:solidFill>
              <a:srgbClr val="22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甜甜圈 29"/>
          <p:cNvSpPr/>
          <p:nvPr/>
        </p:nvSpPr>
        <p:spPr>
          <a:xfrm>
            <a:off x="7340468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1" name="直線接點 30"/>
          <p:cNvCxnSpPr>
            <a:stCxn id="30" idx="6"/>
            <a:endCxn id="32" idx="2"/>
          </p:cNvCxnSpPr>
          <p:nvPr/>
        </p:nvCxnSpPr>
        <p:spPr>
          <a:xfrm>
            <a:off x="7499354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甜甜圈 31"/>
          <p:cNvSpPr/>
          <p:nvPr/>
        </p:nvSpPr>
        <p:spPr>
          <a:xfrm>
            <a:off x="8320624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028037" y="395918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endParaRPr lang="en-US" altLang="zh-TW" sz="1400" b="1" dirty="0" smtClean="0">
              <a:solidFill>
                <a:srgbClr val="EB600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</a:t>
            </a: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</a:p>
        </p:txBody>
      </p:sp>
      <p:cxnSp>
        <p:nvCxnSpPr>
          <p:cNvPr id="34" name="直線接點 33"/>
          <p:cNvCxnSpPr>
            <a:stCxn id="32" idx="6"/>
          </p:cNvCxnSpPr>
          <p:nvPr/>
        </p:nvCxnSpPr>
        <p:spPr>
          <a:xfrm flipV="1">
            <a:off x="8479510" y="3800328"/>
            <a:ext cx="413099" cy="5935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355238" y="5452590"/>
            <a:ext cx="17299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完成募資計畫書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開始募資</a:t>
            </a:r>
            <a:endParaRPr lang="zh-TW" altLang="en-US" sz="1400" dirty="0"/>
          </a:p>
        </p:txBody>
      </p:sp>
      <p:cxnSp>
        <p:nvCxnSpPr>
          <p:cNvPr id="36" name="直線接點 35"/>
          <p:cNvCxnSpPr/>
          <p:nvPr/>
        </p:nvCxnSpPr>
        <p:spPr>
          <a:xfrm flipH="1">
            <a:off x="558819" y="3953771"/>
            <a:ext cx="0" cy="98632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534966" y="3953771"/>
            <a:ext cx="0" cy="31656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17408" y="5217873"/>
            <a:ext cx="190949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團隊核心成員組成</a:t>
            </a:r>
            <a:endParaRPr lang="zh-TW" altLang="en-US" sz="1400" dirty="0"/>
          </a:p>
        </p:txBody>
      </p:sp>
      <p:cxnSp>
        <p:nvCxnSpPr>
          <p:cNvPr id="39" name="直線接點 38"/>
          <p:cNvCxnSpPr/>
          <p:nvPr/>
        </p:nvCxnSpPr>
        <p:spPr>
          <a:xfrm flipH="1">
            <a:off x="6437826" y="3953771"/>
            <a:ext cx="4398" cy="8229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382030" y="4243625"/>
            <a:ext cx="13313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達成服務驗證（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POS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6285413" y="4762756"/>
            <a:ext cx="185499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公司洽談代理</a:t>
            </a:r>
            <a:endParaRPr lang="zh-TW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3345508" y="4592553"/>
            <a:ext cx="20097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XX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套進行市場測試（試賣或試運作）</a:t>
            </a:r>
            <a:endParaRPr lang="zh-TW" altLang="en-US" sz="1400" dirty="0"/>
          </a:p>
        </p:txBody>
      </p:sp>
      <p:cxnSp>
        <p:nvCxnSpPr>
          <p:cNvPr id="43" name="直線接點 42"/>
          <p:cNvCxnSpPr/>
          <p:nvPr/>
        </p:nvCxnSpPr>
        <p:spPr>
          <a:xfrm>
            <a:off x="3493825" y="3953771"/>
            <a:ext cx="0" cy="64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4569936" y="6243235"/>
            <a:ext cx="3768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*此為參考圖示，可自行更換進程甘特圖</a:t>
            </a:r>
            <a:endParaRPr lang="zh-TW" altLang="en-US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" name="直線接點 44"/>
          <p:cNvCxnSpPr/>
          <p:nvPr/>
        </p:nvCxnSpPr>
        <p:spPr>
          <a:xfrm>
            <a:off x="5458368" y="3953397"/>
            <a:ext cx="0" cy="12801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06052" y="5214385"/>
            <a:ext cx="19563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調整市場定位（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PMF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Product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Market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Fit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7271860" y="4225245"/>
            <a:ext cx="1687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輪募資，擴大營運規模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8" name="直線接點 47"/>
          <p:cNvCxnSpPr/>
          <p:nvPr/>
        </p:nvCxnSpPr>
        <p:spPr>
          <a:xfrm flipH="1">
            <a:off x="7428322" y="3953771"/>
            <a:ext cx="168" cy="30870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圖: 換頁接點 48"/>
          <p:cNvSpPr/>
          <p:nvPr/>
        </p:nvSpPr>
        <p:spPr>
          <a:xfrm>
            <a:off x="283108" y="2739104"/>
            <a:ext cx="551421" cy="930992"/>
          </a:xfrm>
          <a:prstGeom prst="flowChartOffpageConnector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計畫開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始</a:t>
            </a:r>
          </a:p>
        </p:txBody>
      </p:sp>
    </p:spTree>
    <p:extLst>
      <p:ext uri="{BB962C8B-B14F-4D97-AF65-F5344CB8AC3E}">
        <p14:creationId xmlns:p14="http://schemas.microsoft.com/office/powerpoint/2010/main" val="4179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團隊籌組</a:t>
            </a:r>
            <a:r>
              <a:rPr lang="zh-TW" altLang="en-US" dirty="0" smtClean="0"/>
              <a:t>規劃（</a:t>
            </a:r>
            <a:r>
              <a:rPr lang="en-US" altLang="zh-TW" dirty="0" smtClean="0"/>
              <a:t>1/2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98368"/>
              </p:ext>
            </p:extLst>
          </p:nvPr>
        </p:nvGraphicFramePr>
        <p:xfrm>
          <a:off x="432000" y="929636"/>
          <a:ext cx="8279995" cy="3352177"/>
        </p:xfrm>
        <a:graphic>
          <a:graphicData uri="http://schemas.openxmlformats.org/drawingml/2006/table">
            <a:tbl>
              <a:tblPr/>
              <a:tblGrid>
                <a:gridCol w="1469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2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4617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預計達成時間點（計劃開始</a:t>
                      </a: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月內）</a:t>
                      </a:r>
                      <a:endParaRPr lang="en-US" altLang="zh-TW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zh-TW" sz="1300" b="1" i="0" u="none" strike="noStrike">
                        <a:solidFill>
                          <a:srgbClr val="FFFFFF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marL="5690" marR="5690" marT="56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9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endParaRPr lang="zh-TW" alt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AAA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BBB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事業發展主管（人員）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CCC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專案（產品）經理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DDD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專職研究人員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EEE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698199" y="442052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聘僱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</a:p>
        </p:txBody>
      </p:sp>
      <p:sp>
        <p:nvSpPr>
          <p:cNvPr id="16" name="矩形 15"/>
          <p:cNvSpPr/>
          <p:nvPr/>
        </p:nvSpPr>
        <p:spPr>
          <a:xfrm>
            <a:off x="7570496" y="4479331"/>
            <a:ext cx="144000" cy="144000"/>
          </a:xfrm>
          <a:prstGeom prst="rect">
            <a:avLst/>
          </a:prstGeom>
          <a:solidFill>
            <a:srgbClr val="EB6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100"/>
          </a:p>
        </p:txBody>
      </p:sp>
      <p:sp>
        <p:nvSpPr>
          <p:cNvPr id="17" name="矩形 16"/>
          <p:cNvSpPr/>
          <p:nvPr/>
        </p:nvSpPr>
        <p:spPr>
          <a:xfrm>
            <a:off x="341045" y="4405468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上述參與團隊之研究法人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22597"/>
              </p:ext>
            </p:extLst>
          </p:nvPr>
        </p:nvGraphicFramePr>
        <p:xfrm>
          <a:off x="432000" y="4744022"/>
          <a:ext cx="8279999" cy="1688651"/>
        </p:xfrm>
        <a:graphic>
          <a:graphicData uri="http://schemas.openxmlformats.org/drawingml/2006/table">
            <a:tbl>
              <a:tblPr/>
              <a:tblGrid>
                <a:gridCol w="1606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0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0307">
                  <a:extLst>
                    <a:ext uri="{9D8B030D-6E8A-4147-A177-3AD203B41FA5}">
                      <a16:colId xmlns:a16="http://schemas.microsoft.com/office/drawing/2014/main" xmlns="" val="3227441995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xmlns="" val="111829261"/>
                    </a:ext>
                  </a:extLst>
                </a:gridCol>
                <a:gridCol w="1800836">
                  <a:extLst>
                    <a:ext uri="{9D8B030D-6E8A-4147-A177-3AD203B41FA5}">
                      <a16:colId xmlns:a16="http://schemas.microsoft.com/office/drawing/2014/main" xmlns="" val="1902677548"/>
                    </a:ext>
                  </a:extLst>
                </a:gridCol>
              </a:tblGrid>
              <a:tr h="48736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原服務機構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（原任職研究法人單位）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加入方式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（借調、離職或合聘）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專業領域</a:t>
                      </a:r>
                      <a:endParaRPr lang="en-US" altLang="zh-TW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技術主管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事業發展主管（人員）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團隊籌組</a:t>
            </a:r>
            <a:r>
              <a:rPr lang="zh-TW" altLang="en-US" dirty="0" smtClean="0"/>
              <a:t>規劃（</a:t>
            </a:r>
            <a:r>
              <a:rPr lang="en-US" altLang="zh-TW" dirty="0" smtClean="0"/>
              <a:t>2/2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籌組創業團隊之未來規劃，詳述相關專職核心成員背景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說明計畫期程內不聘任下列相關核心成員之原因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341045" y="2241066"/>
            <a:ext cx="8559113" cy="43847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以下職能建議僅供參考：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CEO</a:t>
            </a:r>
            <a:r>
              <a:rPr lang="zh-HK" altLang="zh-TW" sz="1100" b="1" dirty="0" smtClean="0">
                <a:solidFill>
                  <a:schemeClr val="tx1"/>
                </a:solidFill>
              </a:rPr>
              <a:t>執行長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行為特質為正直誠信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創新獨立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積極負責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協調溝通。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管理技能為</a:t>
            </a:r>
            <a:r>
              <a:rPr lang="zh-TW" altLang="en-US" sz="1100" dirty="0" smtClean="0">
                <a:solidFill>
                  <a:schemeClr val="tx1"/>
                </a:solidFill>
              </a:rPr>
              <a:t>具備有</a:t>
            </a:r>
            <a:r>
              <a:rPr lang="zh-HK" altLang="zh-TW" sz="1100" dirty="0" smtClean="0">
                <a:solidFill>
                  <a:schemeClr val="tx1"/>
                </a:solidFill>
              </a:rPr>
              <a:t>相關業界</a:t>
            </a:r>
            <a:r>
              <a:rPr lang="zh-TW" altLang="en-US" sz="1100" dirty="0" smtClean="0">
                <a:solidFill>
                  <a:schemeClr val="tx1"/>
                </a:solidFill>
              </a:rPr>
              <a:t>領域成功</a:t>
            </a:r>
            <a:r>
              <a:rPr lang="zh-HK" altLang="zh-TW" sz="1100" dirty="0" smtClean="0">
                <a:solidFill>
                  <a:schemeClr val="tx1"/>
                </a:solidFill>
              </a:rPr>
              <a:t>經驗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並具策略規劃</a:t>
            </a:r>
            <a:r>
              <a:rPr lang="en-US" altLang="zh-HK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目標管理</a:t>
            </a:r>
            <a:r>
              <a:rPr lang="zh-TW" altLang="en-US" sz="1100" dirty="0" smtClean="0">
                <a:solidFill>
                  <a:schemeClr val="tx1"/>
                </a:solidFill>
              </a:rPr>
              <a:t>及</a:t>
            </a:r>
            <a:r>
              <a:rPr lang="zh-HK" altLang="zh-TW" sz="1100" dirty="0" smtClean="0">
                <a:solidFill>
                  <a:schemeClr val="tx1"/>
                </a:solidFill>
              </a:rPr>
              <a:t>團隊領導能力。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具備知識為熟悉商業語言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開發產品的商業資訊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TW" altLang="en-US" sz="1100" dirty="0" smtClean="0">
                <a:solidFill>
                  <a:schemeClr val="tx1"/>
                </a:solidFill>
              </a:rPr>
              <a:t>價值提升</a:t>
            </a:r>
            <a:r>
              <a:rPr lang="en-US" altLang="zh-TW" sz="1100" dirty="0" smtClean="0">
                <a:solidFill>
                  <a:schemeClr val="tx1"/>
                </a:solidFill>
              </a:rPr>
              <a:t>,  </a:t>
            </a:r>
            <a:r>
              <a:rPr lang="zh-HK" altLang="zh-TW" sz="1100" dirty="0" smtClean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 smtClean="0">
                <a:solidFill>
                  <a:schemeClr val="tx1"/>
                </a:solidFill>
              </a:rPr>
              <a:t>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COO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營運</a:t>
            </a:r>
            <a:r>
              <a:rPr lang="zh-HK" altLang="zh-TW" sz="1100" b="1" dirty="0" smtClean="0">
                <a:solidFill>
                  <a:schemeClr val="tx1"/>
                </a:solidFill>
              </a:rPr>
              <a:t>長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行為</a:t>
            </a:r>
            <a:r>
              <a:rPr lang="zh-HK" altLang="zh-TW" sz="1100" dirty="0">
                <a:solidFill>
                  <a:schemeClr val="tx1"/>
                </a:solidFill>
              </a:rPr>
              <a:t>特質為正直誠信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創新獨立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積極負責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協調溝通。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管理技能為</a:t>
            </a:r>
            <a:r>
              <a:rPr lang="zh-TW" altLang="en-US" sz="1100" dirty="0">
                <a:solidFill>
                  <a:schemeClr val="tx1"/>
                </a:solidFill>
              </a:rPr>
              <a:t>具備有</a:t>
            </a:r>
            <a:r>
              <a:rPr lang="zh-HK" altLang="zh-TW" sz="1100" dirty="0">
                <a:solidFill>
                  <a:schemeClr val="tx1"/>
                </a:solidFill>
              </a:rPr>
              <a:t>相關業界</a:t>
            </a:r>
            <a:r>
              <a:rPr lang="zh-TW" altLang="en-US" sz="1100" dirty="0">
                <a:solidFill>
                  <a:schemeClr val="tx1"/>
                </a:solidFill>
              </a:rPr>
              <a:t>領域跨部門領導</a:t>
            </a:r>
            <a:r>
              <a:rPr lang="zh-HK" altLang="zh-TW" sz="1100" dirty="0">
                <a:solidFill>
                  <a:schemeClr val="tx1"/>
                </a:solidFill>
              </a:rPr>
              <a:t>經驗</a:t>
            </a:r>
            <a:r>
              <a:rPr lang="zh-TW" altLang="en-US" sz="1100" dirty="0">
                <a:solidFill>
                  <a:schemeClr val="tx1"/>
                </a:solidFill>
              </a:rPr>
              <a:t>及能力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並具</a:t>
            </a:r>
            <a:r>
              <a:rPr lang="zh-TW" altLang="en-US" sz="1100" dirty="0">
                <a:solidFill>
                  <a:schemeClr val="tx1"/>
                </a:solidFill>
              </a:rPr>
              <a:t>內部流程規劃及控制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策略規劃</a:t>
            </a:r>
            <a:r>
              <a:rPr lang="en-US" altLang="zh-HK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目標</a:t>
            </a:r>
            <a:r>
              <a:rPr lang="zh-TW" altLang="en-US" sz="1100" dirty="0">
                <a:solidFill>
                  <a:schemeClr val="tx1"/>
                </a:solidFill>
              </a:rPr>
              <a:t>及績效指標</a:t>
            </a:r>
            <a:r>
              <a:rPr lang="zh-HK" altLang="zh-TW" sz="1100" dirty="0">
                <a:solidFill>
                  <a:schemeClr val="tx1"/>
                </a:solidFill>
              </a:rPr>
              <a:t>管理。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具備知識為</a:t>
            </a:r>
            <a:r>
              <a:rPr lang="en-US" altLang="zh-TW" sz="1100" dirty="0">
                <a:solidFill>
                  <a:schemeClr val="tx1"/>
                </a:solidFill>
              </a:rPr>
              <a:t> </a:t>
            </a:r>
            <a:r>
              <a:rPr lang="zh-HK" altLang="zh-TW" sz="1100" dirty="0">
                <a:solidFill>
                  <a:schemeClr val="tx1"/>
                </a:solidFill>
              </a:rPr>
              <a:t>開發產品的商業資訊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產品量產及法規認證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供應鏈管理</a:t>
            </a:r>
            <a:r>
              <a:rPr lang="en-US" altLang="zh-TW" sz="1100" dirty="0">
                <a:solidFill>
                  <a:schemeClr val="tx1"/>
                </a:solidFill>
              </a:rPr>
              <a:t>,  </a:t>
            </a:r>
            <a:r>
              <a:rPr lang="zh-HK" altLang="zh-TW" sz="1100" dirty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BD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 事業發展主管 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en-US" sz="1100" dirty="0" smtClean="0">
                <a:solidFill>
                  <a:schemeClr val="tx1"/>
                </a:solidFill>
              </a:rPr>
              <a:t>相關</a:t>
            </a:r>
            <a:r>
              <a:rPr lang="zh-TW" altLang="en-US" sz="1100" dirty="0">
                <a:solidFill>
                  <a:schemeClr val="tx1"/>
                </a:solidFill>
              </a:rPr>
              <a:t>產品業界市場開發經驗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引領產品及市場開發</a:t>
            </a:r>
            <a:r>
              <a:rPr lang="zh-TW" altLang="en-US" sz="1100" dirty="0" smtClean="0">
                <a:solidFill>
                  <a:schemeClr val="tx1"/>
                </a:solidFill>
              </a:rPr>
              <a:t>方向（</a:t>
            </a:r>
            <a:r>
              <a:rPr lang="en-US" altLang="zh-TW" sz="1100" dirty="0" smtClean="0">
                <a:solidFill>
                  <a:schemeClr val="tx1"/>
                </a:solidFill>
              </a:rPr>
              <a:t>POB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熟悉商業語言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開發</a:t>
            </a:r>
            <a:r>
              <a:rPr lang="zh-HK" altLang="zh-TW" sz="1100" dirty="0">
                <a:solidFill>
                  <a:schemeClr val="tx1"/>
                </a:solidFill>
              </a:rPr>
              <a:t>產品的</a:t>
            </a:r>
            <a:r>
              <a:rPr lang="zh-TW" altLang="en-US" sz="1100" dirty="0">
                <a:solidFill>
                  <a:schemeClr val="tx1"/>
                </a:solidFill>
              </a:rPr>
              <a:t>市場資訊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行銷通路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同業情報</a:t>
            </a:r>
            <a:r>
              <a:rPr lang="zh-TW" altLang="en-US" sz="1100" dirty="0">
                <a:solidFill>
                  <a:schemeClr val="tx1"/>
                </a:solidFill>
              </a:rPr>
              <a:t>及營收</a:t>
            </a:r>
            <a:r>
              <a:rPr lang="zh-HK" altLang="zh-TW" sz="1100" dirty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zh-TW" sz="1100" dirty="0">
                <a:solidFill>
                  <a:schemeClr val="tx1"/>
                </a:solidFill>
              </a:rPr>
              <a:t>帶領</a:t>
            </a:r>
            <a:r>
              <a:rPr lang="zh-TW" altLang="en-US" sz="1100" dirty="0">
                <a:solidFill>
                  <a:schemeClr val="tx1"/>
                </a:solidFill>
              </a:rPr>
              <a:t>團隊</a:t>
            </a:r>
            <a:r>
              <a:rPr lang="zh-TW" altLang="zh-TW" sz="1100" dirty="0">
                <a:solidFill>
                  <a:schemeClr val="tx1"/>
                </a:solidFill>
              </a:rPr>
              <a:t>達到預訂之業績目標，負責客戶維護及開發新客戶。</a:t>
            </a:r>
            <a:endParaRPr lang="en-US" altLang="zh-TW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技術主管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對研發產品作價值策略分析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並作相關的</a:t>
            </a:r>
            <a:r>
              <a:rPr lang="zh-HK" altLang="zh-TW" sz="1100" dirty="0" smtClean="0">
                <a:solidFill>
                  <a:schemeClr val="tx1"/>
                </a:solidFill>
              </a:rPr>
              <a:t>技術</a:t>
            </a:r>
            <a:r>
              <a:rPr lang="zh-TW" altLang="en-US" sz="1100" dirty="0" smtClean="0">
                <a:solidFill>
                  <a:schemeClr val="tx1"/>
                </a:solidFill>
              </a:rPr>
              <a:t>（</a:t>
            </a:r>
            <a:r>
              <a:rPr lang="en-US" altLang="zh-TW" sz="1100" dirty="0" smtClean="0">
                <a:solidFill>
                  <a:schemeClr val="tx1"/>
                </a:solidFill>
              </a:rPr>
              <a:t>POC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r>
              <a:rPr lang="zh-HK" altLang="zh-TW" sz="1100" dirty="0" smtClean="0">
                <a:solidFill>
                  <a:schemeClr val="tx1"/>
                </a:solidFill>
              </a:rPr>
              <a:t>及市場</a:t>
            </a:r>
            <a:r>
              <a:rPr lang="zh-TW" altLang="en-US" sz="1100" dirty="0" smtClean="0">
                <a:solidFill>
                  <a:schemeClr val="tx1"/>
                </a:solidFill>
              </a:rPr>
              <a:t>（</a:t>
            </a:r>
            <a:r>
              <a:rPr lang="en-US" altLang="zh-TW" sz="1100" dirty="0" smtClean="0">
                <a:solidFill>
                  <a:schemeClr val="tx1"/>
                </a:solidFill>
              </a:rPr>
              <a:t>POS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r>
              <a:rPr lang="zh-HK" altLang="zh-TW" sz="1100" dirty="0" smtClean="0">
                <a:solidFill>
                  <a:schemeClr val="tx1"/>
                </a:solidFill>
              </a:rPr>
              <a:t>可行性</a:t>
            </a:r>
            <a:r>
              <a:rPr lang="zh-HK" altLang="zh-TW" sz="1100" dirty="0">
                <a:solidFill>
                  <a:schemeClr val="tx1"/>
                </a:solidFill>
              </a:rPr>
              <a:t>驗證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研擬產品策略地圖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里程碑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研發進度控管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熟悉</a:t>
            </a:r>
            <a:r>
              <a:rPr lang="zh-HK" altLang="zh-TW" sz="1100" dirty="0">
                <a:solidFill>
                  <a:schemeClr val="tx1"/>
                </a:solidFill>
              </a:rPr>
              <a:t>技術專利佈局及研發產品策略方向佈局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研發知識管理</a:t>
            </a:r>
            <a:r>
              <a:rPr lang="zh-HK" altLang="zh-TW" sz="1100" dirty="0" smtClean="0">
                <a:solidFill>
                  <a:schemeClr val="tx1"/>
                </a:solidFill>
              </a:rPr>
              <a:t>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負責</a:t>
            </a:r>
            <a:r>
              <a:rPr lang="zh-HK" altLang="zh-TW" sz="1100" dirty="0">
                <a:solidFill>
                  <a:schemeClr val="tx1"/>
                </a:solidFill>
              </a:rPr>
              <a:t>新的應用方法、新材料或新產品的研究與開發流程作業。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財務主管</a:t>
            </a:r>
            <a:r>
              <a:rPr lang="en-US" altLang="zh-TW" sz="1100" b="1" dirty="0" smtClean="0">
                <a:solidFill>
                  <a:schemeClr val="tx1"/>
                </a:solidFill>
              </a:rPr>
              <a:t> 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至少</a:t>
            </a:r>
            <a:r>
              <a:rPr lang="zh-HK" altLang="zh-TW" sz="1100" dirty="0">
                <a:solidFill>
                  <a:schemeClr val="tx1"/>
                </a:solidFill>
              </a:rPr>
              <a:t>擁有財務、會計及資訊相關工作歷練。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具有</a:t>
            </a:r>
            <a:r>
              <a:rPr lang="zh-HK" altLang="zh-TW" sz="1100" dirty="0">
                <a:solidFill>
                  <a:schemeClr val="tx1"/>
                </a:solidFill>
              </a:rPr>
              <a:t>財務策略規劃及執行內稽內控等財務政策、資訊系統、制度、流程的運作。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具有</a:t>
            </a:r>
            <a:r>
              <a:rPr lang="zh-HK" altLang="zh-TW" sz="1100" dirty="0">
                <a:solidFill>
                  <a:schemeClr val="tx1"/>
                </a:solidFill>
              </a:rPr>
              <a:t>財務分析、預算管理、資金募集及調度、稅務規劃、外匯風控等實務經驗。</a:t>
            </a:r>
            <a:endParaRPr lang="zh-TW" altLang="zh-TW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1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1/3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3" name="矩形 22"/>
          <p:cNvSpPr/>
          <p:nvPr/>
        </p:nvSpPr>
        <p:spPr>
          <a:xfrm>
            <a:off x="341044" y="1096629"/>
            <a:ext cx="8461911" cy="115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請針對團隊與本計畫相關</a:t>
            </a:r>
            <a:r>
              <a:rPr lang="zh-TW" altLang="en-US" sz="16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已獲證或申請中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相關專利之申請日、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申請人（專利權人）以及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未來授權於新創公司評估等項目填寫，若無則說明智財保護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 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16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16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是否具備智財權為計畫審查重點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60094"/>
              </p:ext>
            </p:extLst>
          </p:nvPr>
        </p:nvGraphicFramePr>
        <p:xfrm>
          <a:off x="432000" y="2926019"/>
          <a:ext cx="8280000" cy="21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xmlns="" val="3090596883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xmlns="" val="1537242260"/>
                    </a:ext>
                  </a:extLst>
                </a:gridCol>
                <a:gridCol w="683491">
                  <a:extLst>
                    <a:ext uri="{9D8B030D-6E8A-4147-A177-3AD203B41FA5}">
                      <a16:colId xmlns:a16="http://schemas.microsoft.com/office/drawing/2014/main" xmlns="" val="1547465762"/>
                    </a:ext>
                  </a:extLst>
                </a:gridCol>
                <a:gridCol w="751609">
                  <a:extLst>
                    <a:ext uri="{9D8B030D-6E8A-4147-A177-3AD203B41FA5}">
                      <a16:colId xmlns:a16="http://schemas.microsoft.com/office/drawing/2014/main" xmlns="" val="165814477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xmlns="" val="2276403219"/>
                    </a:ext>
                  </a:extLst>
                </a:gridCol>
              </a:tblGrid>
              <a:tr h="7571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核准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證書號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有效日期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620239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2746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393931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6675415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41044" y="2448837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已核准之專利清單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0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2/3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745556" y="5552488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1343"/>
              </p:ext>
            </p:extLst>
          </p:nvPr>
        </p:nvGraphicFramePr>
        <p:xfrm>
          <a:off x="432000" y="1440000"/>
          <a:ext cx="8280000" cy="21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xmlns="" val="309059688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153724226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154746576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xmlns="" val="165814477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xmlns="" val="2276403219"/>
                    </a:ext>
                  </a:extLst>
                </a:gridCol>
              </a:tblGrid>
              <a:tr h="7571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620239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2014/06/06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2746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393931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6675415"/>
                  </a:ext>
                </a:extLst>
              </a:tr>
            </a:tbl>
          </a:graphicData>
        </a:graphic>
      </p:graphicFrame>
      <p:sp>
        <p:nvSpPr>
          <p:cNvPr id="14" name="內容版面配置區 2"/>
          <p:cNvSpPr txBox="1">
            <a:spLocks/>
          </p:cNvSpPr>
          <p:nvPr/>
        </p:nvSpPr>
        <p:spPr>
          <a:xfrm>
            <a:off x="341045" y="3766687"/>
            <a:ext cx="8448727" cy="202075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dirty="0" smtClean="0">
                <a:solidFill>
                  <a:schemeClr val="tx1"/>
                </a:solidFill>
              </a:rPr>
              <a:t>專利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技術為自有還是技術委辦服務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重點技術專利為何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重點市場的專利布局如何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申請專利的資金</a:t>
            </a:r>
            <a:r>
              <a:rPr lang="zh-TW" altLang="en-US" sz="1600" dirty="0" smtClean="0">
                <a:solidFill>
                  <a:schemeClr val="tx1"/>
                </a:solidFill>
              </a:rPr>
              <a:t>規劃</a:t>
            </a:r>
            <a:r>
              <a:rPr lang="zh-TW" altLang="en-US" sz="1600" dirty="0">
                <a:solidFill>
                  <a:schemeClr val="tx1"/>
                </a:solidFill>
              </a:rPr>
              <a:t>，</a:t>
            </a:r>
            <a:r>
              <a:rPr lang="zh-TW" altLang="en-US" sz="1600" dirty="0" smtClean="0">
                <a:solidFill>
                  <a:schemeClr val="tx1"/>
                </a:solidFill>
              </a:rPr>
              <a:t>資金</a:t>
            </a:r>
            <a:r>
              <a:rPr lang="zh-TW" altLang="en-US" sz="1600" dirty="0">
                <a:solidFill>
                  <a:schemeClr val="tx1"/>
                </a:solidFill>
              </a:rPr>
              <a:t>不足如何取捨 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未來</a:t>
            </a:r>
            <a:r>
              <a:rPr lang="zh-TW" altLang="en-US" sz="1600" dirty="0">
                <a:solidFill>
                  <a:schemeClr val="tx1"/>
                </a:solidFill>
              </a:rPr>
              <a:t>專利佈局規劃 </a:t>
            </a:r>
          </a:p>
        </p:txBody>
      </p:sp>
      <p:sp>
        <p:nvSpPr>
          <p:cNvPr id="7" name="矩形 6"/>
          <p:cNvSpPr/>
          <p:nvPr/>
        </p:nvSpPr>
        <p:spPr>
          <a:xfrm>
            <a:off x="341044" y="972000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申請未核准之專利清單：</a:t>
            </a:r>
          </a:p>
        </p:txBody>
      </p:sp>
    </p:spTree>
    <p:extLst>
      <p:ext uri="{BB962C8B-B14F-4D97-AF65-F5344CB8AC3E}">
        <p14:creationId xmlns:p14="http://schemas.microsoft.com/office/powerpoint/2010/main" val="27268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3/3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>
            <a:normAutofit/>
          </a:bodyPr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專利權</a:t>
            </a:r>
            <a:r>
              <a:rPr lang="zh-TW" altLang="en-US" sz="2000" b="1" dirty="0"/>
              <a:t>是否全部歸屬於計畫申請之學校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smtClean="0">
                <a:sym typeface="Wingdings 2" panose="05020102010507070707" pitchFamily="18" charset="2"/>
              </a:rPr>
              <a:t> </a:t>
            </a:r>
            <a:r>
              <a:rPr lang="zh-TW" altLang="en-US" sz="2000" smtClean="0"/>
              <a:t>是，計畫</a:t>
            </a:r>
            <a:r>
              <a:rPr lang="zh-TW" altLang="en-US" sz="2000"/>
              <a:t>主持人是否為主要發明人　</a:t>
            </a:r>
            <a:r>
              <a:rPr lang="zh-TW" altLang="en-US" sz="2000">
                <a:sym typeface="Wingdings 2" panose="05020102010507070707" pitchFamily="18" charset="2"/>
              </a:rPr>
              <a:t> </a:t>
            </a:r>
            <a:r>
              <a:rPr lang="zh-TW" altLang="en-US" sz="2000"/>
              <a:t>是　</a:t>
            </a:r>
            <a:r>
              <a:rPr lang="zh-TW" altLang="en-US" sz="2000">
                <a:sym typeface="Wingdings 2" panose="05020102010507070707" pitchFamily="18" charset="2"/>
              </a:rPr>
              <a:t>  </a:t>
            </a:r>
            <a:r>
              <a:rPr lang="zh-TW" altLang="en-US" sz="2000" smtClean="0"/>
              <a:t>否</a:t>
            </a:r>
            <a:endParaRPr lang="zh-TW" altLang="en-US" sz="2000" dirty="0"/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否</a:t>
            </a:r>
            <a:r>
              <a:rPr lang="zh-TW" altLang="en-US" sz="2000" dirty="0"/>
              <a:t>，則請說明如何達成相關專利的專屬</a:t>
            </a:r>
            <a:r>
              <a:rPr lang="zh-TW" altLang="en-US" sz="2000" dirty="0" smtClean="0"/>
              <a:t>授權（若</a:t>
            </a:r>
            <a:r>
              <a:rPr lang="zh-TW" altLang="en-US" sz="2000" dirty="0"/>
              <a:t>需要額外支付權利金也請</a:t>
            </a:r>
            <a:r>
              <a:rPr lang="zh-TW" altLang="en-US" sz="2000" dirty="0" smtClean="0"/>
              <a:t>說明）</a:t>
            </a:r>
            <a:endParaRPr lang="en-US" altLang="zh-TW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無智財權</a:t>
            </a:r>
            <a:r>
              <a:rPr lang="zh-TW" altLang="en-US" sz="2000" b="1" dirty="0" smtClean="0"/>
              <a:t>負責人（特別</a:t>
            </a:r>
            <a:r>
              <a:rPr lang="zh-TW" altLang="en-US" sz="2000" b="1" dirty="0"/>
              <a:t>是</a:t>
            </a:r>
            <a:r>
              <a:rPr lang="zh-TW" altLang="en-US" sz="2000" b="1" dirty="0" smtClean="0"/>
              <a:t>專利）</a:t>
            </a:r>
            <a:r>
              <a:rPr lang="en-US" altLang="zh-TW" sz="2000" b="1" dirty="0" smtClean="0"/>
              <a:t> </a:t>
            </a:r>
            <a:endParaRPr lang="en-US" altLang="zh-TW" sz="2000" b="1" dirty="0"/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，則請說明其智權及技術專業經歷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3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無作過相關專利檢索或分析或</a:t>
            </a:r>
            <a:r>
              <a:rPr lang="zh-TW" altLang="en-US" sz="2000" b="1" dirty="0" smtClean="0"/>
              <a:t>專利（技術）鑑</a:t>
            </a:r>
            <a:r>
              <a:rPr lang="zh-TW" altLang="en-US" sz="2000" b="1" dirty="0"/>
              <a:t>價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，則請說明分析或鑑價方法、流程及結果並提相關報告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8143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1223314"/>
            <a:ext cx="8461911" cy="5384219"/>
          </a:xfrm>
        </p:spPr>
        <p:txBody>
          <a:bodyPr>
            <a:noAutofit/>
          </a:bodyPr>
          <a:lstStyle/>
          <a:p>
            <a:pPr marL="546100" indent="-457200"/>
            <a:r>
              <a:rPr lang="zh-TW" altLang="en-US" dirty="0"/>
              <a:t>技術或產品說明</a:t>
            </a:r>
          </a:p>
          <a:p>
            <a:pPr marL="546100" indent="-457200"/>
            <a:r>
              <a:rPr lang="zh-TW" altLang="en-US" dirty="0" smtClean="0"/>
              <a:t>競爭力</a:t>
            </a:r>
            <a:r>
              <a:rPr lang="zh-TW" altLang="en-US" dirty="0"/>
              <a:t>分析</a:t>
            </a:r>
          </a:p>
          <a:p>
            <a:pPr marL="1003300" lvl="1" indent="-457200"/>
            <a:r>
              <a:rPr lang="zh-TW" altLang="en-US" dirty="0" smtClean="0"/>
              <a:t>核心</a:t>
            </a:r>
            <a:r>
              <a:rPr lang="zh-TW" altLang="en-US" dirty="0"/>
              <a:t>技術競爭力與競爭對手說明</a:t>
            </a:r>
          </a:p>
          <a:p>
            <a:pPr marL="1003300" lvl="1" indent="-457200"/>
            <a:r>
              <a:rPr lang="zh-TW" altLang="en-US" dirty="0" smtClean="0"/>
              <a:t>市場</a:t>
            </a:r>
            <a:r>
              <a:rPr lang="zh-TW" altLang="en-US" dirty="0"/>
              <a:t>價值與定位</a:t>
            </a:r>
          </a:p>
          <a:p>
            <a:pPr marL="1003300" lvl="1" indent="-457200"/>
            <a:r>
              <a:rPr lang="en-US" altLang="zh-TW" dirty="0" smtClean="0"/>
              <a:t>SWOT</a:t>
            </a:r>
            <a:r>
              <a:rPr lang="zh-TW" altLang="en-US" dirty="0"/>
              <a:t>分析</a:t>
            </a:r>
          </a:p>
          <a:p>
            <a:pPr marL="546100" indent="-457200"/>
            <a:r>
              <a:rPr lang="zh-TW" altLang="en-US" dirty="0"/>
              <a:t>商業模式匯總</a:t>
            </a:r>
            <a:r>
              <a:rPr lang="zh-TW" altLang="en-US" dirty="0" smtClean="0"/>
              <a:t>分析</a:t>
            </a:r>
            <a:endParaRPr lang="en-US" altLang="zh-TW" dirty="0" smtClean="0"/>
          </a:p>
          <a:p>
            <a:pPr marL="546100" indent="-457200"/>
            <a:r>
              <a:rPr lang="zh-TW" altLang="en-US" dirty="0" smtClean="0"/>
              <a:t>產業及市場分析</a:t>
            </a:r>
            <a:endParaRPr lang="en-US" altLang="zh-TW" dirty="0" smtClean="0"/>
          </a:p>
          <a:p>
            <a:pPr marL="546100" indent="-457200"/>
            <a:r>
              <a:rPr lang="zh-TW" altLang="en-US" dirty="0" smtClean="0"/>
              <a:t>獲利</a:t>
            </a:r>
            <a:r>
              <a:rPr lang="zh-TW" altLang="en-US" dirty="0"/>
              <a:t>模式</a:t>
            </a:r>
          </a:p>
          <a:p>
            <a:pPr marL="546100" indent="-457200"/>
            <a:r>
              <a:rPr lang="zh-TW" altLang="en-US" dirty="0" smtClean="0"/>
              <a:t>創業里程碑</a:t>
            </a:r>
            <a:endParaRPr lang="en-US" altLang="zh-TW" dirty="0" smtClean="0"/>
          </a:p>
          <a:p>
            <a:pPr marL="546100" indent="-457200"/>
            <a:r>
              <a:rPr lang="zh-TW" altLang="en-US" dirty="0"/>
              <a:t>查核點規劃</a:t>
            </a:r>
            <a:endParaRPr lang="en-US" altLang="zh-TW" dirty="0"/>
          </a:p>
          <a:p>
            <a:pPr marL="546100" indent="-457200"/>
            <a:r>
              <a:rPr lang="zh-TW" altLang="en-US" dirty="0"/>
              <a:t>申請</a:t>
            </a:r>
            <a:r>
              <a:rPr lang="zh-TW" altLang="en-US" dirty="0" smtClean="0"/>
              <a:t>補助經費</a:t>
            </a:r>
            <a:endParaRPr lang="zh-TW" altLang="en-US" dirty="0"/>
          </a:p>
          <a:p>
            <a:pPr marL="546100" indent="-457200"/>
            <a:r>
              <a:rPr lang="zh-TW" altLang="en-US" dirty="0" smtClean="0"/>
              <a:t>出場</a:t>
            </a:r>
            <a:r>
              <a:rPr lang="zh-TW" altLang="en-US" dirty="0"/>
              <a:t>後之其他規劃自評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出場方式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/>
              <a:t>預計出場方式：成立並經營新創公司或團隊被其他公司購併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是否</a:t>
            </a:r>
            <a:r>
              <a:rPr lang="zh-TW" altLang="en-US" sz="2000" b="1" dirty="0"/>
              <a:t>有天使、創投或其他法人對此技術、產品、或營運模式有興趣</a:t>
            </a:r>
            <a:r>
              <a:rPr lang="en-US" altLang="zh-TW" sz="2000" b="1" dirty="0"/>
              <a:t>? </a:t>
            </a:r>
            <a:r>
              <a:rPr lang="zh-TW" altLang="en-US" sz="2000" b="1" dirty="0"/>
              <a:t>請簡述接觸對象及概要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若要</a:t>
            </a:r>
            <a:r>
              <a:rPr lang="zh-TW" altLang="en-US" sz="2000" b="1" dirty="0"/>
              <a:t>讓整個團隊與技術加入一家</a:t>
            </a:r>
            <a:r>
              <a:rPr lang="zh-TW" altLang="en-US" sz="2000" b="1" dirty="0" smtClean="0"/>
              <a:t>公司（</a:t>
            </a:r>
            <a:r>
              <a:rPr lang="en-US" altLang="zh-TW" sz="2000" b="1" dirty="0" smtClean="0"/>
              <a:t>M&amp;A</a:t>
            </a:r>
            <a:r>
              <a:rPr lang="zh-TW" altLang="en-US" sz="2000" b="1" dirty="0" smtClean="0"/>
              <a:t>）</a:t>
            </a:r>
            <a:r>
              <a:rPr lang="en-US" altLang="zh-TW" sz="2000" b="1" dirty="0" smtClean="0"/>
              <a:t>? </a:t>
            </a:r>
            <a:r>
              <a:rPr lang="zh-TW" altLang="en-US" sz="2000" b="1" dirty="0"/>
              <a:t>請問可能的公司有哪些，並請簡述可能對象及概要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1795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價創計畫提案之查核點規劃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57194"/>
              </p:ext>
            </p:extLst>
          </p:nvPr>
        </p:nvGraphicFramePr>
        <p:xfrm>
          <a:off x="432000" y="1260000"/>
          <a:ext cx="8280000" cy="52642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8492">
                  <a:extLst>
                    <a:ext uri="{9D8B030D-6E8A-4147-A177-3AD203B41FA5}">
                      <a16:colId xmlns:a16="http://schemas.microsoft.com/office/drawing/2014/main" xmlns="" val="531617055"/>
                    </a:ext>
                  </a:extLst>
                </a:gridCol>
                <a:gridCol w="7531508">
                  <a:extLst>
                    <a:ext uri="{9D8B030D-6E8A-4147-A177-3AD203B41FA5}">
                      <a16:colId xmlns:a16="http://schemas.microsoft.com/office/drawing/2014/main" xmlns="" val="4108164691"/>
                    </a:ext>
                  </a:extLst>
                </a:gridCol>
              </a:tblGrid>
              <a:tr h="2612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或平台化項目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技術產品化</a:t>
                      </a:r>
                      <a:endParaRPr lang="en-US" altLang="zh-TW" sz="14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配合技術產品化所規劃的工作項目填寫查核內容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/>
                      </a:r>
                      <a:b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EX: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/>
                      </a:r>
                      <a:b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1.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08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月，完成系統原型機，並於實際環境進行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100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次測試。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2.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11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月，完成實際商品規格系統，並通過生命週期測試。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6751413"/>
                  </a:ext>
                </a:extLst>
              </a:tr>
              <a:tr h="26125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商轉項目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配合市場、人才、資金等所規劃的工作項目填寫查核內容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月，完成聘請專職技術長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位核心成員，曾於相關產業研發具有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年以上經驗，能夠負責新的應用方法、新材料或新產品的研究與開發流程作業。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月，完成商業模式（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Business Model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）規劃，並建立商業模式規劃書，以及策略佈局推動規畫。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月，完成募資規劃書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份，詳載公司資金需求，股權分配等協議內容，並進行募資推動。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1398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6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申請補助經費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65227"/>
              </p:ext>
            </p:extLst>
          </p:nvPr>
        </p:nvGraphicFramePr>
        <p:xfrm>
          <a:off x="432000" y="2343574"/>
          <a:ext cx="8280000" cy="1817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171">
                  <a:extLst>
                    <a:ext uri="{9D8B030D-6E8A-4147-A177-3AD203B41FA5}">
                      <a16:colId xmlns:a16="http://schemas.microsoft.com/office/drawing/2014/main" xmlns="" val="3494354310"/>
                    </a:ext>
                  </a:extLst>
                </a:gridCol>
                <a:gridCol w="1633397">
                  <a:extLst>
                    <a:ext uri="{9D8B030D-6E8A-4147-A177-3AD203B41FA5}">
                      <a16:colId xmlns:a16="http://schemas.microsoft.com/office/drawing/2014/main" xmlns="" val="3379290666"/>
                    </a:ext>
                  </a:extLst>
                </a:gridCol>
                <a:gridCol w="1070510">
                  <a:extLst>
                    <a:ext uri="{9D8B030D-6E8A-4147-A177-3AD203B41FA5}">
                      <a16:colId xmlns:a16="http://schemas.microsoft.com/office/drawing/2014/main" xmlns="" val="1794449957"/>
                    </a:ext>
                  </a:extLst>
                </a:gridCol>
                <a:gridCol w="1181383">
                  <a:extLst>
                    <a:ext uri="{9D8B030D-6E8A-4147-A177-3AD203B41FA5}">
                      <a16:colId xmlns:a16="http://schemas.microsoft.com/office/drawing/2014/main" xmlns="" val="4012947572"/>
                    </a:ext>
                  </a:extLst>
                </a:gridCol>
                <a:gridCol w="1242963">
                  <a:extLst>
                    <a:ext uri="{9D8B030D-6E8A-4147-A177-3AD203B41FA5}">
                      <a16:colId xmlns:a16="http://schemas.microsoft.com/office/drawing/2014/main" xmlns="" val="2201944686"/>
                    </a:ext>
                  </a:extLst>
                </a:gridCol>
                <a:gridCol w="870283">
                  <a:extLst>
                    <a:ext uri="{9D8B030D-6E8A-4147-A177-3AD203B41FA5}">
                      <a16:colId xmlns:a16="http://schemas.microsoft.com/office/drawing/2014/main" xmlns="" val="3063671539"/>
                    </a:ext>
                  </a:extLst>
                </a:gridCol>
                <a:gridCol w="1248293">
                  <a:extLst>
                    <a:ext uri="{9D8B030D-6E8A-4147-A177-3AD203B41FA5}">
                      <a16:colId xmlns:a16="http://schemas.microsoft.com/office/drawing/2014/main" xmlns="" val="2345914921"/>
                    </a:ext>
                  </a:extLst>
                </a:gridCol>
              </a:tblGrid>
              <a:tr h="367552">
                <a:tc gridSpan="2">
                  <a:txBody>
                    <a:bodyPr/>
                    <a:lstStyle/>
                    <a:p>
                      <a:pPr marL="49530" marR="4953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業務費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研究設備費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</a:t>
                      </a:r>
                      <a:endParaRPr lang="zh-TW" sz="1100" b="1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54679"/>
                  </a:ext>
                </a:extLst>
              </a:tr>
              <a:tr h="590548"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研究人力費</a:t>
                      </a:r>
                      <a:endParaRPr lang="zh-TW" sz="1100" b="1" kern="0" spc="-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耗材、物品、圖書及雜項費用暨國外學者來臺費用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參訪差旅費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spc="-5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國際合作出國差旅費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277806"/>
                  </a:ext>
                </a:extLst>
              </a:tr>
              <a:tr h="859117"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743693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331103" y="2002371"/>
            <a:ext cx="1471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：新台幣千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959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年為原則，請概算一年的業務費、研究設備費、國外差旅費、管理費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41044" y="4309418"/>
            <a:ext cx="8461912" cy="375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*計畫內不得購置單價超過新台幣五</a:t>
            </a:r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百萬元（含）以上</a:t>
            </a: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之大型儀器</a:t>
            </a:r>
          </a:p>
        </p:txBody>
      </p:sp>
    </p:spTree>
    <p:extLst>
      <p:ext uri="{BB962C8B-B14F-4D97-AF65-F5344CB8AC3E}">
        <p14:creationId xmlns:p14="http://schemas.microsoft.com/office/powerpoint/2010/main" val="12818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出場後之其他規劃自評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若規劃成立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間以上公司，請說明相關權利義務：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間公司之團隊成員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間公司之專利權相關權利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間公司之雙方產業鏈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關係（上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下游、競爭關係或無產業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關聯）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附件、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/>
              <a:t>提供各職掌資訊供團隊參考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CEO </a:t>
            </a:r>
            <a:r>
              <a:rPr lang="zh-TW" altLang="en-US" dirty="0"/>
              <a:t>執行長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執行長負責對公司的成敗負責；公司運作、市場、戰略、財務、企業文化的創立、人力資源、雇用、解聘及遵守安全法規、銷售、公共關係等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3590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背景與資歷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相關產業專長背景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技術，業務，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年資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（十年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以上或有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實績）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工作說明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有督導、審核新創團隊研究，開發及行銷計畫及預算之執行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綜理日常營運事項之裁決，經營目標及對策之執行 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確定營運目標，未來發展方針及重要發展計劃 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有帶領新創團隊的熱情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策劃策略聯盟及募資能力 </a:t>
            </a:r>
          </a:p>
          <a:p>
            <a:pPr algn="just">
              <a:lnSpc>
                <a:spcPct val="130000"/>
              </a:lnSpc>
            </a:pP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特質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價值及哲學觀能配合董事會，執行董事會對公司的經營方針及願景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擅長延攬人才，解雇人及激勵個人及團隊拿出帶領團隊往正確目標前進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有強烈的執行能力拿出知道如何產生實質的貢獻，帶領團隊拿出真正的績效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考量公司資源及優劣勢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有紀律的執行公司擴張及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計畫（忍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著不做或非做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不可），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誠信經營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flexible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）能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隨環境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調整（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adaptable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8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BD-Business Development </a:t>
            </a:r>
            <a:r>
              <a:rPr lang="zh-TW" altLang="en-US" dirty="0"/>
              <a:t>事業發展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事業發展負責指定事業在初期發展階段一切與“市場、目標、策略、產品、夥伴、通路與業務”的相關事宜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911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Understand and Analyze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Market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瞭解與分析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Market/Product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Targeting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選定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Strategy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Formulation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擬定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 Portfolio 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產品組合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Partner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Alliance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夥伴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Channel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Development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拓展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實際工作內容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市場瞭解：收集市場規模、趨勢、特性與關鍵影響因素等有關的資訊</a:t>
            </a:r>
            <a:endPara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重點在於資訊的完整度、剖析的角度、呈現的重點、效度與邏輯是否能有助於內部團隊與主管的瞭解與討論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目標選定：選定特定的市場區隔（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Segment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）作為目標市場，這裡得同時說明與說服選擇的準則與策略為何 </a:t>
            </a: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）可取得的商機；（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）確實比較後的競爭優勢；（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）自身的組織資源與能耐的考量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策略擬定：短中長期的事業發展目標上，如何「從起始點走到終點」，簡要說明（簡單易懂符合邏輯）</a:t>
            </a: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對內部各方的重要關係人（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 Stakeholders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），講得清楚，才能得到支持，有利於後續的工作開展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產品組合：找出目標市場，客戶真正要解決的問題，思考與呈現有效的產品組合樣貌，同時設計精準行銷要點（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Target Marketing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269875" lvl="1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夥伴結盟：瞭解目標客戶購買或使用同類型產品或服務時，還會想要什麼其他的產品或服務，結盟這些夥伴，在業務開發的前中後期與對應的夥伴合作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通路拓展：經銷管道的建立和部署的工作，確保銷售資訊、人員訓練、貨品配送與規劃聯合推廣活動等，順利接觸與接通由通路體系所服務的客戶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業務開發：尋找、識別和確認合格的潛在客戶，接近潛在客戶，並與其達成交易、交付出貨和後續追蹤 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6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COO </a:t>
            </a:r>
            <a:r>
              <a:rPr lang="zh-TW" altLang="en-US" dirty="0" smtClean="0"/>
              <a:t>營運</a:t>
            </a:r>
            <a:r>
              <a:rPr lang="zh-TW" altLang="en-US" dirty="0"/>
              <a:t>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45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長負責監督組織正在進行的操作和程序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71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設計和實施業務運營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制定促進企業文化和願景的政策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引導員工鼓勵最大的表現和奉獻精神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監督公司的運作和高管的工作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監督公司的日常運作和管理人員的工作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通過分析和解釋數據和指標評估績效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在所有重要事項上撰寫並提交報告給首席執行官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補充優勢或彌補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的弱點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協助首席執行官籌集資金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參與擴展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活動（投資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，收購，企業聯盟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長經歷與背景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</a:t>
            </a:r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經驗豐富的首席運營官或相關職位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了解市場營銷、財務及人力資源等業務職能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具有戰略規劃和業務發展能力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傑出的組織和領導能力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良好的人際關係和公共演講技巧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展現決策和解決問題的能力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具籌款經驗具有加分效果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工商管理學士學位或相關專業學士學位、理學碩士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/MBA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尤佳 </a:t>
            </a:r>
          </a:p>
        </p:txBody>
      </p:sp>
    </p:spTree>
    <p:extLst>
      <p:ext uri="{BB962C8B-B14F-4D97-AF65-F5344CB8AC3E}">
        <p14:creationId xmlns:p14="http://schemas.microsoft.com/office/powerpoint/2010/main" val="2665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CFO </a:t>
            </a:r>
            <a:r>
              <a:rPr lang="zh-TW" altLang="en-US" dirty="0"/>
              <a:t>財務長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CFO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財務長負責管理公司行政、財務及風險管理之相關事務，包括擘劃公司財務及營運策略、建立及優化內控機制以保護公司資產、確保公司財務資訊公允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71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CFO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涵蓋範圍</a:t>
            </a:r>
            <a:endPara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及相關規劃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協助訂立公司未來經營方針、並確保財務規劃能適切輔佐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協助訂立營運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Business Plan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）、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並監督其執行狀況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訂立財務及稅務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策略（公司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設立地點、稅務考量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等等）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編列資本支出預算及管理其執行狀況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相關事務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綜理財務、會計、資金、法務、稅務、行政、人事相關事務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確保公司財務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）系統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能正確反應公司營運狀況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確保財務報表均依照相關法令或公認會計原則按時編列、並將營運結果彙報董事會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與查帳會計師及內部稽核密切合作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管理事宜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對公司主要營運風險有足夠認識及尋求適切的避險方案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為公司投保適切的保單，以確保公司資產價值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確保公司之運作均遵守相關法令規範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確保公司內控系統運作正常，以便即時提醒各項潛在營運風險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資金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管理事宜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負責融資及募資，以及公司總體資本及資金規劃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管理公司現金部位、進行現金預算規劃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應收、應付帳款之管理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公司資金之投資及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9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CTO </a:t>
            </a:r>
            <a:r>
              <a:rPr lang="zh-TW" altLang="en-US" dirty="0"/>
              <a:t>技術長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CTO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技術長領導技術團隊開發各類產品，解決技術問題，管理不同的項目，排期交付，提供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下一步的發展方向作研究規劃。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736546"/>
            <a:ext cx="8461912" cy="38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CTO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技術長涵蓋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endPara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長期戰略</a:t>
            </a: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部署</a:t>
            </a:r>
            <a:endParaRPr lang="zh-TW" altLang="en-US" sz="11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規劃並制定產品及技術研發發展戰略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協同商業戰略之發展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識別新技術、利用新技術、整合新技術、 驅動新技術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中期布局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洞悉技術趨勢的變化及發展，並且和公司的營運主軸相搭配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針對前瞻的技術做進一步的了解研究，並且納入公司在下一代產品的技術研發規劃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短期技術走向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技術架構：建立技術架構與實施模式，建立技術體系標準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流程制度：建立高質量，高效率的技術團隊。健全的項目管理體系；完善的員工能力發展體系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知識培訓：建立以研發內容為主的知識庫管理體系、技術分享與技術文化的體系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決定產品開發最高階之技術解決方案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負責整體開發流程的促進與掌控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管理研發對公司經營活動和營利的影響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與其它部門的溝通協作，如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、市場、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、財務、客服等提供技術管理接口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在產品技術層面領先業內同行，能以降低成本、促進效能更符合市場需求以促進公司獲利</a:t>
            </a:r>
          </a:p>
        </p:txBody>
      </p:sp>
    </p:spTree>
    <p:extLst>
      <p:ext uri="{BB962C8B-B14F-4D97-AF65-F5344CB8AC3E}">
        <p14:creationId xmlns:p14="http://schemas.microsoft.com/office/powerpoint/2010/main" val="35479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技術或產品說明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問題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簡述目前市場上尚未解決的問題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您如何解決問題以及誰有這個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問題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解決方案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描述您的解決方案有何優勢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？（與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現有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比較）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您的解決方案是否可以獨立發展或必須與其他系統合作？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現在市場上是否有其他類似的產品或解決方案？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核心技術競爭力與競爭對手說明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團隊的核心競爭力是什麼</a:t>
            </a:r>
            <a:r>
              <a:rPr lang="zh-TW" altLang="en-US" b="1" dirty="0" smtClean="0"/>
              <a:t>？</a:t>
            </a:r>
            <a:endParaRPr lang="en-US" altLang="zh-TW" b="1" dirty="0" smtClean="0"/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潛在競爭對手有哪些？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商業估值分別是多少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？（請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填寫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3-5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家競爭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對手）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如何跨過競爭對手所建立的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entry barrier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針對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出場後第一個產品或技術詳述，若有多項技術或產品請分頁填寫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市場價值與</a:t>
            </a:r>
            <a:r>
              <a:rPr lang="zh-TW" altLang="en-US" dirty="0" smtClean="0"/>
              <a:t>定位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類填寫）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說明團隊發展技術之市場價值與</a:t>
            </a:r>
            <a:r>
              <a:rPr lang="zh-TW" altLang="en-US" b="1" dirty="0" smtClean="0"/>
              <a:t>定位（可</a:t>
            </a:r>
            <a:r>
              <a:rPr lang="zh-TW" altLang="en-US" b="1" dirty="0"/>
              <a:t>參考下圖輔助</a:t>
            </a:r>
            <a:r>
              <a:rPr lang="zh-TW" altLang="en-US" b="1" dirty="0" smtClean="0"/>
              <a:t>說明）</a:t>
            </a:r>
            <a:endParaRPr lang="en-US" altLang="zh-TW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1" y="1842112"/>
            <a:ext cx="7899919" cy="451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SWOT</a:t>
            </a:r>
            <a:r>
              <a:rPr lang="zh-TW" altLang="en-US" dirty="0" smtClean="0"/>
              <a:t>分析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（生技醫藥類自評選填）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45556" y="637501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3" name="群組 42"/>
          <p:cNvGrpSpPr/>
          <p:nvPr/>
        </p:nvGrpSpPr>
        <p:grpSpPr>
          <a:xfrm>
            <a:off x="417261" y="1356049"/>
            <a:ext cx="8286221" cy="5013666"/>
            <a:chOff x="417261" y="1356049"/>
            <a:chExt cx="8286221" cy="5013666"/>
          </a:xfrm>
        </p:grpSpPr>
        <p:sp>
          <p:nvSpPr>
            <p:cNvPr id="10" name="Rectangle 2"/>
            <p:cNvSpPr/>
            <p:nvPr/>
          </p:nvSpPr>
          <p:spPr bwMode="auto">
            <a:xfrm>
              <a:off x="42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Rectangle 11"/>
            <p:cNvSpPr/>
            <p:nvPr/>
          </p:nvSpPr>
          <p:spPr bwMode="auto">
            <a:xfrm>
              <a:off x="42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TextBox 16"/>
            <p:cNvSpPr txBox="1">
              <a:spLocks noChangeArrowheads="1"/>
            </p:cNvSpPr>
            <p:nvPr/>
          </p:nvSpPr>
          <p:spPr bwMode="auto">
            <a:xfrm>
              <a:off x="1091643" y="1356049"/>
              <a:ext cx="3179520" cy="75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Strengths</a:t>
              </a:r>
              <a:endParaRPr 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（至少列</a:t>
              </a:r>
              <a:r>
                <a:rPr lang="en-US" altLang="zh-TW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Rectangle 2"/>
            <p:cNvSpPr/>
            <p:nvPr/>
          </p:nvSpPr>
          <p:spPr bwMode="auto">
            <a:xfrm>
              <a:off x="456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11"/>
            <p:cNvSpPr/>
            <p:nvPr/>
          </p:nvSpPr>
          <p:spPr bwMode="auto">
            <a:xfrm>
              <a:off x="456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5231643" y="1356049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Weaknesses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Rectangle 2"/>
            <p:cNvSpPr/>
            <p:nvPr/>
          </p:nvSpPr>
          <p:spPr bwMode="auto">
            <a:xfrm>
              <a:off x="4563482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Rectangle 11"/>
            <p:cNvSpPr/>
            <p:nvPr/>
          </p:nvSpPr>
          <p:spPr bwMode="auto">
            <a:xfrm>
              <a:off x="4563483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TextBox 16"/>
            <p:cNvSpPr txBox="1">
              <a:spLocks noChangeArrowheads="1"/>
            </p:cNvSpPr>
            <p:nvPr/>
          </p:nvSpPr>
          <p:spPr bwMode="auto">
            <a:xfrm>
              <a:off x="5231643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Threats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Rectangle 2"/>
            <p:cNvSpPr/>
            <p:nvPr/>
          </p:nvSpPr>
          <p:spPr bwMode="auto">
            <a:xfrm>
              <a:off x="417261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Rectangle 11"/>
            <p:cNvSpPr/>
            <p:nvPr/>
          </p:nvSpPr>
          <p:spPr bwMode="auto">
            <a:xfrm>
              <a:off x="417262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1085422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Opportunities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內容版面配置區 2"/>
            <p:cNvSpPr txBox="1">
              <a:spLocks/>
            </p:cNvSpPr>
            <p:nvPr/>
          </p:nvSpPr>
          <p:spPr>
            <a:xfrm>
              <a:off x="590283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0" name="內容版面配置區 2"/>
            <p:cNvSpPr txBox="1">
              <a:spLocks/>
            </p:cNvSpPr>
            <p:nvPr/>
          </p:nvSpPr>
          <p:spPr>
            <a:xfrm>
              <a:off x="4742726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1" name="內容版面配置區 2"/>
            <p:cNvSpPr txBox="1">
              <a:spLocks/>
            </p:cNvSpPr>
            <p:nvPr/>
          </p:nvSpPr>
          <p:spPr>
            <a:xfrm>
              <a:off x="590283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2" name="內容版面配置區 2"/>
            <p:cNvSpPr txBox="1">
              <a:spLocks/>
            </p:cNvSpPr>
            <p:nvPr/>
          </p:nvSpPr>
          <p:spPr>
            <a:xfrm>
              <a:off x="4742726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49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300" dirty="0" smtClean="0"/>
              <a:t>商業模式匯總分析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</a:rPr>
              <a:t>醫藥類自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評選填） 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43262"/>
              </p:ext>
            </p:extLst>
          </p:nvPr>
        </p:nvGraphicFramePr>
        <p:xfrm>
          <a:off x="432000" y="1080000"/>
          <a:ext cx="8280000" cy="477531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83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（關鍵合作夥伴）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（關鍵活動）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（價值主張）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（顧客關係）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（目標客層）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882"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en-US" altLang="zh-TW" sz="11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98000" indent="-198000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100" b="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738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（關鍵資源）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（通路）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0882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2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Cost Structure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（成本結構）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Revenue Streams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（收益流）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299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服務收入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權利金收入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0882">
                <a:tc gridSpan="2" vMerge="1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198000" indent="-198000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產業</a:t>
            </a:r>
            <a:r>
              <a:rPr lang="zh-TW" altLang="en-US" dirty="0" smtClean="0"/>
              <a:t>分析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（生技醫藥類自評選填）</a:t>
            </a:r>
            <a:r>
              <a:rPr lang="en-US" altLang="zh-TW" sz="2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產業現況如何</a:t>
            </a:r>
            <a:r>
              <a:rPr lang="en-US" altLang="zh-TW" sz="2000" b="1" dirty="0" smtClean="0"/>
              <a:t>?</a:t>
            </a:r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/>
              <a:t> </a:t>
            </a:r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產業上中下游價值鏈分析</a:t>
            </a:r>
            <a:r>
              <a:rPr lang="en-US" altLang="zh-TW" sz="2000" b="1" dirty="0" smtClean="0"/>
              <a:t>?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（產業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價值鏈參考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:http://ic.tpex.org.tw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zh-TW" sz="2000" b="1" dirty="0" smtClean="0"/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整體市場之規模及趨勢分析</a:t>
            </a:r>
            <a:r>
              <a:rPr lang="en-US" altLang="zh-TW" sz="2000" b="1" dirty="0" smtClean="0"/>
              <a:t>?</a:t>
            </a:r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en-US" altLang="zh-TW" sz="2000" b="1" dirty="0"/>
              <a:t>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目標市場分析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瞄準之目標市場</a:t>
            </a:r>
            <a:r>
              <a:rPr lang="zh-TW" altLang="en-US" sz="2000" b="1" dirty="0" smtClean="0"/>
              <a:t>區域（國內</a:t>
            </a:r>
            <a:r>
              <a:rPr lang="zh-TW" altLang="en-US" sz="2000" b="1" dirty="0"/>
              <a:t>或</a:t>
            </a:r>
            <a:r>
              <a:rPr lang="zh-TW" altLang="en-US" sz="2000" b="1" dirty="0" smtClean="0"/>
              <a:t>國外）市場</a:t>
            </a:r>
            <a:r>
              <a:rPr lang="zh-TW" altLang="en-US" sz="2000" b="1" dirty="0"/>
              <a:t>規模及趨勢分析</a:t>
            </a:r>
            <a:endParaRPr lang="en-US" altLang="zh-TW" sz="2000" b="1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 smtClean="0"/>
              <a:t>選擇</a:t>
            </a:r>
            <a:r>
              <a:rPr lang="zh-TW" altLang="en-US" sz="2000" b="1" dirty="0"/>
              <a:t>該市場應用之原因與分析？</a:t>
            </a:r>
            <a:endParaRPr lang="en-US" altLang="zh-TW" sz="2000" b="1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 smtClean="0"/>
              <a:t>說明</a:t>
            </a:r>
            <a:r>
              <a:rPr lang="zh-TW" altLang="en-US" sz="2000" b="1" dirty="0"/>
              <a:t>各階段產品推廣計畫</a:t>
            </a:r>
            <a:r>
              <a:rPr lang="en-US" altLang="zh-TW" sz="2000" b="1" dirty="0"/>
              <a:t>? </a:t>
            </a:r>
            <a:r>
              <a:rPr lang="zh-TW" altLang="en-US" sz="2000" b="1" dirty="0" smtClean="0"/>
              <a:t>（</a:t>
            </a:r>
            <a:r>
              <a:rPr lang="en-US" altLang="zh-TW" sz="2000" b="1" dirty="0" smtClean="0"/>
              <a:t>Go-to-market strategy</a:t>
            </a:r>
            <a:r>
              <a:rPr lang="zh-TW" altLang="en-US" sz="2000" b="1" dirty="0" smtClean="0"/>
              <a:t>）</a:t>
            </a:r>
            <a:endParaRPr lang="en-US" altLang="zh-TW" sz="2000" b="1" dirty="0" smtClean="0"/>
          </a:p>
          <a:p>
            <a:pPr marL="266700" lvl="1" indent="0">
              <a:spcAft>
                <a:spcPts val="200"/>
              </a:spcAft>
              <a:buNone/>
            </a:pPr>
            <a:r>
              <a:rPr lang="en-US" altLang="zh-TW" sz="2000" dirty="0" smtClean="0"/>
              <a:t> </a:t>
            </a:r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比3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4比3" id="{191A8B4A-CF7C-4044-8CFE-ED804139B38D}" vid="{67E89ABC-42C4-42A1-A1BF-9A44E3390D7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4比3</Template>
  <TotalTime>2903</TotalTime>
  <Words>3400</Words>
  <Application>Microsoft Office PowerPoint</Application>
  <PresentationFormat>如螢幕大小 (4:3)</PresentationFormat>
  <Paragraphs>588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4比3</vt:lpstr>
      <vt:lpstr>科技部新型態產學研鏈結計畫 價創計畫構想書(新案)  （計畫名稱）</vt:lpstr>
      <vt:lpstr>大綱</vt:lpstr>
      <vt:lpstr>技術或產品說明</vt:lpstr>
      <vt:lpstr>核心技術競爭力與競爭對手說明</vt:lpstr>
      <vt:lpstr>市場價值與定位（生技醫藥類填寫）</vt:lpstr>
      <vt:lpstr>SWOT分析（生技醫藥類自評選填）</vt:lpstr>
      <vt:lpstr>商業模式匯總分析（生技醫藥類自評選填） </vt:lpstr>
      <vt:lpstr>產業分析（生技醫藥類自評選填） </vt:lpstr>
      <vt:lpstr>目標市場分析</vt:lpstr>
      <vt:lpstr>獲利方式</vt:lpstr>
      <vt:lpstr>預估營收</vt:lpstr>
      <vt:lpstr>預計完成募資條件之技術指標為何?</vt:lpstr>
      <vt:lpstr>投資方輔導紀錄表之評估投資條件自評</vt:lpstr>
      <vt:lpstr>創業里程碑</vt:lpstr>
      <vt:lpstr>團隊籌組規劃（1/2）</vt:lpstr>
      <vt:lpstr>團隊籌組規劃（2/2）</vt:lpstr>
      <vt:lpstr>專利自評 （1/3）</vt:lpstr>
      <vt:lpstr>專利自評 （2/3）</vt:lpstr>
      <vt:lpstr>專利自評 （3/3）</vt:lpstr>
      <vt:lpstr>出場方式</vt:lpstr>
      <vt:lpstr>價創計畫提案之查核點規劃</vt:lpstr>
      <vt:lpstr>申請補助經費</vt:lpstr>
      <vt:lpstr>出場後之其他規劃自評</vt:lpstr>
      <vt:lpstr>附件、 提供各職掌資訊供團隊參考</vt:lpstr>
      <vt:lpstr>CEO 執行長</vt:lpstr>
      <vt:lpstr>BD-Business Development 事業發展</vt:lpstr>
      <vt:lpstr>COO 營運長</vt:lpstr>
      <vt:lpstr>CFO 財務長</vt:lpstr>
      <vt:lpstr>CTO 技術長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高鴻文</cp:lastModifiedBy>
  <cp:revision>262</cp:revision>
  <cp:lastPrinted>2018-12-19T04:34:04Z</cp:lastPrinted>
  <dcterms:created xsi:type="dcterms:W3CDTF">2016-08-10T14:23:27Z</dcterms:created>
  <dcterms:modified xsi:type="dcterms:W3CDTF">2018-12-19T04:34:05Z</dcterms:modified>
</cp:coreProperties>
</file>