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72" r:id="rId2"/>
    <p:sldId id="277" r:id="rId3"/>
    <p:sldId id="297" r:id="rId4"/>
    <p:sldId id="468" r:id="rId5"/>
    <p:sldId id="280" r:id="rId6"/>
    <p:sldId id="281" r:id="rId7"/>
    <p:sldId id="278" r:id="rId8"/>
    <p:sldId id="292" r:id="rId9"/>
    <p:sldId id="276" r:id="rId10"/>
    <p:sldId id="293" r:id="rId11"/>
    <p:sldId id="296" r:id="rId12"/>
  </p:sldIdLst>
  <p:sldSz cx="12192000" cy="6858000"/>
  <p:notesSz cx="6797675" cy="9928225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41" autoAdjust="0"/>
    <p:restoredTop sz="96834" autoAdjust="0"/>
  </p:normalViewPr>
  <p:slideViewPr>
    <p:cSldViewPr snapToGrid="0">
      <p:cViewPr varScale="1">
        <p:scale>
          <a:sx n="105" d="100"/>
          <a:sy n="105" d="100"/>
        </p:scale>
        <p:origin x="76" y="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3C03C-F128-4D77-8177-A57732A67E39}" type="datetime2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2021年3月18日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5ACC1-7210-4F0A-BEEB-8EC885077F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65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DF2C87C-757E-4C70-9F14-5785D5A3EB9B}" type="datetime2">
              <a:rPr lang="zh-TW" altLang="en-US" smtClean="0"/>
              <a:pPr/>
              <a:t>2021年3月18日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3B0CF2-7F87-4E02-A248-870047730F9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1D858614-A53B-47A3-ABDB-4679BE904D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73B447E-F282-47FA-8B62-72AE592058C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670212-C92F-4FEA-A238-107A2B2A1DCD}"/>
              </a:ext>
            </a:extLst>
          </p:cNvPr>
          <p:cNvSpPr txBox="1"/>
          <p:nvPr/>
        </p:nvSpPr>
        <p:spPr>
          <a:xfrm>
            <a:off x="3850446" y="9430088"/>
            <a:ext cx="2945657" cy="498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B1F84A-7670-48DF-934D-E795596FB521}" type="slidenum">
              <a:t>11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988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5564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4021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3735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0550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4577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7611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1596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矩形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cxnSp>
          <p:nvCxnSpPr>
            <p:cNvPr id="7" name="直線接點​​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接點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noProof="0"/>
              <a:t>按一下以編輯母片副標題樣式</a:t>
            </a:r>
            <a:endParaRPr kumimoji="0" lang="zh-TW" altLang="en-US" noProof="0" dirty="0"/>
          </a:p>
        </p:txBody>
      </p:sp>
      <p:sp>
        <p:nvSpPr>
          <p:cNvPr id="30" name="日期預留位置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176010F5-1FDB-4412-9DA5-0DC277F3AA47}" type="datetime2">
              <a:rPr lang="zh-TW" altLang="en-US" smtClean="0"/>
              <a:pPr/>
              <a:t>2021年3月18日</a:t>
            </a:fld>
            <a:endParaRPr lang="zh-TW" altLang="en-US" dirty="0"/>
          </a:p>
        </p:txBody>
      </p:sp>
      <p:sp>
        <p:nvSpPr>
          <p:cNvPr id="19" name="頁尾預留位置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27" name="投影片編號預留位置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4856E54-3F8D-429F-92B0-552EFC395570}" type="datetime2">
              <a:rPr lang="zh-TW" altLang="en-US" smtClean="0"/>
              <a:pPr/>
              <a:t>2021年3月18日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ABC2E8B-FC54-48F9-A7AF-9A7E3F43F4EC}" type="datetime2">
              <a:rPr lang="zh-TW" altLang="en-US" smtClean="0"/>
              <a:pPr/>
              <a:t>2021年3月18日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032A294-16A4-4EBE-BAE1-F92EFB453A48}" type="datetime2">
              <a:rPr lang="zh-TW" altLang="en-US" smtClean="0"/>
              <a:pPr/>
              <a:t>2021年3月18日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2F135DD-489F-40F6-9DF5-0023BF78E97D}" type="datetime2">
              <a:rPr lang="zh-TW" altLang="en-US" smtClean="0"/>
              <a:pPr/>
              <a:t>2021年3月18日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16C209C4-ED81-4BB2-901D-6F9161800EE0}" type="datetime2">
              <a:rPr lang="zh-TW" altLang="en-US" smtClean="0"/>
              <a:pPr/>
              <a:t>2021年3月18日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D00FEF3-3DB6-4A7C-AB4D-ACE4B86A9E82}" type="datetime2">
              <a:rPr lang="zh-TW" altLang="en-US" smtClean="0"/>
              <a:pPr/>
              <a:t>2021年3月18日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25927D5-6AF4-4517-AA98-65218CDB69F3}" type="datetime2">
              <a:rPr lang="zh-TW" altLang="en-US" smtClean="0"/>
              <a:pPr/>
              <a:t>2021年3月18日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A6FC618-F0E5-4989-AF68-72D3D428384C}" type="datetime2">
              <a:rPr lang="zh-TW" altLang="en-US" smtClean="0"/>
              <a:pPr/>
              <a:t>2021年3月18日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9A1821B-84B2-4BCF-9103-D9BA6B63AE5A}" type="datetime2">
              <a:rPr lang="zh-TW" altLang="en-US" smtClean="0"/>
              <a:pPr/>
              <a:t>2021年3月18日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B29EDC9E-0ED5-49F5-AB3A-F546F39FF920}" type="datetime2">
              <a:rPr lang="zh-TW" altLang="en-US" smtClean="0"/>
              <a:pPr/>
              <a:t>2021年3月18日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1" name="手繪多邊形​​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矩形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手繪多邊形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sp>
            <p:nvSpPr>
              <p:cNvPr id="29" name="手繪多邊形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grpSp>
            <p:nvGrpSpPr>
              <p:cNvPr id="31" name="群組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手繪多邊形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  <p:sp>
              <p:nvSpPr>
                <p:cNvPr id="33" name="手繪多邊形​​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</p:grpSp>
        </p:grpSp>
      </p:grpSp>
      <p:sp>
        <p:nvSpPr>
          <p:cNvPr id="9" name="標題預留位置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 dirty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dirty="0"/>
              <a:t>第二層</a:t>
            </a:r>
          </a:p>
          <a:p>
            <a:pPr lvl="2" rtl="0" eaLnBrk="1" latinLnBrk="0" hangingPunct="1"/>
            <a:r>
              <a:rPr lang="zh-TW" altLang="en-US" noProof="0" dirty="0"/>
              <a:t>第三層</a:t>
            </a:r>
          </a:p>
          <a:p>
            <a:pPr lvl="3" rtl="0" eaLnBrk="1" latinLnBrk="0" hangingPunct="1"/>
            <a:r>
              <a:rPr lang="zh-TW" altLang="en-US" noProof="0" dirty="0"/>
              <a:t>第四層</a:t>
            </a:r>
          </a:p>
          <a:p>
            <a:pPr lvl="4" rtl="0" eaLnBrk="1" latinLnBrk="0" hangingPunct="1"/>
            <a:r>
              <a:rPr lang="zh-TW" altLang="en-US" noProof="0" dirty="0"/>
              <a:t>第五層</a:t>
            </a:r>
          </a:p>
        </p:txBody>
      </p:sp>
      <p:sp>
        <p:nvSpPr>
          <p:cNvPr id="10" name="日期預留位置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D0565B32-B448-4814-A34B-8E4078D6BFB9}" type="datetime2">
              <a:rPr lang="zh-TW" altLang="en-US" smtClean="0"/>
              <a:pPr/>
              <a:t>2021年3月18日</a:t>
            </a:fld>
            <a:endParaRPr lang="zh-TW" altLang="en-US" dirty="0"/>
          </a:p>
        </p:txBody>
      </p:sp>
      <p:sp>
        <p:nvSpPr>
          <p:cNvPr id="22" name="頁尾預留位置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18" name="投影片編號預留位置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51541" y="899884"/>
            <a:ext cx="10313309" cy="689429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110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年第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2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梯次科研創業計畫個案構想書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5602514" y="4592879"/>
            <a:ext cx="5988012" cy="1416035"/>
          </a:xfrm>
        </p:spPr>
        <p:txBody>
          <a:bodyPr rtlCol="0">
            <a:norm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申請機構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國立○○大學</a:t>
            </a:r>
            <a:endParaRPr lang="en-US" altLang="zh-TW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個案計畫主持人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        共同主持人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endParaRPr lang="zh-TW" altLang="en-US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555605" y="2328650"/>
            <a:ext cx="10468864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○○○○○○○○○○○○○○</a:t>
            </a:r>
            <a:endParaRPr lang="en-US" altLang="zh-TW" sz="5000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○○個案</a:t>
            </a:r>
          </a:p>
        </p:txBody>
      </p:sp>
      <p:sp>
        <p:nvSpPr>
          <p:cNvPr id="7" name="副標題 4"/>
          <p:cNvSpPr txBox="1">
            <a:spLocks/>
          </p:cNvSpPr>
          <p:nvPr/>
        </p:nvSpPr>
        <p:spPr>
          <a:xfrm>
            <a:off x="8864165" y="6277428"/>
            <a:ext cx="2340863" cy="580572"/>
          </a:xfrm>
          <a:prstGeom prst="rect">
            <a:avLst/>
          </a:prstGeom>
        </p:spPr>
        <p:txBody>
          <a:bodyPr vert="horz" lIns="0" rIns="18288" rtlCol="0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TW" altLang="en-US" sz="2500" b="1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 </a:t>
            </a:r>
            <a:r>
              <a:rPr lang="en-US" altLang="zh-TW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110</a:t>
            </a:r>
            <a:r>
              <a:rPr lang="zh-TW" altLang="en-US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年○月○日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4487916" y="6331481"/>
            <a:ext cx="2911366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本構想書請勿超過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 err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13612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五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個案經費說明 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除拔尖案外，請勿超過八百萬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此會議目標的簡要概述：</a:t>
            </a:r>
          </a:p>
          <a:p>
            <a:pPr lvl="1"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議程</a:t>
            </a:r>
          </a:p>
          <a:p>
            <a:pPr lvl="1"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預期結果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80434"/>
              </p:ext>
            </p:extLst>
          </p:nvPr>
        </p:nvGraphicFramePr>
        <p:xfrm>
          <a:off x="609600" y="1556612"/>
          <a:ext cx="11306628" cy="4955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4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8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補助項目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\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執行年次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" algn="ctr" defTabSz="717550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月至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" algn="ctr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備註：</a:t>
                      </a:r>
                      <a:endParaRPr lang="zh-TW" sz="20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697230" algn="l"/>
                          <a:tab pos="138747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業務費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en-US" alt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539">
                <a:tc>
                  <a:txBody>
                    <a:bodyPr/>
                    <a:lstStyle/>
                    <a:p>
                      <a:pPr marL="140970" algn="l">
                        <a:lnSpc>
                          <a:spcPct val="100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  <a:tabLst>
                          <a:tab pos="454660" algn="l"/>
                          <a:tab pos="768350" algn="l"/>
                          <a:tab pos="1083945" algn="l"/>
                          <a:tab pos="1399540" algn="l"/>
                        </a:tabLs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(1)</a:t>
                      </a:r>
                      <a:r>
                        <a:rPr lang="en-US" sz="2000" b="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研究人力費</a:t>
                      </a:r>
                      <a:endParaRPr lang="zh-TW" sz="2000" b="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-63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例如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專任人員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全職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BP</a:t>
                      </a:r>
                      <a:r>
                        <a:rPr kumimoji="0" lang="zh-TW" altLang="en-US" sz="15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人員</a:t>
                      </a:r>
                      <a:r>
                        <a:rPr kumimoji="0" lang="en-US" altLang="zh-TW" sz="15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、兼任人員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名、國外顧問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○○單位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881">
                <a:tc>
                  <a:txBody>
                    <a:bodyPr/>
                    <a:lstStyle/>
                    <a:p>
                      <a:pPr marL="142240" marR="13335" algn="l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(2)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耗材、物品、圖書、研究 </a:t>
                      </a:r>
                      <a:b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設備使用費及雜項費用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研究設備費</a:t>
                      </a:r>
                      <a:endParaRPr lang="zh-TW" sz="2000" b="1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原則不予編列，有特殊需求請於會議審時提出，經委員審查同意方可例外編列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國外差旅費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4"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本項若為團隊發展新創必要需求，請詳述規劃地點與內容及執行效益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142240" algn="l">
                        <a:lnSpc>
                          <a:spcPct val="100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(1).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移地研究或參訪差旅費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130175" algn="l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(2).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出席國際學術會議差旅費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130175" algn="l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(3).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國際合作研究出國差旅費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tabLst>
                          <a:tab pos="678815" algn="l"/>
                          <a:tab pos="137985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管理費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282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77950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	計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44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2">
            <a:extLst>
              <a:ext uri="{FF2B5EF4-FFF2-40B4-BE49-F238E27FC236}">
                <a16:creationId xmlns:a16="http://schemas.microsoft.com/office/drawing/2014/main" id="{3369C4D0-D0E2-4C04-9470-877ACDA9FA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303553"/>
            <a:ext cx="10972800" cy="1143000"/>
          </a:xfrm>
        </p:spPr>
        <p:txBody>
          <a:bodyPr/>
          <a:lstStyle/>
          <a:p>
            <a:pPr lvl="0"/>
            <a:r>
              <a:rPr lang="zh-TW" sz="4000" b="1" dirty="0"/>
              <a:t>附件</a:t>
            </a:r>
            <a:r>
              <a:rPr lang="en-US" sz="4000" b="1" dirty="0"/>
              <a:t>: </a:t>
            </a:r>
            <a:r>
              <a:rPr lang="zh-TW" sz="4000" b="1" dirty="0">
                <a:latin typeface="新細明體" pitchFamily="18"/>
              </a:rPr>
              <a:t>過去五年計畫補助狀況</a:t>
            </a:r>
          </a:p>
        </p:txBody>
      </p:sp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E8A2F988-6BE9-4A47-9703-00B5C9B35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356999"/>
              </p:ext>
            </p:extLst>
          </p:nvPr>
        </p:nvGraphicFramePr>
        <p:xfrm>
          <a:off x="304228" y="1499620"/>
          <a:ext cx="11278175" cy="5265267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3370624">
                  <a:extLst>
                    <a:ext uri="{9D8B030D-6E8A-4147-A177-3AD203B41FA5}">
                      <a16:colId xmlns:a16="http://schemas.microsoft.com/office/drawing/2014/main" val="1315090106"/>
                    </a:ext>
                  </a:extLst>
                </a:gridCol>
                <a:gridCol w="1124583">
                  <a:extLst>
                    <a:ext uri="{9D8B030D-6E8A-4147-A177-3AD203B41FA5}">
                      <a16:colId xmlns:a16="http://schemas.microsoft.com/office/drawing/2014/main" val="1938940150"/>
                    </a:ext>
                  </a:extLst>
                </a:gridCol>
                <a:gridCol w="1325788">
                  <a:extLst>
                    <a:ext uri="{9D8B030D-6E8A-4147-A177-3AD203B41FA5}">
                      <a16:colId xmlns:a16="http://schemas.microsoft.com/office/drawing/2014/main" val="336208387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216155438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482727949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524465944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730413384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3921663332"/>
                    </a:ext>
                  </a:extLst>
                </a:gridCol>
              </a:tblGrid>
              <a:tr h="1121667"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計畫名稱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（本部補助者請註明編號）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計畫內擔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任之工作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起迄年月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補助或委託機構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執行情形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預期</a:t>
                      </a: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設定</a:t>
                      </a:r>
                      <a:endParaRPr lang="en-US" sz="1600" b="1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(</a:t>
                      </a: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若無則填寫無</a:t>
                      </a: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)</a:t>
                      </a:r>
                      <a:endParaRPr lang="zh-TW" sz="1600" b="1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實際</a:t>
                      </a:r>
                      <a:r>
                        <a:rPr lang="en-US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達成情形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核定經費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總額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12469244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 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○○○○○○○○○個案</a:t>
                      </a: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(106-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-)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主持人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科技部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已結案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執行中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000,000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5619225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1090097286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69217270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4113600021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334643790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654357718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7028547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1570670540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734381928"/>
                  </a:ext>
                </a:extLst>
              </a:tr>
            </a:tbl>
          </a:graphicData>
        </a:graphic>
      </p:graphicFrame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5CC6F3A7-AC4E-4162-BEE7-2BE38B177FB0}"/>
              </a:ext>
            </a:extLst>
          </p:cNvPr>
          <p:cNvSpPr txBox="1">
            <a:spLocks/>
          </p:cNvSpPr>
          <p:nvPr/>
        </p:nvSpPr>
        <p:spPr>
          <a:xfrm>
            <a:off x="7031534" y="1045589"/>
            <a:ext cx="4550863" cy="4274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 各學門自由型計畫無須填寫</a:t>
            </a:r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KPI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「具原創性之重大研發成果」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原創性核心技術說明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重大研發成果證明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請在下一頁列出論文出處或專利清單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可形成先期產業或重塑原有產業價值鏈之分析與說明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0033"/>
            <a:ext cx="11182350" cy="1307320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核心技術相關之專利、與科技部補助計畫編號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若有專利，請註明是否已經授權給他方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4192" y="3137353"/>
          <a:ext cx="11593166" cy="18659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634351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2370432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045579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803633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291905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62917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1291905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964734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561453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核准類別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證書號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有效日期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授權狀態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獲補助</a:t>
                      </a:r>
                      <a:endParaRPr kumimoji="0" lang="en-US" altLang="zh-TW" sz="16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科技部計畫編號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5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5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I599752</a:t>
                      </a: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5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r>
                        <a:rPr kumimoji="0" lang="en-US" altLang="zh-TW" sz="15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~</a:t>
                      </a:r>
                      <a:r>
                        <a:rPr kumimoji="0" lang="zh-TW" altLang="en-US" sz="15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5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國立台灣大學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5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5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未授權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</a:t>
                      </a:r>
                      <a:r>
                        <a:rPr kumimoji="0" lang="en-US" altLang="zh-TW" sz="15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-xxx-xxx</a:t>
                      </a: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10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0033"/>
            <a:ext cx="11182350" cy="1307320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論文調查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核心技術相關之關鍵論文，請條列說明，至多五篇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551015"/>
              </p:ext>
            </p:extLst>
          </p:nvPr>
        </p:nvGraphicFramePr>
        <p:xfrm>
          <a:off x="656650" y="3137353"/>
          <a:ext cx="10878700" cy="25636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76432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974135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271682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604742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87068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246464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論文主要作者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（按原出版之次序，通訊作者請加註*）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出版年、月份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期刊名稱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（專書出版社）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起迄頁數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獲補助</a:t>
                      </a:r>
                    </a:p>
                    <a:p>
                      <a:pPr algn="ctr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科技部計畫編號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14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03423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786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2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「研發成果商品化規劃」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提出技術發展里程碑，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zh-TW" altLang="en-US" sz="2000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核心技術可行性驗證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原型機發展與相關法規認證等執行規劃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833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>
            <a:normAutofit/>
          </a:bodyPr>
          <a:lstStyle/>
          <a:p>
            <a:pPr lvl="0"/>
            <a:r>
              <a:rPr lang="en-US" altLang="zh-TW" sz="4000" b="1" dirty="0"/>
              <a:t>(</a:t>
            </a:r>
            <a:r>
              <a:rPr lang="zh-TW" altLang="en-US" sz="4000" b="1" dirty="0"/>
              <a:t>二</a:t>
            </a:r>
            <a:r>
              <a:rPr lang="en-US" altLang="zh-TW" sz="4000" b="1" dirty="0"/>
              <a:t>)</a:t>
            </a:r>
            <a:r>
              <a:rPr lang="zh-TW" altLang="zh-TW" sz="4000" b="1" dirty="0"/>
              <a:t>商業發展規劃 </a:t>
            </a:r>
            <a:endParaRPr lang="zh-TW" altLang="zh-TW" sz="4000" dirty="0"/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「市場分析規劃」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請說明市場規模說明、競爭者分析及產品競爭優勢等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含產品發展規劃、市場進入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請說明先期使用者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(early adopter)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或前瞻使用者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(lead user)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使用意願分析與商業模式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endParaRPr lang="zh-TW" altLang="en-US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712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「商業發展里程碑」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請說明商業發展里程碑及階段性各階段預期完成之目標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>
            <a:normAutofit/>
          </a:bodyPr>
          <a:lstStyle/>
          <a:p>
            <a:pPr lvl="0"/>
            <a:r>
              <a:rPr lang="en-US" altLang="zh-TW" sz="4000" b="1" dirty="0"/>
              <a:t>(</a:t>
            </a:r>
            <a:r>
              <a:rPr lang="zh-TW" altLang="en-US" sz="4000" b="1" dirty="0"/>
              <a:t>二</a:t>
            </a:r>
            <a:r>
              <a:rPr lang="en-US" altLang="zh-TW" sz="4000" b="1" dirty="0"/>
              <a:t>)</a:t>
            </a:r>
            <a:r>
              <a:rPr lang="zh-TW" altLang="zh-TW" sz="4000" b="1" dirty="0"/>
              <a:t>商業發展規劃 </a:t>
            </a:r>
            <a:endParaRPr lang="zh-TW" altLang="zh-TW" sz="4000" dirty="0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>
            <a:normAutofit/>
          </a:bodyPr>
          <a:lstStyle/>
          <a:p>
            <a:r>
              <a:rPr lang="en-US" altLang="zh-TW" sz="4000" b="1" dirty="0"/>
              <a:t>(</a:t>
            </a:r>
            <a:r>
              <a:rPr lang="zh-TW" altLang="en-US" sz="4000" b="1" dirty="0"/>
              <a:t>三</a:t>
            </a:r>
            <a:r>
              <a:rPr lang="en-US" altLang="zh-TW" sz="4000" b="1" dirty="0"/>
              <a:t>)</a:t>
            </a:r>
            <a:r>
              <a:rPr lang="zh-TW" altLang="en-US" sz="4000" b="1" dirty="0"/>
              <a:t>創業團隊組成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請說明預計新創團隊之成員與職掌（務必包括計畫主持人、技術開發人員、具業界經驗商業發展人員）</a:t>
            </a:r>
            <a:endParaRPr lang="zh-TW" altLang="en-US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417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6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標楷體" panose="03000509000000000000" pitchFamily="65" charset="-120"/>
              </a:rPr>
              <a:t>(</a:t>
            </a:r>
            <a:r>
              <a:rPr lang="zh-TW" altLang="en-US" sz="4000" b="1" dirty="0">
                <a:latin typeface="標楷體" panose="03000509000000000000" pitchFamily="65" charset="-120"/>
              </a:rPr>
              <a:t>四</a:t>
            </a:r>
            <a:r>
              <a:rPr lang="en-US" altLang="zh-TW" sz="4000" b="1" dirty="0">
                <a:latin typeface="標楷體" panose="03000509000000000000" pitchFamily="65" charset="-120"/>
              </a:rPr>
              <a:t>)</a:t>
            </a:r>
            <a:r>
              <a:rPr lang="zh-TW" altLang="en-US" sz="4000" b="1" dirty="0">
                <a:latin typeface="標楷體" panose="03000509000000000000" pitchFamily="65" charset="-120"/>
              </a:rPr>
              <a:t>自提查核點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graphicFrame>
        <p:nvGraphicFramePr>
          <p:cNvPr id="5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650849"/>
              </p:ext>
            </p:extLst>
          </p:nvPr>
        </p:nvGraphicFramePr>
        <p:xfrm>
          <a:off x="408000" y="1713187"/>
          <a:ext cx="11376000" cy="4790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6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2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   間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</a:t>
                      </a: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3994"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中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查核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110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zh-TW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底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altLang="en-US" sz="2000" b="1" kern="100" dirty="0">
                        <a:solidFill>
                          <a:schemeClr val="lt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4069967"/>
                  </a:ext>
                </a:extLst>
              </a:tr>
              <a:tr h="2520697">
                <a:tc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期末查核</a:t>
                      </a:r>
                      <a:endParaRPr lang="en-US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</a:t>
                      </a: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05</a:t>
                      </a:r>
                      <a:r>
                        <a:rPr lang="zh-TW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底</a:t>
                      </a:r>
                      <a:r>
                        <a:rPr 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腦力激盪簡報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88_TF03460637.potx" id="{92B23FB3-097E-4224-B32B-2163A87D04FF}" vid="{E462AC03-3B71-4A9D-A494-FA1F0F6632F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腦力激盪商務簡報</Template>
  <TotalTime>1263</TotalTime>
  <Words>803</Words>
  <Application>Microsoft Office PowerPoint</Application>
  <PresentationFormat>寬螢幕</PresentationFormat>
  <Paragraphs>134</Paragraphs>
  <Slides>11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1" baseType="lpstr">
      <vt:lpstr>細明體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Wingdings 2</vt:lpstr>
      <vt:lpstr>腦力激盪簡報</vt:lpstr>
      <vt:lpstr>110年第2梯次科研創業計畫個案構想書</vt:lpstr>
      <vt:lpstr>(一)核心技術原創性及技術發展里程碑</vt:lpstr>
      <vt:lpstr>(一)核心技術原創性及技術發展里程碑</vt:lpstr>
      <vt:lpstr>(一)核心技術原創性及技術發展里程碑</vt:lpstr>
      <vt:lpstr>(一)核心技術原創性及技術發展里程碑</vt:lpstr>
      <vt:lpstr>(二)商業發展規劃 </vt:lpstr>
      <vt:lpstr>(二)商業發展規劃 </vt:lpstr>
      <vt:lpstr>(三)創業團隊組成</vt:lpstr>
      <vt:lpstr>(四)自提查核點</vt:lpstr>
      <vt:lpstr>(五)個案經費說明 (除拔尖案外，請勿超過八百萬)</vt:lpstr>
      <vt:lpstr>附件: 過去五年計畫補助狀況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107年萌芽計畫主動徵件個案審查會議</dc:title>
  <dc:creator>葉愷芸</dc:creator>
  <cp:lastModifiedBy>Yi Zhen Huang (黃壹貞)</cp:lastModifiedBy>
  <cp:revision>73</cp:revision>
  <cp:lastPrinted>2018-06-20T07:28:32Z</cp:lastPrinted>
  <dcterms:created xsi:type="dcterms:W3CDTF">2018-06-20T05:53:52Z</dcterms:created>
  <dcterms:modified xsi:type="dcterms:W3CDTF">2021-03-18T08:15:14Z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