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10" r:id="rId2"/>
  </p:sldMasterIdLst>
  <p:sldIdLst>
    <p:sldId id="539" r:id="rId3"/>
    <p:sldId id="261" r:id="rId4"/>
    <p:sldId id="272" r:id="rId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5050"/>
    <a:srgbClr val="FF9900"/>
    <a:srgbClr val="000308"/>
    <a:srgbClr val="FF6600"/>
    <a:srgbClr val="FFFF00"/>
    <a:srgbClr val="333333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18" autoAdjust="0"/>
    <p:restoredTop sz="92978" autoAdjust="0"/>
  </p:normalViewPr>
  <p:slideViewPr>
    <p:cSldViewPr>
      <p:cViewPr varScale="1">
        <p:scale>
          <a:sx n="77" d="100"/>
          <a:sy n="77" d="100"/>
        </p:scale>
        <p:origin x="125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4ED8-F542-4936-8E86-C0E2D81AB886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CD02-AB5F-4765-A1F5-D99BBDA529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38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C6636-8E08-4129-8E4E-AE37D13DADFE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A990E-CC93-464B-8491-8D45A3BC44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58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43C0C-AA8F-4A48-BE80-87B33D4EDAAE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8485B-B8BA-41BD-92A2-2DDE656D75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82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461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109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146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685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0805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574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7687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88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31230"/>
            <a:ext cx="8229600" cy="706090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D058-E53E-45EA-8575-1A7DBB57219F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F3DC-85F3-4653-AE5A-CD2A6A43AE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173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147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34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76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16443-C5A4-4E13-8745-E7EC6F3FDC81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D405B-C85C-4A9A-B657-1E4A78590B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520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2E5C-E4D5-4D3F-A3F9-2CD0EFFF6C48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B4EC-745C-4EA8-9C1E-03CA6DE735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983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6D5D-D1FD-47E8-B3F0-A1F299CB9FC6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C553C-52FE-4959-A096-1E44AAD28E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350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19C4D-61B9-4D02-A088-FF03205F89C1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7EB7-C39A-4038-BB13-D6D6A6EDD9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104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C8CA-E655-4DB9-A27F-FEF7D3F356F1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6EA62-51E3-4CD9-95E3-123F1659FA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400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79F61-3247-4E5A-B0E5-EB392AAF0071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7AC77-5102-4984-B232-5FB4462706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860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8D06-39E4-4A47-A595-B49F32F16083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01C7-10E1-454E-A8F5-26768E175E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740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5649BEC-66E5-46BF-909B-EE9E36122058}" type="datetimeFigureOut">
              <a:rPr lang="zh-TW" altLang="en-US"/>
              <a:pPr>
                <a:defRPr/>
              </a:pPr>
              <a:t>2021/5/10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64B62D5-8033-406D-9C2F-653A14BC93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047AE-4A44-4791-BC1E-59A3C5AC3DB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B5548-C976-45B0-A3CD-6CBB2D4AA5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02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&#21271;&#31185;f51192@mail.ntut.edu.tw" TargetMode="External"/><Relationship Id="rId2" Type="http://schemas.openxmlformats.org/officeDocument/2006/relationships/hyperlink" Target="mailto:techcc@tmu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223826" y="1293803"/>
            <a:ext cx="6696347" cy="1584176"/>
          </a:xfrm>
        </p:spPr>
        <p:txBody>
          <a:bodyPr/>
          <a:lstStyle/>
          <a:p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臺北醫學大學暨國立臺北科技大學</a:t>
            </a:r>
            <a:br>
              <a:rPr lang="en-US" altLang="zh-TW" sz="30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0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聯合研發中心補助專案計畫 </a:t>
            </a:r>
            <a:endParaRPr lang="zh-TW" altLang="en-US" sz="3000" dirty="0"/>
          </a:p>
        </p:txBody>
      </p:sp>
      <p:sp>
        <p:nvSpPr>
          <p:cNvPr id="8" name="副標題 2"/>
          <p:cNvSpPr>
            <a:spLocks noGrp="1"/>
          </p:cNvSpPr>
          <p:nvPr>
            <p:ph type="subTitle" idx="1"/>
          </p:nvPr>
        </p:nvSpPr>
        <p:spPr>
          <a:xfrm>
            <a:off x="1223826" y="3037085"/>
            <a:ext cx="4788334" cy="1400027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 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CDE1D9-459A-45B0-A7CE-C82BD04F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081" y="136525"/>
            <a:ext cx="7529513" cy="994172"/>
          </a:xfrm>
        </p:spPr>
        <p:txBody>
          <a:bodyPr/>
          <a:lstStyle/>
          <a:p>
            <a:r>
              <a:rPr lang="zh-TW" altLang="en-US" b="1" dirty="0"/>
              <a:t>計畫類型</a:t>
            </a:r>
            <a:r>
              <a:rPr lang="en-US" altLang="zh-TW" b="1" dirty="0"/>
              <a:t>Q&amp;A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0851C8-57C5-4DAC-91EE-ECACA797E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6"/>
            <a:ext cx="7992888" cy="432048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spcBef>
                <a:spcPts val="1000"/>
              </a:spcBef>
              <a:buClr>
                <a:srgbClr val="FFC000"/>
              </a:buClr>
              <a:buNone/>
            </a:pPr>
            <a:r>
              <a:rPr lang="en-US" altLang="zh-TW" sz="1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  <a:r>
              <a:rPr lang="zh-TW" altLang="en-US" sz="1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：請問申請計畫可以單獨一校申請嗎</a:t>
            </a:r>
            <a:r>
              <a:rPr lang="en-US" altLang="zh-TW" sz="1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36575" indent="-536575" eaLnBrk="1" hangingPunct="1">
              <a:lnSpc>
                <a:spcPts val="2800"/>
              </a:lnSpc>
              <a:spcBef>
                <a:spcPts val="1000"/>
              </a:spcBef>
              <a:buClr>
                <a:srgbClr val="FFC000"/>
              </a:buClr>
              <a:buNone/>
            </a:pPr>
            <a:r>
              <a:rPr lang="en-US" altLang="zh-TW" sz="1900" dirty="0"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r>
              <a:rPr lang="zh-TW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：只有發掘型計畫是單一學校提出申請，種子型及商品導向型，必須兩校計畫主持人共同提出申請。</a:t>
            </a:r>
            <a:br>
              <a:rPr lang="en-US" altLang="zh-TW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zh-TW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經費補助原則：種子型計畫每年兩校加總最多補助上限</a:t>
            </a:r>
            <a:r>
              <a:rPr lang="en-US" altLang="zh-TW" sz="19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zh-TW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萬，商品導向型每年兩校加總最多補助上限</a:t>
            </a:r>
            <a:r>
              <a:rPr lang="en-US" altLang="zh-TW" sz="1900" dirty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r>
              <a:rPr lang="zh-TW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萬</a:t>
            </a:r>
            <a:endParaRPr lang="en-US" altLang="zh-TW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000"/>
              </a:spcBef>
              <a:buClr>
                <a:srgbClr val="FFC000"/>
              </a:buClr>
              <a:buNone/>
            </a:pPr>
            <a:endParaRPr lang="en-US" altLang="zh-TW" sz="19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-536575" eaLnBrk="1" hangingPunct="1">
              <a:spcBef>
                <a:spcPts val="1000"/>
              </a:spcBef>
              <a:buClr>
                <a:srgbClr val="FFC000"/>
              </a:buClr>
              <a:buNone/>
            </a:pPr>
            <a:r>
              <a:rPr lang="en-US" altLang="zh-TW" sz="1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  <a:r>
              <a:rPr lang="zh-TW" altLang="en-US" sz="1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：種子型及商品導向型計畫須由兩校計畫主持人共同申請，但我不認識   北科團隊，北醫會協助媒合嗎</a:t>
            </a:r>
            <a:r>
              <a:rPr lang="en-US" altLang="zh-TW" sz="1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eaLnBrk="1" hangingPunct="1">
              <a:spcBef>
                <a:spcPts val="1000"/>
              </a:spcBef>
              <a:buClr>
                <a:srgbClr val="FFC000"/>
              </a:buClr>
              <a:buNone/>
            </a:pPr>
            <a:r>
              <a:rPr lang="en-US" altLang="zh-TW" sz="1900" dirty="0"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r>
              <a:rPr lang="zh-TW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：會，請老師先選定題目，我們會跟北科溝通，並協助媒合團隊給老師。</a:t>
            </a:r>
            <a:endParaRPr lang="en-US" altLang="zh-TW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000"/>
              </a:spcBef>
              <a:buClr>
                <a:srgbClr val="FFC000"/>
              </a:buClr>
              <a:buNone/>
            </a:pPr>
            <a:endParaRPr lang="en-US" altLang="zh-TW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000"/>
              </a:spcBef>
              <a:buClr>
                <a:srgbClr val="FFC000"/>
              </a:buClr>
              <a:buNone/>
            </a:pPr>
            <a:r>
              <a:rPr lang="en-US" altLang="zh-TW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  <a:r>
              <a:rPr lang="zh-TW" altLang="en-U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：兼任教師可以當計畫主持人嗎</a:t>
            </a:r>
            <a:r>
              <a:rPr lang="en-US" altLang="zh-TW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eaLnBrk="1" hangingPunct="1">
              <a:spcBef>
                <a:spcPts val="1000"/>
              </a:spcBef>
              <a:buClr>
                <a:srgbClr val="FFC000"/>
              </a:buClr>
              <a:buNone/>
            </a:pP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：不行，必須是專任教師、醫事人員、研究人員才可申請</a:t>
            </a:r>
            <a:endParaRPr lang="en-US" altLang="zh-TW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000"/>
              </a:spcBef>
              <a:buClr>
                <a:srgbClr val="FFC000"/>
              </a:buClr>
              <a:buNone/>
            </a:pPr>
            <a:endParaRPr lang="en-US" altLang="zh-TW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sz="750" dirty="0"/>
          </a:p>
          <a:p>
            <a:pPr>
              <a:buFont typeface="+mj-lt"/>
              <a:buAutoNum type="arabi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97CC0EB-0384-4D1A-9C79-887E16D1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1FF-0C72-4589-B85C-B7F0797C7CB6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517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CDE1D9-459A-45B0-A7CE-C82BD04F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87903"/>
            <a:ext cx="7529513" cy="994172"/>
          </a:xfrm>
        </p:spPr>
        <p:txBody>
          <a:bodyPr/>
          <a:lstStyle/>
          <a:p>
            <a:r>
              <a:rPr lang="zh-TW" altLang="en-US" b="1" dirty="0"/>
              <a:t>計畫類型</a:t>
            </a:r>
            <a:r>
              <a:rPr lang="en-US" altLang="zh-TW" b="1" dirty="0"/>
              <a:t>Q&amp;A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0851C8-57C5-4DAC-91EE-ECACA797E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0" y="1268760"/>
            <a:ext cx="8796466" cy="525658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2800"/>
              </a:lnSpc>
              <a:spcBef>
                <a:spcPts val="1000"/>
              </a:spcBef>
              <a:buClr>
                <a:srgbClr val="FFC000"/>
              </a:buClr>
              <a:buNone/>
            </a:pPr>
            <a:r>
              <a:rPr lang="en-US" altLang="zh-TW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  <a:r>
              <a:rPr lang="zh-TW" altLang="en-US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：如申請種子型計畫或商品導向型計畫，北醫主持人申請資料只要寄給北醫窗</a:t>
            </a:r>
            <a:br>
              <a:rPr lang="en-US" altLang="zh-TW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zh-TW" altLang="en-US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口即可</a:t>
            </a:r>
            <a:r>
              <a:rPr lang="en-US" altLang="zh-TW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altLang="zh-TW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</a:rPr>
              <a:t>A4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：申請以上兩種類型計畫，除了北醫主持人寄送申請資料給北醫窗口外，亦須提醒</a:t>
            </a:r>
            <a:b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北科主持人也將申請資料寄送給北科窗口，以確保兩校皆有立案。</a:t>
            </a:r>
            <a:b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zh-TW" altLang="en-US" sz="180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北醫 </a:t>
            </a:r>
            <a: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techcc@tmu.edu.tw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、北科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f51192@mail.ntut.edu.tw</a:t>
            </a:r>
            <a:endParaRPr lang="en-US" altLang="zh-TW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2800"/>
              </a:lnSpc>
              <a:spcBef>
                <a:spcPts val="1000"/>
              </a:spcBef>
              <a:buClr>
                <a:srgbClr val="FFC000"/>
              </a:buClr>
              <a:buNone/>
            </a:pPr>
            <a:r>
              <a:rPr lang="en-US" altLang="zh-TW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  <a:r>
              <a:rPr lang="zh-TW" altLang="en-US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：請問經費核定方式</a:t>
            </a:r>
            <a:r>
              <a:rPr lang="en-US" altLang="zh-TW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altLang="zh-TW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</a:rPr>
              <a:t>A5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zh-TW" altLang="zh-TW" sz="1800" dirty="0">
                <a:latin typeface="Arial" panose="020B0604020202020204" pitchFamily="34" charset="0"/>
                <a:cs typeface="Arial" panose="020B0604020202020204" pitchFamily="34" charset="0"/>
              </a:rPr>
              <a:t>以計畫里程碑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完成度</a:t>
            </a:r>
            <a: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zh-TW" altLang="zh-TW" sz="1800" dirty="0">
                <a:latin typeface="Arial" panose="020B0604020202020204" pitchFamily="34" charset="0"/>
                <a:cs typeface="Arial" panose="020B0604020202020204" pitchFamily="34" charset="0"/>
              </a:rPr>
              <a:t>進行分期核定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TW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2800"/>
              </a:lnSpc>
              <a:spcBef>
                <a:spcPts val="1000"/>
              </a:spcBef>
              <a:buClr>
                <a:srgbClr val="FFC000"/>
              </a:buClr>
              <a:buNone/>
            </a:pPr>
            <a:r>
              <a:rPr lang="en-US" altLang="zh-TW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Q6</a:t>
            </a:r>
            <a:r>
              <a:rPr lang="zh-TW" altLang="en-US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：因計畫採購設備，請問研究設備費如何編列</a:t>
            </a:r>
            <a:r>
              <a:rPr lang="en-US" altLang="zh-TW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altLang="zh-TW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</a:rPr>
              <a:t>A6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：因計畫研究需求，若北醫團隊須購買設備，則編列在北醫，歸屬北醫財產</a:t>
            </a:r>
            <a: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反之，</a:t>
            </a:r>
            <a:b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則編列在北科，歸屬北科財產。切勿一個設備用雙方預算共同購買，無法判定歸</a:t>
            </a:r>
            <a:b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18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屬哪校財產</a:t>
            </a:r>
            <a:endParaRPr lang="en-US" altLang="zh-TW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97CC0EB-0384-4D1A-9C79-887E16D1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C1FF-0C72-4589-B85C-B7F0797C7CB6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891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6782</TotalTime>
  <Words>379</Words>
  <Application>Microsoft Office PowerPoint</Application>
  <PresentationFormat>如螢幕大小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Office 佈景主題</vt:lpstr>
      <vt:lpstr>自訂設計</vt:lpstr>
      <vt:lpstr>臺北醫學大學暨國立臺北科技大學 聯合研發中心補助專案計畫 </vt:lpstr>
      <vt:lpstr>計畫類型Q&amp;A</vt:lpstr>
      <vt:lpstr>計畫類型Q&amp;A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別墅</dc:title>
  <dc:creator>AD</dc:creator>
  <cp:lastModifiedBy>Vickie Lii</cp:lastModifiedBy>
  <cp:revision>476</cp:revision>
  <dcterms:created xsi:type="dcterms:W3CDTF">2007-09-19T02:33:48Z</dcterms:created>
  <dcterms:modified xsi:type="dcterms:W3CDTF">2021-05-10T09:51:16Z</dcterms:modified>
</cp:coreProperties>
</file>