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72" r:id="rId2"/>
    <p:sldId id="292" r:id="rId3"/>
    <p:sldId id="277" r:id="rId4"/>
    <p:sldId id="280" r:id="rId5"/>
    <p:sldId id="281" r:id="rId6"/>
    <p:sldId id="278" r:id="rId7"/>
    <p:sldId id="291" r:id="rId8"/>
    <p:sldId id="276" r:id="rId9"/>
    <p:sldId id="275" r:id="rId10"/>
  </p:sldIdLst>
  <p:sldSz cx="9144000" cy="6858000" type="screen4x3"/>
  <p:notesSz cx="6797675" cy="992822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41" autoAdjust="0"/>
    <p:restoredTop sz="96834" autoAdjust="0"/>
  </p:normalViewPr>
  <p:slideViewPr>
    <p:cSldViewPr snapToGrid="0">
      <p:cViewPr varScale="1">
        <p:scale>
          <a:sx n="76" d="100"/>
          <a:sy n="76" d="100"/>
        </p:scale>
        <p:origin x="341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2019年9月16日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2019年9月16日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73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55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7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019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9144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sz="1800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2879951"/>
            <a:ext cx="7854696" cy="1752600"/>
          </a:xfrm>
        </p:spPr>
        <p:txBody>
          <a:bodyPr lIns="0" rIns="18288" rtlCol="0"/>
          <a:lstStyle>
            <a:lvl1pPr marL="0" marR="45720" indent="0" algn="l">
              <a:buNone/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 dirty="0" smtClean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C34A8C46-5F6F-401C-AC4F-346A28E08D0D}" type="datetime2">
              <a:rPr lang="zh-TW" altLang="en-US" smtClean="0"/>
              <a:t>2019年9月16日</a:t>
            </a:fld>
            <a:endParaRPr lang="zh-TW" altLang="en-US" dirty="0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533400" y="1822454"/>
            <a:ext cx="7854696" cy="792203"/>
          </a:xfrm>
        </p:spPr>
        <p:txBody>
          <a:bodyPr rtlCol="0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zh-TW" altLang="en-US" dirty="0" smtClean="0"/>
              <a:t>按一下以編輯母片標題樣式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64992"/>
            <a:ext cx="8229600" cy="792203"/>
          </a:xfrm>
        </p:spPr>
        <p:txBody>
          <a:bodyPr rtlCol="0">
            <a:normAutofit/>
          </a:bodyPr>
          <a:lstStyle>
            <a:lvl1pPr>
              <a:defRPr sz="3600" b="1"/>
            </a:lvl1pPr>
          </a:lstStyle>
          <a:p>
            <a:pPr rtl="0"/>
            <a:r>
              <a:rPr lang="zh-TW" altLang="en-US" dirty="0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57200" y="1694036"/>
            <a:ext cx="8229600" cy="4389120"/>
          </a:xfrm>
        </p:spPr>
        <p:txBody>
          <a:bodyPr rtlCol="0"/>
          <a:lstStyle>
            <a:lvl1pPr marL="274320" indent="-274320">
              <a:buClr>
                <a:srgbClr val="0070C0"/>
              </a:buClr>
              <a:buFont typeface="Wingdings" panose="05000000000000000000" pitchFamily="2" charset="2"/>
              <a:buChar char="l"/>
              <a:defRPr/>
            </a:lvl1pPr>
            <a:lvl2pPr marL="640080" indent="-246888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lvl2pPr>
          </a:lstStyle>
          <a:p>
            <a:pPr lvl="0" rt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dirty="0" smtClean="0"/>
              <a:t>第二層</a:t>
            </a:r>
          </a:p>
          <a:p>
            <a:pPr lvl="2" rtl="0" eaLnBrk="1" latinLnBrk="0" hangingPunct="1"/>
            <a:r>
              <a:rPr lang="zh-TW" altLang="en-US" dirty="0" smtClean="0"/>
              <a:t>第三層</a:t>
            </a:r>
          </a:p>
          <a:p>
            <a:pPr lvl="3" rtl="0" eaLnBrk="1" latinLnBrk="0" hangingPunct="1"/>
            <a:r>
              <a:rPr lang="zh-TW" altLang="en-US" dirty="0" smtClean="0"/>
              <a:t>第四層</a:t>
            </a:r>
          </a:p>
          <a:p>
            <a:pPr lvl="4" rtl="0" eaLnBrk="1" latinLnBrk="0" hangingPunct="1"/>
            <a:r>
              <a:rPr lang="zh-TW" altLang="en-US" dirty="0" smtClean="0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241D860-5C09-4BEA-AEBB-6DCDAC07A4CA}" type="datetime2">
              <a:rPr lang="zh-TW" altLang="en-US" smtClean="0"/>
              <a:t>2019年9月16日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8153400" y="6356351"/>
            <a:ext cx="762000" cy="365125"/>
          </a:xfrm>
        </p:spPr>
        <p:txBody>
          <a:bodyPr rtlCol="0"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rtlCol="0" anchor="t"/>
          <a:lstStyle>
            <a:lvl1pPr marL="0" indent="0" algn="ctr">
              <a:buNone/>
              <a:defRPr sz="2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C604DAD-3318-4C39-BEBF-7E9D082F5EED}" type="datetime2">
              <a:rPr lang="zh-TW" altLang="en-US" smtClean="0"/>
              <a:t>2019年9月16日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8153400" y="6343077"/>
            <a:ext cx="762000" cy="365125"/>
          </a:xfrm>
        </p:spPr>
        <p:txBody>
          <a:bodyPr rtlCol="0"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7" name="標題 1"/>
          <p:cNvSpPr txBox="1">
            <a:spLocks/>
          </p:cNvSpPr>
          <p:nvPr userDrawn="1"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6907" y="441041"/>
            <a:ext cx="83058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F9958FC-1518-4FE6-BC70-339A14CE9047}" type="datetime2">
              <a:rPr lang="zh-TW" altLang="en-US" smtClean="0"/>
              <a:t>2019年9月16日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>
          <a:xfrm>
            <a:off x="8160707" y="6374533"/>
            <a:ext cx="762000" cy="365125"/>
          </a:xfrm>
        </p:spPr>
        <p:txBody>
          <a:bodyPr rtlCol="0"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61030"/>
          </a:xfrm>
        </p:spPr>
        <p:txBody>
          <a:bodyPr rtlCol="0">
            <a:normAutofit/>
          </a:bodyPr>
          <a:lstStyle>
            <a:lvl1pPr>
              <a:defRPr sz="36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457200" y="1618748"/>
            <a:ext cx="40386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4648200" y="1618748"/>
            <a:ext cx="40386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61E54841-0C64-4E56-A834-FE80A0CEF767}" type="datetime2">
              <a:rPr lang="zh-TW" altLang="en-US" smtClean="0"/>
              <a:t>2019年9月16日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E8A1142-3B18-4F00-8166-3E0BA3B01214}" type="datetime2">
              <a:rPr lang="zh-TW" altLang="en-US" smtClean="0"/>
              <a:t>2019年9月16日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1771" y="-7144"/>
            <a:ext cx="9180548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sz="1800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83478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457200" y="1573021"/>
            <a:ext cx="82296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 smtClean="0"/>
              <a:t>第二層</a:t>
            </a:r>
          </a:p>
          <a:p>
            <a:pPr lvl="2" rtl="0" eaLnBrk="1" latinLnBrk="0" hangingPunct="1"/>
            <a:r>
              <a:rPr lang="zh-TW" altLang="en-US" noProof="0" dirty="0" smtClean="0"/>
              <a:t>第三層</a:t>
            </a:r>
          </a:p>
          <a:p>
            <a:pPr lvl="3" rtl="0" eaLnBrk="1" latinLnBrk="0" hangingPunct="1"/>
            <a:r>
              <a:rPr lang="zh-TW" altLang="en-US" noProof="0" dirty="0" smtClean="0"/>
              <a:t>第四層</a:t>
            </a:r>
          </a:p>
          <a:p>
            <a:pPr lvl="4" rtl="0" eaLnBrk="1" latinLnBrk="0" hangingPunct="1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9750D77-6D59-4F42-8615-1A795B2E8AC7}" type="datetime2">
              <a:rPr lang="zh-TW" altLang="en-US" smtClean="0"/>
              <a:t>2019年9月16日</a:t>
            </a:fld>
            <a:endParaRPr lang="zh-TW" altLang="en-US" dirty="0"/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8111836" y="6326517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400">
                <a:solidFill>
                  <a:schemeClr val="tx1">
                    <a:lumMod val="50000"/>
                    <a:lumOff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90" r:id="rId4"/>
    <p:sldLayoutId id="2147483688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0070C0"/>
        </a:buClr>
        <a:buSzPct val="95000"/>
        <a:buFont typeface="Wingdings" panose="05000000000000000000" pitchFamily="2" charset="2"/>
        <a:buChar char="l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85000"/>
        <a:buFont typeface="Wingdings" panose="05000000000000000000" pitchFamily="2" charset="2"/>
        <a:buChar char="Ø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410580" y="1349702"/>
            <a:ext cx="6415827" cy="689429"/>
          </a:xfrm>
        </p:spPr>
        <p:txBody>
          <a:bodyPr rtlCol="0">
            <a:normAutofit/>
          </a:bodyPr>
          <a:lstStyle/>
          <a:p>
            <a:pPr algn="ctr"/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109</a:t>
            </a:r>
            <a:r>
              <a:rPr lang="zh-TW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萌芽計畫個案構想書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725890" y="3310618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 smtClean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 smtClean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臺北醫學大學大學</a:t>
            </a: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國際產學聯盟</a:t>
            </a:r>
            <a:endParaRPr lang="en-US" altLang="zh-TW" sz="2300" b="1" dirty="0">
              <a:solidFill>
                <a:schemeClr val="accent4">
                  <a:lumMod val="50000"/>
                </a:schemeClr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 smtClean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計畫</a:t>
            </a: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主持人</a:t>
            </a: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olidFill>
                <a:schemeClr val="accent4">
                  <a:lumMod val="50000"/>
                </a:schemeClr>
              </a:solidFill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 smtClean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共同</a:t>
            </a:r>
            <a:r>
              <a:rPr lang="zh-TW" altLang="en-US" sz="2300" b="1" dirty="0" smtClean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主持人</a:t>
            </a: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accent4">
                    <a:lumMod val="50000"/>
                  </a:schemeClr>
                </a:solidFill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olidFill>
                <a:schemeClr val="accent4">
                  <a:lumMod val="50000"/>
                </a:schemeClr>
              </a:solidFill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7244570" y="6335734"/>
            <a:ext cx="1888919" cy="338554"/>
          </a:xfrm>
          <a:prstGeom prst="rect">
            <a:avLst/>
          </a:prstGeom>
        </p:spPr>
        <p:txBody>
          <a:bodyPr vert="horz" lIns="0" rIns="18288" rtlCol="0">
            <a:normAutofit lnSpcReduction="1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1800" b="1" dirty="0">
                <a:solidFill>
                  <a:schemeClr val="accent5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18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108</a:t>
            </a:r>
            <a:r>
              <a:rPr lang="zh-TW" altLang="en-US" sz="18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</a:t>
            </a:r>
            <a:r>
              <a:rPr lang="zh-TW" altLang="en-US" sz="1800" dirty="0">
                <a:solidFill>
                  <a:schemeClr val="accent5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2963916" y="6331481"/>
            <a:ext cx="2911366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本構想書請勿超過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3"/>
          <p:cNvSpPr txBox="1">
            <a:spLocks/>
          </p:cNvSpPr>
          <p:nvPr/>
        </p:nvSpPr>
        <p:spPr>
          <a:xfrm>
            <a:off x="725890" y="2154542"/>
            <a:ext cx="8207903" cy="689429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1" kern="1200">
                <a:ln>
                  <a:noFill/>
                </a:ln>
                <a:solidFill>
                  <a:schemeClr val="accent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計畫名稱</a:t>
            </a:r>
            <a:endParaRPr lang="zh-TW" alt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創業團隊組成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請說明預計新創團隊之成員與職掌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1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758688"/>
            <a:ext cx="7874597" cy="777765"/>
          </a:xfrm>
        </p:spPr>
        <p:txBody>
          <a:bodyPr rtlCol="0">
            <a:normAutofit/>
          </a:bodyPr>
          <a:lstStyle/>
          <a:p>
            <a:r>
              <a:rPr lang="zh-TW" altLang="en-US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核心</a:t>
            </a:r>
            <a:r>
              <a:rPr lang="zh-TW" altLang="en-US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技術原創</a:t>
            </a:r>
            <a:r>
              <a:rPr lang="zh-TW" altLang="en-US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性</a:t>
            </a:r>
            <a:endParaRPr lang="zh-TW" altLang="en-US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457200" y="1557401"/>
            <a:ext cx="8229600" cy="43891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「具原創性之重大研發成果」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原創性核心技術說明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重大研發成果證明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可形成先期產業或重塑原有產業價值鏈之分析與說明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704192"/>
            <a:ext cx="8003689" cy="701859"/>
          </a:xfrm>
        </p:spPr>
        <p:txBody>
          <a:bodyPr rtlCol="0">
            <a:normAutofit/>
          </a:bodyPr>
          <a:lstStyle/>
          <a:p>
            <a:r>
              <a:rPr lang="zh-TW" altLang="en-US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核心技術發展</a:t>
            </a:r>
            <a:r>
              <a:rPr lang="zh-TW" altLang="en-US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457200" y="1557401"/>
            <a:ext cx="8229600" cy="43891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「研發成果商品化規劃」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提出技術發展里程碑，</a:t>
            </a:r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核心技術可行性</a:t>
            </a:r>
            <a:r>
              <a:rPr lang="zh-TW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驗證</a:t>
            </a: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、準確度驗證、敏感性驗證</a:t>
            </a:r>
            <a:endParaRPr lang="en-US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原型機發展與相關法規認證等執行規劃</a:t>
            </a:r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3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28519" y="311316"/>
            <a:ext cx="6734287" cy="1143000"/>
          </a:xfrm>
        </p:spPr>
        <p:txBody>
          <a:bodyPr rtlCol="0"/>
          <a:lstStyle/>
          <a:p>
            <a:pPr lvl="0"/>
            <a:r>
              <a:rPr lang="zh-TW" altLang="zh-TW" b="1" dirty="0" smtClean="0"/>
              <a:t>商業</a:t>
            </a:r>
            <a:r>
              <a:rPr lang="zh-TW" altLang="zh-TW" b="1" dirty="0"/>
              <a:t>發展規劃 </a:t>
            </a:r>
            <a:endParaRPr lang="zh-TW" altLang="zh-TW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478220" y="1454316"/>
            <a:ext cx="8229600" cy="4389120"/>
          </a:xfrm>
        </p:spPr>
        <p:txBody>
          <a:bodyPr rtlCol="0">
            <a:noAutofit/>
          </a:bodyPr>
          <a:lstStyle/>
          <a:p>
            <a:pPr>
              <a:lnSpc>
                <a:spcPct val="170000"/>
              </a:lnSpc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「市場分析規劃」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</a:t>
            </a: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團隊規劃的技術若商品化後之</a:t>
            </a:r>
            <a:r>
              <a:rPr lang="zh-TW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商業模式</a:t>
            </a:r>
            <a:endParaRPr lang="en-US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273050"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使用者、潛在客戶、合作對象</a:t>
            </a:r>
            <a:endParaRPr lang="en-US" altLang="zh-TW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273050"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商品利潤</a:t>
            </a:r>
            <a:r>
              <a:rPr lang="zh-TW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和進入</a:t>
            </a: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市場之門檻說明</a:t>
            </a:r>
            <a:r>
              <a:rPr lang="en-US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若具有高報酬及高門檻請述明理由</a:t>
            </a:r>
            <a:r>
              <a:rPr lang="en-US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1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7841"/>
            <a:ext cx="5454128" cy="1143000"/>
          </a:xfrm>
        </p:spPr>
        <p:txBody>
          <a:bodyPr rtlCol="0"/>
          <a:lstStyle/>
          <a:p>
            <a:pPr lvl="0"/>
            <a:r>
              <a:rPr lang="zh-TW" altLang="zh-TW" b="1" dirty="0" smtClean="0"/>
              <a:t>商業</a:t>
            </a:r>
            <a:r>
              <a:rPr lang="zh-TW" altLang="zh-TW" b="1" dirty="0"/>
              <a:t>發展</a:t>
            </a:r>
            <a:r>
              <a:rPr lang="zh-TW" altLang="zh-TW" b="1" dirty="0" smtClean="0"/>
              <a:t>規劃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r>
              <a:rPr lang="zh-TW" altLang="zh-TW" b="1" dirty="0" smtClean="0"/>
              <a:t> </a:t>
            </a:r>
            <a:endParaRPr lang="zh-TW" altLang="zh-TW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457200" y="1504850"/>
            <a:ext cx="8229600" cy="4389120"/>
          </a:xfrm>
        </p:spPr>
        <p:txBody>
          <a:bodyPr rtlCol="0">
            <a:noAutofit/>
          </a:bodyPr>
          <a:lstStyle/>
          <a:p>
            <a:pPr>
              <a:lnSpc>
                <a:spcPct val="170000"/>
              </a:lnSpc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市場規模說明、競爭者分析及產品競爭優勢等</a:t>
            </a: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含產品發展規劃、市場進入</a:t>
            </a: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smtClean="0"/>
              <a:t>商業</a:t>
            </a:r>
            <a:r>
              <a:rPr lang="zh-TW" altLang="zh-TW" b="1" dirty="0"/>
              <a:t>發展規劃</a:t>
            </a:r>
            <a:r>
              <a:rPr lang="en-US" altLang="zh-TW" b="1" dirty="0"/>
              <a:t>(</a:t>
            </a:r>
            <a:r>
              <a:rPr lang="zh-TW" altLang="en-US" b="1" dirty="0"/>
              <a:t>續</a:t>
            </a:r>
            <a:r>
              <a:rPr lang="en-US" altLang="zh-TW" b="1" dirty="0"/>
              <a:t>)</a:t>
            </a:r>
            <a:r>
              <a:rPr lang="zh-TW" altLang="zh-TW" b="1" dirty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57195"/>
            <a:ext cx="8229600" cy="438912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提出先期使用者</a:t>
            </a: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</a:t>
            </a:r>
            <a:r>
              <a:rPr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(lead user)</a:t>
            </a:r>
            <a:r>
              <a:rPr lang="zh-TW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情境、意見回饋、</a:t>
            </a:r>
            <a:r>
              <a:rPr lang="zh-TW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意願</a:t>
            </a:r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分析與商業模式</a:t>
            </a:r>
            <a:endParaRPr lang="zh-TW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627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91670" y="118367"/>
            <a:ext cx="6605196" cy="1143000"/>
          </a:xfrm>
        </p:spPr>
        <p:txBody>
          <a:bodyPr rtlCol="0"/>
          <a:lstStyle/>
          <a:p>
            <a:r>
              <a:rPr lang="zh-TW" altLang="en-US" b="1" dirty="0" smtClean="0">
                <a:latin typeface="標楷體" panose="03000509000000000000" pitchFamily="65" charset="-120"/>
              </a:rPr>
              <a:t>自</a:t>
            </a:r>
            <a:r>
              <a:rPr lang="zh-TW" altLang="en-US" b="1" dirty="0">
                <a:latin typeface="標楷體" panose="03000509000000000000" pitchFamily="65" charset="-120"/>
              </a:rPr>
              <a:t>提</a:t>
            </a:r>
            <a:r>
              <a:rPr lang="zh-TW" altLang="en-US" b="1" dirty="0" smtClean="0">
                <a:latin typeface="標楷體" panose="03000509000000000000" pitchFamily="65" charset="-120"/>
              </a:rPr>
              <a:t>查核</a:t>
            </a:r>
            <a:r>
              <a:rPr lang="zh-TW" altLang="en-US" b="1" dirty="0">
                <a:latin typeface="標楷體" panose="03000509000000000000" pitchFamily="65" charset="-120"/>
              </a:rPr>
              <a:t>點</a:t>
            </a:r>
            <a:endParaRPr lang="zh-TW" altLang="en-US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392847"/>
              </p:ext>
            </p:extLst>
          </p:nvPr>
        </p:nvGraphicFramePr>
        <p:xfrm>
          <a:off x="591669" y="1433488"/>
          <a:ext cx="8047833" cy="4790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8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994"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</a:t>
                      </a:r>
                      <a:r>
                        <a:rPr lang="zh-TW" alt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</a:t>
                      </a:r>
                      <a:r>
                        <a:rPr lang="zh-TW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endParaRPr lang="en-US" altLang="zh-TW" sz="2000" b="1" kern="100" dirty="0" smtClean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lang="zh-TW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2520697"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期末</a:t>
                      </a:r>
                      <a:r>
                        <a:rPr 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endParaRPr lang="en-US" altLang="zh-TW" sz="2000" b="1" kern="100" dirty="0" smtClean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sz="2000" b="1" kern="100" dirty="0" smtClean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 smtClean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4942" y="232624"/>
            <a:ext cx="6594438" cy="1143000"/>
          </a:xfrm>
        </p:spPr>
        <p:txBody>
          <a:bodyPr rtlCol="0"/>
          <a:lstStyle/>
          <a:p>
            <a:r>
              <a:rPr lang="zh-TW" altLang="en-US" b="1" dirty="0" smtClean="0"/>
              <a:t>附件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 </a:t>
            </a:r>
            <a:r>
              <a:rPr lang="zh-TW" altLang="en-US" b="1" dirty="0" smtClean="0">
                <a:latin typeface="新細明體" panose="02020500000000000000" pitchFamily="18" charset="-120"/>
                <a:sym typeface="新細明體" panose="02020500000000000000" pitchFamily="18" charset="-120"/>
              </a:rPr>
              <a:t>過去</a:t>
            </a:r>
            <a:r>
              <a:rPr lang="zh-TW" altLang="en-US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五年計畫補助狀況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142064"/>
              </p:ext>
            </p:extLst>
          </p:nvPr>
        </p:nvGraphicFramePr>
        <p:xfrm>
          <a:off x="394942" y="1772811"/>
          <a:ext cx="8169209" cy="4123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4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0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0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228"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計畫名稱</a:t>
                      </a:r>
                    </a:p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（本部補助者請註明編號）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計畫內擔</a:t>
                      </a:r>
                    </a:p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任之工作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起迄年月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補助或委託機構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執行情形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核定經費</a:t>
                      </a:r>
                    </a:p>
                    <a:p>
                      <a:pPr marL="142240" marR="13335" algn="ctr" rtl="0" eaLnBrk="1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kumimoji="0" lang="zh-TW" sz="18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總額</a:t>
                      </a: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○○○○○○○○○個案</a:t>
                      </a:r>
                      <a:endParaRPr kumimoji="0" lang="en-US" altLang="zh-TW" sz="1500" b="0" kern="1200" dirty="0" smtClean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(106-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-)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主持人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endParaRPr kumimoji="0"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科技部</a:t>
                      </a:r>
                      <a:endParaRPr kumimoji="0"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已結案</a:t>
                      </a: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執行中</a:t>
                      </a: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kern="1200" dirty="0" smtClean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000,000</a:t>
                      </a: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880" marR="98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554</TotalTime>
  <Words>417</Words>
  <Application>Microsoft Office PowerPoint</Application>
  <PresentationFormat>如螢幕大小 (4:3)</PresentationFormat>
  <Paragraphs>69</Paragraphs>
  <Slides>9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細明體</vt:lpstr>
      <vt:lpstr>微軟正黑體</vt:lpstr>
      <vt:lpstr>新細明體</vt:lpstr>
      <vt:lpstr>標楷體</vt:lpstr>
      <vt:lpstr>Palatino Linotype</vt:lpstr>
      <vt:lpstr>Times New Roman</vt:lpstr>
      <vt:lpstr>Wingdings</vt:lpstr>
      <vt:lpstr>Wingdings 2</vt:lpstr>
      <vt:lpstr>腦力激盪簡報</vt:lpstr>
      <vt:lpstr>109年萌芽計畫個案構想書</vt:lpstr>
      <vt:lpstr>創業團隊組成</vt:lpstr>
      <vt:lpstr>核心技術原創性</vt:lpstr>
      <vt:lpstr>核心技術發展里程碑</vt:lpstr>
      <vt:lpstr>商業發展規劃 </vt:lpstr>
      <vt:lpstr>商業發展規劃(續) </vt:lpstr>
      <vt:lpstr>商業發展規劃(續) </vt:lpstr>
      <vt:lpstr>自提查核點</vt:lpstr>
      <vt:lpstr>附件: 過去五年計畫補助狀況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user</cp:lastModifiedBy>
  <cp:revision>48</cp:revision>
  <cp:lastPrinted>2018-06-20T07:28:32Z</cp:lastPrinted>
  <dcterms:created xsi:type="dcterms:W3CDTF">2018-06-20T05:53:52Z</dcterms:created>
  <dcterms:modified xsi:type="dcterms:W3CDTF">2019-09-16T06:18:12Z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