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8" r:id="rId5"/>
    <p:sldId id="269" r:id="rId6"/>
    <p:sldId id="266" r:id="rId7"/>
    <p:sldId id="262" r:id="rId8"/>
    <p:sldId id="263" r:id="rId9"/>
    <p:sldId id="267" r:id="rId10"/>
    <p:sldId id="273" r:id="rId11"/>
    <p:sldId id="270" r:id="rId12"/>
    <p:sldId id="265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3969F73-2C69-45F4-B1E0-358650387862}">
          <p14:sldIdLst>
            <p14:sldId id="256"/>
            <p14:sldId id="259"/>
            <p14:sldId id="260"/>
            <p14:sldId id="268"/>
            <p14:sldId id="269"/>
            <p14:sldId id="266"/>
            <p14:sldId id="262"/>
            <p14:sldId id="263"/>
            <p14:sldId id="267"/>
            <p14:sldId id="273"/>
            <p14:sldId id="270"/>
            <p14:sldId id="26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FFE1E1"/>
    <a:srgbClr val="FFD03B"/>
    <a:srgbClr val="81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0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ECC9-D334-4DDA-AA2E-098A03D652D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0305-2F98-4415-9963-7B7999D0A9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0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3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39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-1864"/>
            <a:ext cx="9119576" cy="60453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6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6745"/>
            <a:ext cx="7772400" cy="1213218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華康儷圓 Std W7" panose="02000700000000000000" pitchFamily="50" charset="-12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2951" y="6443176"/>
            <a:ext cx="1057630" cy="365125"/>
          </a:xfrm>
        </p:spPr>
        <p:txBody>
          <a:bodyPr/>
          <a:lstStyle>
            <a:lvl1pPr algn="ctr">
              <a:defRPr/>
            </a:lvl1pPr>
          </a:lstStyle>
          <a:p>
            <a:fld id="{CABBE778-9676-4AAD-975D-87E931C97057}" type="datetime1">
              <a:rPr lang="zh-TW" altLang="en-US" smtClean="0"/>
              <a:pPr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6186" y="6461066"/>
            <a:ext cx="1581374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9963" y="6471457"/>
            <a:ext cx="429613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755341"/>
            <a:ext cx="1860380" cy="110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1"/>
          <p:cNvSpPr>
            <a:spLocks noChangeArrowheads="1"/>
          </p:cNvSpPr>
          <p:nvPr userDrawn="1"/>
        </p:nvSpPr>
        <p:spPr bwMode="auto">
          <a:xfrm>
            <a:off x="0" y="111073"/>
            <a:ext cx="6675120" cy="35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ts val="22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臺北醫學大學</a:t>
            </a:r>
            <a:r>
              <a:rPr lang="en-US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-112</a:t>
            </a: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學年</a:t>
            </a:r>
            <a:r>
              <a:rPr lang="en-US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TMU SPARK</a:t>
            </a: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暨高教深耕計畫構想書</a:t>
            </a: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145" y="10391"/>
            <a:ext cx="439030" cy="6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541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99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4667"/>
            <a:ext cx="7886700" cy="4822296"/>
          </a:xfrm>
        </p:spPr>
        <p:txBody>
          <a:bodyPr/>
          <a:lstStyle>
            <a:lvl1pPr marL="228600" indent="-228600">
              <a:buClr>
                <a:srgbClr val="00B0F0"/>
              </a:buClr>
              <a:buSzPct val="80000"/>
              <a:buFont typeface="Wingdings" panose="05000000000000000000" pitchFamily="2" charset="2"/>
              <a:buChar char="n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538163" indent="-228600">
              <a:buClr>
                <a:srgbClr val="FFC000"/>
              </a:buClr>
              <a:buSzPct val="80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buSzPct val="85000"/>
              <a:buFont typeface="Wingdings" panose="05000000000000000000" pitchFamily="2" charset="2"/>
              <a:buChar char="Ø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19595" y="6440277"/>
            <a:ext cx="1097242" cy="365125"/>
          </a:xfrm>
        </p:spPr>
        <p:txBody>
          <a:bodyPr/>
          <a:lstStyle>
            <a:lvl1pPr algn="ctr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3E81C4C-BA94-4003-863A-D22E5F289FD0}" type="datetime1">
              <a:rPr lang="zh-TW" altLang="en-US" smtClean="0"/>
              <a:pPr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260" y="6459824"/>
            <a:ext cx="2431065" cy="365125"/>
          </a:xfrm>
        </p:spPr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148" y="6440278"/>
            <a:ext cx="419515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54E19E9-7A75-4167-A638-0EE97204B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3" y="5957740"/>
            <a:ext cx="1518897" cy="90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527"/>
            <a:ext cx="1969179" cy="35359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133" y="94220"/>
            <a:ext cx="429255" cy="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B087-B358-4114-8F00-EF2CC771A9BA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338655" cy="365125"/>
          </a:xfrm>
        </p:spPr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27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891-03A3-450A-8CDE-1661C8849CF7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5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4A-80A5-4978-B97D-526140165E3E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78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C47E-34BB-45CD-822F-175F3AE2EACA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3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26FB-D520-4D55-B0E5-BF5E6B2843AC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4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9A8-6912-499F-A109-F0BE08805645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41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68C-75F9-424A-AF8A-A8471F6B94DF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27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6801-BCEC-4F2A-B696-8F7F4664A3DD}" type="datetime1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2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80586"/>
            <a:ext cx="7772400" cy="1213218"/>
          </a:xfrm>
        </p:spPr>
        <p:txBody>
          <a:bodyPr>
            <a:norm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99" y="3132482"/>
            <a:ext cx="7664669" cy="2570734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計畫主持人：    </a:t>
            </a:r>
            <a:r>
              <a:rPr lang="en-US" altLang="zh-TW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原始技術擁有者</a:t>
            </a:r>
            <a:r>
              <a:rPr lang="en-US" altLang="zh-TW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Key person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   </a:t>
            </a:r>
            <a:r>
              <a:rPr lang="en-US" altLang="zh-TW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主要實驗進行者</a:t>
            </a:r>
            <a:r>
              <a:rPr lang="en-US" altLang="zh-TW" b="1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臨床醫師：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技術類別：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藥品 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醫材 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智慧醫療平台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計畫類別：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 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Pre-SPARK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 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SPARK 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□ 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SPARK-plus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endParaRPr lang="zh-TW" altLang="en-US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21770" y="6356351"/>
            <a:ext cx="2057400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383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查核點項目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請說明</a:t>
            </a:r>
            <a:r>
              <a:rPr lang="en-US" altLang="zh-TW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1-2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年規劃</a:t>
            </a:r>
            <a:endParaRPr lang="zh-TW" alt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36068"/>
              </p:ext>
            </p:extLst>
          </p:nvPr>
        </p:nvGraphicFramePr>
        <p:xfrm>
          <a:off x="333487" y="1353631"/>
          <a:ext cx="8584601" cy="462406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82127">
                  <a:extLst>
                    <a:ext uri="{9D8B030D-6E8A-4147-A177-3AD203B41FA5}">
                      <a16:colId xmlns:a16="http://schemas.microsoft.com/office/drawing/2014/main" val="3341666802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1001046644"/>
                    </a:ext>
                  </a:extLst>
                </a:gridCol>
                <a:gridCol w="2441986">
                  <a:extLst>
                    <a:ext uri="{9D8B030D-6E8A-4147-A177-3AD203B41FA5}">
                      <a16:colId xmlns:a16="http://schemas.microsoft.com/office/drawing/2014/main" val="2484593549"/>
                    </a:ext>
                  </a:extLst>
                </a:gridCol>
                <a:gridCol w="2646381">
                  <a:extLst>
                    <a:ext uri="{9D8B030D-6E8A-4147-A177-3AD203B41FA5}">
                      <a16:colId xmlns:a16="http://schemas.microsoft.com/office/drawing/2014/main" val="1292745740"/>
                    </a:ext>
                  </a:extLst>
                </a:gridCol>
                <a:gridCol w="1323189">
                  <a:extLst>
                    <a:ext uri="{9D8B030D-6E8A-4147-A177-3AD203B41FA5}">
                      <a16:colId xmlns:a16="http://schemas.microsoft.com/office/drawing/2014/main" val="2625248247"/>
                    </a:ext>
                  </a:extLst>
                </a:gridCol>
              </a:tblGrid>
              <a:tr h="7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查核時間點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查核點說明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達成指標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預估經費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4416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36558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7823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2025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16889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(4)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5068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33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82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05" y="223751"/>
            <a:ext cx="7886700" cy="862541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預計申請之補助經費與項目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112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-113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1020"/>
              </p:ext>
            </p:extLst>
          </p:nvPr>
        </p:nvGraphicFramePr>
        <p:xfrm>
          <a:off x="685800" y="2209461"/>
          <a:ext cx="7772400" cy="3998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4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608"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檢所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非申請費用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委外測試或生產費用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耗材、物品及雜項費用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933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上述項目為舉例，可依實際狀況自行變更或增列</a:t>
                      </a: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192"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685800" y="909213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67310" indent="-28575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不得編列人事費、研究設備費及國外差旅費</a:t>
            </a: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marR="67310" indent="-28575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Pre-SPARK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經費上限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萬元</a:t>
            </a: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marR="67310" indent="-28575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SPARK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經費上限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萬元</a:t>
            </a: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marR="67310" indent="-28575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SPARK-plus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經費上限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200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萬元</a:t>
            </a:r>
            <a:b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8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  <a:r>
              <a:rPr lang="en-US" altLang="zh-TW" dirty="0"/>
              <a:t>(</a:t>
            </a:r>
            <a:r>
              <a:rPr lang="zh-TW" altLang="en-US" dirty="0"/>
              <a:t>自行增列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476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若有可提供為本技術之開發潛力之資訊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157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7351"/>
            <a:ext cx="7886700" cy="862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/>
              <a:t>謝謝聆聽 敬請指導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971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</a:rPr>
              <a:t>本頁為說明頁，看完請刪除此頁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簡報內容盡量精要，各頁可依實際需求自行增加</a:t>
            </a:r>
            <a:endParaRPr lang="en-US" altLang="zh-TW" sz="2200" dirty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簡報內容須涵蓋下列幾個面向：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團隊組成</a:t>
            </a:r>
            <a:r>
              <a:rPr lang="en-US" altLang="zh-TW" sz="2200" dirty="0"/>
              <a:t>(PI</a:t>
            </a:r>
            <a:r>
              <a:rPr lang="zh-TW" altLang="en-US" sz="2200" dirty="0"/>
              <a:t>、</a:t>
            </a:r>
            <a:r>
              <a:rPr lang="en-US" altLang="zh-TW" sz="2200" dirty="0"/>
              <a:t>KP</a:t>
            </a:r>
            <a:r>
              <a:rPr lang="zh-TW" altLang="en-US" sz="2200" dirty="0"/>
              <a:t>、</a:t>
            </a:r>
            <a:r>
              <a:rPr lang="en-US" altLang="zh-TW" sz="2200" dirty="0"/>
              <a:t>Clinical</a:t>
            </a:r>
            <a:r>
              <a:rPr lang="zh-TW" altLang="en-US" sz="2200" dirty="0"/>
              <a:t>、</a:t>
            </a:r>
            <a:r>
              <a:rPr lang="en-US" altLang="zh-TW" sz="2200" dirty="0"/>
              <a:t>Researcher etc.)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本技術之創新性、可行性與目前研發進度。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市場現有技術之臨床應用現況與本技術之比較。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本技術智財保護現況與分析。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本技術開發之各階段目標里程碑</a:t>
            </a:r>
            <a:r>
              <a:rPr lang="en-US" altLang="zh-TW" sz="2200" dirty="0"/>
              <a:t>(Milestone)</a:t>
            </a:r>
            <a:r>
              <a:rPr lang="zh-TW" altLang="en-US" sz="2200" dirty="0"/>
              <a:t>，以及各階段預估經費，每季至少一個查核點。</a:t>
            </a:r>
            <a:endParaRPr lang="en-US" altLang="zh-TW" sz="2200" dirty="0"/>
          </a:p>
          <a:p>
            <a:pPr marL="355600" indent="0">
              <a:buClr>
                <a:srgbClr val="81BB59"/>
              </a:buClr>
              <a:buNone/>
              <a:defRPr/>
            </a:pP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endParaRPr lang="zh-TW" altLang="en-US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41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團隊成員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可自行新增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48759"/>
              </p:ext>
            </p:extLst>
          </p:nvPr>
        </p:nvGraphicFramePr>
        <p:xfrm>
          <a:off x="542510" y="1182007"/>
          <a:ext cx="8329820" cy="4132782"/>
        </p:xfrm>
        <a:graphic>
          <a:graphicData uri="http://schemas.openxmlformats.org/drawingml/2006/table">
            <a:tbl>
              <a:tblPr/>
              <a:tblGrid>
                <a:gridCol w="13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177"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姓名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單位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職稱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學經歷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721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計畫主持人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原始技術擁有者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至多二行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最高學歷、相關經歷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721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key person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主要實驗進行者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至多二行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最高學歷、相關經歷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721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臨床醫師</a:t>
                      </a: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至多二行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最高學歷、相關經歷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721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至多二行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最高學歷、相關經歷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721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至多二行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最高學歷、相關經歷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2EAB4C2-EAC2-408E-AC0C-C0D501152BC1}"/>
              </a:ext>
            </a:extLst>
          </p:cNvPr>
          <p:cNvSpPr/>
          <p:nvPr/>
        </p:nvSpPr>
        <p:spPr>
          <a:xfrm>
            <a:off x="448571" y="5329176"/>
            <a:ext cx="8695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註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key person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為計畫主要培育對象，需參與定期舉辦之進度會議、訓練課程等。</a:t>
            </a:r>
            <a:endParaRPr lang="zh-TW" altLang="zh-TW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本技術臨床使用情境說明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8650" y="1915881"/>
            <a:ext cx="6763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除技術簡要重點介紹外，亦請說明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作用機制和解決現行藥品臨床使用缺點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醫材等級和解決現行臨床使用情境缺點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156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本技術臨床效益與預期目標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臨床效益</a:t>
            </a:r>
            <a:r>
              <a:rPr lang="zh-TW" altLang="zh-TW" dirty="0"/>
              <a:t>：</a:t>
            </a:r>
            <a:r>
              <a:rPr lang="en-US" altLang="zh-TW" sz="2000" dirty="0"/>
              <a:t>(</a:t>
            </a:r>
            <a:r>
              <a:rPr lang="zh-TW" altLang="en-US" sz="2000" dirty="0"/>
              <a:t>適應症</a:t>
            </a:r>
            <a:r>
              <a:rPr lang="en-US" altLang="zh-TW" sz="2000" dirty="0"/>
              <a:t>/</a:t>
            </a:r>
            <a:r>
              <a:rPr lang="zh-TW" altLang="en-US" sz="2000" dirty="0"/>
              <a:t>臨床需求或解決的臨床困難</a:t>
            </a:r>
            <a:r>
              <a:rPr lang="en-US" altLang="zh-TW" sz="2000" dirty="0"/>
              <a:t>)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預期目標</a:t>
            </a:r>
            <a:r>
              <a:rPr lang="zh-TW" altLang="zh-TW" dirty="0"/>
              <a:t>： </a:t>
            </a:r>
            <a:endParaRPr lang="en-US" altLang="zh-TW" dirty="0"/>
          </a:p>
          <a:p>
            <a:pPr lvl="1"/>
            <a:r>
              <a:rPr lang="en-US" altLang="zh-TW" dirty="0"/>
              <a:t>2024</a:t>
            </a:r>
            <a:r>
              <a:rPr lang="zh-TW" altLang="zh-TW" dirty="0"/>
              <a:t>年：</a:t>
            </a:r>
          </a:p>
          <a:p>
            <a:pPr lvl="1"/>
            <a:r>
              <a:rPr lang="en-US" altLang="zh-TW" dirty="0"/>
              <a:t>2025</a:t>
            </a:r>
            <a:r>
              <a:rPr lang="zh-TW" altLang="zh-TW" dirty="0"/>
              <a:t>年：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66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本技術目前研發進度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593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請提出目前之研究成果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以圖或表等研究數據表示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75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與市場現有技術之比較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41938"/>
              </p:ext>
            </p:extLst>
          </p:nvPr>
        </p:nvGraphicFramePr>
        <p:xfrm>
          <a:off x="628650" y="1227667"/>
          <a:ext cx="8261138" cy="4925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7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市場現有技術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技術說明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技術摘要及應用現況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</a:p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現有技術的優點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本技術可改善現有技術的創新說明</a:t>
                      </a: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劣勢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現有技術目前遭遇的困難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本技術與現有技術比較之劣勢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本技術發展機會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29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本技術發展優勢及可行性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47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本技術智財保護現況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 尚未申請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 申請中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    ☐ 已獲證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98108"/>
              </p:ext>
            </p:extLst>
          </p:nvPr>
        </p:nvGraphicFramePr>
        <p:xfrm>
          <a:off x="787398" y="2551456"/>
          <a:ext cx="7577666" cy="18440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9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國家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申請案號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專利名稱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所有權人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發明人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申請進度</a:t>
                      </a:r>
                      <a:endParaRPr lang="en-US" altLang="zh-TW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824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未來出場機制說明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522871" y="1401180"/>
            <a:ext cx="8126277" cy="31842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SzPct val="100000"/>
              <a:defRPr/>
            </a:pPr>
            <a:r>
              <a:rPr lang="zh-TW" altLang="en-US" sz="2400" dirty="0"/>
              <a:t> 請說明未來團隊出場規劃，是以</a:t>
            </a:r>
            <a:r>
              <a:rPr lang="zh-TW" altLang="en-US" sz="2400" dirty="0">
                <a:solidFill>
                  <a:srgbClr val="0000FF"/>
                </a:solidFill>
              </a:rPr>
              <a:t>產學合作、技轉、申請大型商化計畫、衍生新創</a:t>
            </a:r>
            <a:r>
              <a:rPr lang="zh-TW" altLang="en-US" sz="2400" dirty="0"/>
              <a:t>為目標 </a:t>
            </a:r>
            <a:r>
              <a:rPr lang="en-US" altLang="zh-TW" sz="2400" dirty="0"/>
              <a:t>?</a:t>
            </a:r>
          </a:p>
          <a:p>
            <a:pPr marL="536575">
              <a:buClr>
                <a:schemeClr val="accent4"/>
              </a:buClr>
              <a:buSzPct val="90000"/>
              <a:buFont typeface="Wingdings" panose="05000000000000000000" pitchFamily="2" charset="2"/>
              <a:buChar char="l"/>
            </a:pPr>
            <a:r>
              <a:rPr lang="zh-TW" altLang="en-US" sz="2000" dirty="0"/>
              <a:t>以技術移轉</a:t>
            </a:r>
            <a:r>
              <a:rPr lang="en-US" altLang="zh-TW" sz="2000" dirty="0"/>
              <a:t>/</a:t>
            </a:r>
            <a:r>
              <a:rPr lang="zh-TW" altLang="en-US" sz="2000" dirty="0"/>
              <a:t>申請產學合作計畫，要有合作廠商名單列表</a:t>
            </a:r>
            <a:endParaRPr lang="en-US" altLang="zh-TW" sz="2000" dirty="0"/>
          </a:p>
          <a:p>
            <a:pPr marL="536575">
              <a:buClr>
                <a:schemeClr val="accent4"/>
              </a:buClr>
              <a:buSzPct val="90000"/>
              <a:buFont typeface="Wingdings" panose="05000000000000000000" pitchFamily="2" charset="2"/>
              <a:buChar char="l"/>
            </a:pPr>
            <a:r>
              <a:rPr lang="zh-TW" altLang="en-US" sz="2000" dirty="0"/>
              <a:t>申請科技部</a:t>
            </a:r>
            <a:r>
              <a:rPr lang="en-US" altLang="zh-TW" sz="2000" dirty="0"/>
              <a:t>/</a:t>
            </a:r>
            <a:r>
              <a:rPr lang="zh-TW" altLang="en-US" sz="2000" dirty="0"/>
              <a:t>經濟部等國家大型計畫，要有衍生新創意願</a:t>
            </a:r>
            <a:endParaRPr lang="en-US" altLang="zh-TW" sz="2000" dirty="0"/>
          </a:p>
          <a:p>
            <a:pPr marL="307975" indent="0">
              <a:buClr>
                <a:schemeClr val="accent4"/>
              </a:buClr>
              <a:buSzPct val="90000"/>
              <a:buNone/>
            </a:pPr>
            <a:endParaRPr lang="en-US" altLang="zh-TW" sz="2000" dirty="0"/>
          </a:p>
          <a:p>
            <a:pPr>
              <a:buSzPct val="100000"/>
              <a:defRPr/>
            </a:pPr>
            <a:r>
              <a:rPr lang="zh-TW" altLang="en-US" sz="2400" dirty="0"/>
              <a:t> 預達成</a:t>
            </a:r>
            <a:r>
              <a:rPr lang="zh-TW" altLang="en-US" sz="2400" dirty="0">
                <a:solidFill>
                  <a:srgbClr val="0000FF"/>
                </a:solidFill>
              </a:rPr>
              <a:t>技轉</a:t>
            </a:r>
            <a:r>
              <a:rPr lang="zh-TW" altLang="en-US" sz="2400" dirty="0"/>
              <a:t>或</a:t>
            </a:r>
            <a:r>
              <a:rPr lang="zh-TW" altLang="en-US" sz="2400" dirty="0">
                <a:solidFill>
                  <a:srgbClr val="0000FF"/>
                </a:solidFill>
              </a:rPr>
              <a:t>衍生新創</a:t>
            </a:r>
            <a:r>
              <a:rPr lang="zh-TW" altLang="en-US" sz="2400" dirty="0"/>
              <a:t>的目標，團隊</a:t>
            </a:r>
            <a:r>
              <a:rPr lang="zh-TW" altLang="en-US" sz="2400" dirty="0">
                <a:solidFill>
                  <a:srgbClr val="C00000"/>
                </a:solidFill>
              </a:rPr>
              <a:t>如何規劃時程</a:t>
            </a:r>
            <a:r>
              <a:rPr lang="zh-TW" altLang="en-US" sz="2400" dirty="0"/>
              <a:t>進行 </a:t>
            </a:r>
            <a:r>
              <a:rPr lang="en-US" altLang="zh-TW" sz="2400" dirty="0"/>
              <a:t>?</a:t>
            </a:r>
          </a:p>
          <a:p>
            <a:pPr lvl="1">
              <a:buSzPct val="100000"/>
              <a:defRPr/>
            </a:pPr>
            <a:r>
              <a:rPr lang="zh-TW" altLang="en-US" sz="2000" dirty="0"/>
              <a:t> 申請</a:t>
            </a:r>
            <a:r>
              <a:rPr lang="en-US" altLang="zh-TW" sz="2000" dirty="0"/>
              <a:t>pre-SPARK</a:t>
            </a:r>
            <a:r>
              <a:rPr lang="zh-TW" altLang="en-US" sz="2000" dirty="0"/>
              <a:t>計畫者，應說明</a:t>
            </a:r>
            <a:r>
              <a:rPr lang="en-US" altLang="zh-TW" sz="2000" dirty="0"/>
              <a:t>1</a:t>
            </a:r>
            <a:r>
              <a:rPr lang="zh-TW" altLang="en-US" sz="2000" dirty="0"/>
              <a:t>年後預計達成的目標</a:t>
            </a:r>
            <a:endParaRPr lang="en-US" altLang="zh-TW" sz="2000" dirty="0"/>
          </a:p>
          <a:p>
            <a:pPr lvl="1">
              <a:buSzPct val="100000"/>
              <a:defRPr/>
            </a:pPr>
            <a:r>
              <a:rPr lang="zh-TW" altLang="en-US" sz="2000" dirty="0"/>
              <a:t> 申請</a:t>
            </a:r>
            <a:r>
              <a:rPr lang="en-US" altLang="zh-TW" sz="2000" dirty="0"/>
              <a:t>SPARK</a:t>
            </a:r>
            <a:r>
              <a:rPr lang="zh-TW" altLang="en-US" sz="2000" dirty="0"/>
              <a:t>計畫者，應規劃</a:t>
            </a:r>
            <a:r>
              <a:rPr lang="en-US" altLang="zh-TW" sz="2000" dirty="0"/>
              <a:t>2</a:t>
            </a:r>
            <a:r>
              <a:rPr lang="zh-TW" altLang="en-US" sz="2000" dirty="0"/>
              <a:t>年後如何持續銜接商品化發展</a:t>
            </a:r>
            <a:endParaRPr lang="en-US" altLang="zh-TW" sz="2000" dirty="0"/>
          </a:p>
          <a:p>
            <a:pPr lvl="1">
              <a:buSzPct val="100000"/>
              <a:defRPr/>
            </a:pPr>
            <a:r>
              <a:rPr lang="zh-TW" altLang="en-US" sz="2000" dirty="0"/>
              <a:t> 申請</a:t>
            </a:r>
            <a:r>
              <a:rPr lang="en-US" altLang="zh-TW" sz="2000" dirty="0"/>
              <a:t>SPARK-plus</a:t>
            </a:r>
            <a:r>
              <a:rPr lang="zh-TW" altLang="en-US" sz="2000" dirty="0"/>
              <a:t>計畫者，應說明</a:t>
            </a:r>
            <a:r>
              <a:rPr lang="en-US" altLang="zh-TW" sz="2000" dirty="0"/>
              <a:t>1</a:t>
            </a:r>
            <a:r>
              <a:rPr lang="zh-TW" altLang="en-US" sz="2000" dirty="0"/>
              <a:t>年後預計如何出場的規劃</a:t>
            </a:r>
            <a:endParaRPr lang="en-US" altLang="zh-TW" sz="2000" dirty="0"/>
          </a:p>
          <a:p>
            <a:pPr marL="0" indent="0">
              <a:buSzPct val="100000"/>
              <a:buNone/>
              <a:defRPr/>
            </a:pPr>
            <a:endParaRPr lang="en-US" altLang="zh-TW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47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</TotalTime>
  <Words>801</Words>
  <Application>Microsoft Office PowerPoint</Application>
  <PresentationFormat>如螢幕大小 (4:3)</PresentationFormat>
  <Paragraphs>165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華康儷圓 Std W7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(計畫名稱)</vt:lpstr>
      <vt:lpstr>本頁為說明頁，看完請刪除此頁</vt:lpstr>
      <vt:lpstr>團隊成員可自行新增</vt:lpstr>
      <vt:lpstr>本技術臨床使用情境說明</vt:lpstr>
      <vt:lpstr>本技術臨床效益與預期目標</vt:lpstr>
      <vt:lpstr>本技術目前研發進度</vt:lpstr>
      <vt:lpstr>與市場現有技術之比較</vt:lpstr>
      <vt:lpstr>本技術智財保護現況</vt:lpstr>
      <vt:lpstr>未來出場機制說明</vt:lpstr>
      <vt:lpstr>查核點項目請說明1-2年規劃</vt:lpstr>
      <vt:lpstr>預計申請之補助經費與項目112年8月-113年7月</vt:lpstr>
      <vt:lpstr>其他(自行增列)</vt:lpstr>
      <vt:lpstr>謝謝聆聽 敬請指導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hwshuang</dc:creator>
  <cp:lastModifiedBy>user</cp:lastModifiedBy>
  <cp:revision>101</cp:revision>
  <dcterms:created xsi:type="dcterms:W3CDTF">2014-03-22T04:00:55Z</dcterms:created>
  <dcterms:modified xsi:type="dcterms:W3CDTF">2023-10-02T04:08:51Z</dcterms:modified>
</cp:coreProperties>
</file>