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1FEB2F9-A533-4958-B5E3-67B127F02D2C}" styleName="">
    <a:wholeTbl>
      <a:tcTxStyle>
        <a:font>
          <a:latin typeface="Palatino Linotype"/>
          <a:ea typeface="Palatino Linotype"/>
          <a:cs typeface="Palatino Linotype"/>
        </a:font>
        <a:srgbClr val="000000"/>
      </a:tcTxStyle>
      <a:tcStyle>
        <a:tcBdr>
          <a:left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TxStyle>
        <a:font>
          <a:latin typeface=""/>
          <a:ea typeface=""/>
          <a:cs typeface=""/>
        </a:font>
      </a:tcTxStyle>
      <a:tcStyle>
        <a:tcBdr/>
        <a:fill>
          <a:solidFill>
            <a:srgbClr val="A5A5A5"/>
          </a:solidFill>
        </a:fill>
      </a:tcStyle>
    </a:band1H>
    <a:band2H>
      <a:tcTxStyle>
        <a:font>
          <a:latin typeface=""/>
          <a:ea typeface=""/>
          <a:cs typeface=""/>
        </a:font>
      </a:tcTxStyle>
      <a:tcStyle>
        <a:tcBdr/>
      </a:tcStyle>
    </a:band2H>
    <a:band1V>
      <a:tcTxStyle>
        <a:font>
          <a:latin typeface=""/>
          <a:ea typeface=""/>
          <a:cs typeface=""/>
        </a:font>
      </a:tcTxStyle>
      <a:tcStyle>
        <a:tcBdr/>
        <a:fill>
          <a:solidFill>
            <a:srgbClr val="A5A5A5"/>
          </a:solidFill>
        </a:fill>
      </a:tcStyle>
    </a:band1V>
    <a:band2V>
      <a:tcTxStyle>
        <a:font>
          <a:latin typeface=""/>
          <a:ea typeface=""/>
          <a:cs typeface=""/>
        </a:font>
      </a:tcTxStyle>
      <a:tcStyle>
        <a:tcBdr/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firstRow>
  </a:tblStyle>
  <a:tblStyle styleId="{8F97F662-ECCA-417A-AA8C-B50BAF073F54}" styleName="">
    <a:wholeTbl>
      <a:tcTxStyle>
        <a:font>
          <a:latin typeface="Palatino Linotype"/>
          <a:ea typeface="Palatino Linotype"/>
          <a:cs typeface="Palatino Linotype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FE7"/>
          </a:solidFill>
        </a:fill>
      </a:tcStyle>
    </a:wholeTbl>
    <a:band1H>
      <a:tcTxStyle>
        <a:font>
          <a:latin typeface=""/>
          <a:ea typeface=""/>
          <a:cs typeface=""/>
        </a:font>
      </a:tcTxStyle>
      <a:tcStyle>
        <a:tcBdr/>
        <a:fill>
          <a:solidFill>
            <a:srgbClr val="CFDECC"/>
          </a:solidFill>
        </a:fill>
      </a:tcStyle>
    </a:band1H>
    <a:band2H>
      <a:tcTxStyle>
        <a:font>
          <a:latin typeface=""/>
          <a:ea typeface=""/>
          <a:cs typeface=""/>
        </a:font>
      </a:tcTxStyle>
      <a:tcStyle>
        <a:tcBdr/>
      </a:tcStyle>
    </a:band2H>
    <a:band1V>
      <a:tcTxStyle>
        <a:font>
          <a:latin typeface=""/>
          <a:ea typeface=""/>
          <a:cs typeface=""/>
        </a:font>
      </a:tcTxStyle>
      <a:tcStyle>
        <a:tcBdr/>
        <a:fill>
          <a:solidFill>
            <a:srgbClr val="CFDECC"/>
          </a:solidFill>
        </a:fill>
      </a:tcStyle>
    </a:band1V>
    <a:band2V>
      <a:tcTxStyle>
        <a:font>
          <a:latin typeface=""/>
          <a:ea typeface=""/>
          <a:cs typeface=""/>
        </a:font>
      </a:tcTxStyle>
      <a:tcStyle>
        <a:tcBdr/>
      </a:tcStyle>
    </a:band2V>
    <a:lastCol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963942CC-6635-4AD4-A661-5369C4D945B4}" styleName="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>
        <a:font>
          <a:latin typeface=""/>
          <a:ea typeface=""/>
          <a:cs typeface=""/>
        </a:font>
      </a:tcTxStyle>
      <a:tcStyle>
        <a:tcBdr/>
      </a:tcStyle>
    </a:band1H>
    <a:band2H>
      <a:tcTxStyle>
        <a:font>
          <a:latin typeface=""/>
          <a:ea typeface=""/>
          <a:cs typeface=""/>
        </a:font>
      </a:tcTxStyle>
      <a:tcStyle>
        <a:tcBdr/>
      </a:tcStyle>
    </a:band2H>
    <a:band1V>
      <a:tcTxStyle>
        <a:font>
          <a:latin typeface=""/>
          <a:ea typeface=""/>
          <a:cs typeface=""/>
        </a:font>
      </a:tcTxStyle>
      <a:tcStyle>
        <a:tcBdr/>
      </a:tcStyle>
    </a:band1V>
    <a:band2V>
      <a:tcTxStyle>
        <a:font>
          <a:latin typeface=""/>
          <a:ea typeface=""/>
          <a:cs typeface=""/>
        </a:font>
      </a:tcTxStyle>
      <a:tcStyle>
        <a:tcBdr/>
      </a:tcStyle>
    </a:band2V>
    <a:lastCol>
      <a:tcTxStyle>
        <a:font>
          <a:latin typeface=""/>
          <a:ea typeface=""/>
          <a:cs typeface=""/>
        </a:font>
      </a:tcTxStyle>
      <a:tcStyle>
        <a:tcBdr/>
      </a:tcStyle>
    </a:lastCol>
    <a:firstCol>
      <a:tcTxStyle>
        <a:font>
          <a:latin typeface=""/>
          <a:ea typeface=""/>
          <a:cs typeface=""/>
        </a:font>
      </a:tcTxStyle>
      <a:tcStyle>
        <a:tcBdr/>
      </a:tcStyle>
    </a:firstCol>
    <a:lastRow>
      <a:tcTxStyle>
        <a:font>
          <a:latin typeface=""/>
          <a:ea typeface=""/>
          <a:cs typeface=""/>
        </a:font>
      </a:tcTxStyle>
      <a:tcStyle>
        <a:tcBdr/>
      </a:tcStyle>
    </a:lastRow>
    <a:firstRow>
      <a:tcTxStyle>
        <a:font>
          <a:latin typeface=""/>
          <a:ea typeface=""/>
          <a:cs typeface=""/>
        </a:font>
      </a:tcTxStyle>
      <a:tcStyle>
        <a:tcBdr/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48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;n">
            <a:extLst>
              <a:ext uri="{FF2B5EF4-FFF2-40B4-BE49-F238E27FC236}">
                <a16:creationId xmlns:a16="http://schemas.microsoft.com/office/drawing/2014/main" id="{1960B61D-DF7D-42F2-8B96-0A2756B14D5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altLang="en-US" sz="12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defRPr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4;n">
            <a:extLst>
              <a:ext uri="{FF2B5EF4-FFF2-40B4-BE49-F238E27FC236}">
                <a16:creationId xmlns:a16="http://schemas.microsoft.com/office/drawing/2014/main" id="{B7FE6825-6D0C-4225-92E2-07B9DC44082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6" y="0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altLang="en-US" sz="12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defRPr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5;n">
            <a:extLst>
              <a:ext uri="{FF2B5EF4-FFF2-40B4-BE49-F238E27FC236}">
                <a16:creationId xmlns:a16="http://schemas.microsoft.com/office/drawing/2014/main" id="{AAD73FFF-84E2-412D-8F8E-55486CE0DB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6"/>
            <a:ext cx="5956301" cy="3349620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round/>
          </a:ln>
        </p:spPr>
      </p:sp>
      <p:sp>
        <p:nvSpPr>
          <p:cNvPr id="5" name="Google Shape;6;n">
            <a:extLst>
              <a:ext uri="{FF2B5EF4-FFF2-40B4-BE49-F238E27FC236}">
                <a16:creationId xmlns:a16="http://schemas.microsoft.com/office/drawing/2014/main" id="{5BF5BC4B-59C0-4837-86B5-8DF8A0A8F1C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4" y="4777959"/>
            <a:ext cx="5438137" cy="39092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lvl="0"/>
            <a:endParaRPr lang="zh-TW" altLang="en-US"/>
          </a:p>
        </p:txBody>
      </p:sp>
      <p:sp>
        <p:nvSpPr>
          <p:cNvPr id="6" name="Google Shape;7;n">
            <a:extLst>
              <a:ext uri="{FF2B5EF4-FFF2-40B4-BE49-F238E27FC236}">
                <a16:creationId xmlns:a16="http://schemas.microsoft.com/office/drawing/2014/main" id="{4D8E62C6-40C2-47CD-8728-01C964C76B6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30088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altLang="en-US" sz="12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defRPr>
            </a:lvl1pPr>
          </a:lstStyle>
          <a:p>
            <a:pPr lvl="0"/>
            <a:endParaRPr lang="zh-TW" altLang="en-US"/>
          </a:p>
        </p:txBody>
      </p:sp>
      <p:sp>
        <p:nvSpPr>
          <p:cNvPr id="7" name="Google Shape;8;n">
            <a:extLst>
              <a:ext uri="{FF2B5EF4-FFF2-40B4-BE49-F238E27FC236}">
                <a16:creationId xmlns:a16="http://schemas.microsoft.com/office/drawing/2014/main" id="{9F3DBA7A-6362-4635-BE68-1A44573C2C0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altLang="zh-TW" sz="12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defRPr>
            </a:lvl1pPr>
          </a:lstStyle>
          <a:p>
            <a:pPr lvl="0"/>
            <a:fld id="{211DBB23-8F6C-40B5-A8F8-AF16EE3A4539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22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457200" marR="0" lvl="0" indent="-22860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altLang="en-US" sz="1200" b="0" i="0" u="none" strike="noStrike" kern="0" cap="none" spc="0" baseline="0">
        <a:solidFill>
          <a:srgbClr val="000000"/>
        </a:solidFill>
        <a:uFillTx/>
        <a:latin typeface="Microsoft JhengHei"/>
        <a:ea typeface="Microsoft JhengHei"/>
        <a:cs typeface="Microsoft JhengHei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94;p10:notes">
            <a:extLst>
              <a:ext uri="{FF2B5EF4-FFF2-40B4-BE49-F238E27FC236}">
                <a16:creationId xmlns:a16="http://schemas.microsoft.com/office/drawing/2014/main" id="{F55D9E52-719F-454E-A83C-1BBE5A1096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95;p10:notes">
            <a:extLst>
              <a:ext uri="{FF2B5EF4-FFF2-40B4-BE49-F238E27FC236}">
                <a16:creationId xmlns:a16="http://schemas.microsoft.com/office/drawing/2014/main" id="{D2533AC6-C356-4FAF-B736-B1578AAB67D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96;p10:notes">
            <a:extLst>
              <a:ext uri="{FF2B5EF4-FFF2-40B4-BE49-F238E27FC236}">
                <a16:creationId xmlns:a16="http://schemas.microsoft.com/office/drawing/2014/main" id="{33CD8E35-E67F-412B-934F-6BA3717FAF6F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418D7A-7AFC-4841-B800-DD349A0D510D}" type="slidenum">
              <a:t>10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4;p11:notes">
            <a:extLst>
              <a:ext uri="{FF2B5EF4-FFF2-40B4-BE49-F238E27FC236}">
                <a16:creationId xmlns:a16="http://schemas.microsoft.com/office/drawing/2014/main" id="{E6A493BC-5D2C-4DC3-A0B3-0A97B08C3B2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205;p11:notes">
            <a:extLst>
              <a:ext uri="{FF2B5EF4-FFF2-40B4-BE49-F238E27FC236}">
                <a16:creationId xmlns:a16="http://schemas.microsoft.com/office/drawing/2014/main" id="{70EC7279-D8CF-4F2A-A961-58A5F5BB3F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3;p2:notes">
            <a:extLst>
              <a:ext uri="{FF2B5EF4-FFF2-40B4-BE49-F238E27FC236}">
                <a16:creationId xmlns:a16="http://schemas.microsoft.com/office/drawing/2014/main" id="{2474EE4D-D503-49BC-8EAB-55BB8B312F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114;p2:notes">
            <a:extLst>
              <a:ext uri="{FF2B5EF4-FFF2-40B4-BE49-F238E27FC236}">
                <a16:creationId xmlns:a16="http://schemas.microsoft.com/office/drawing/2014/main" id="{D14A9A4A-2889-437D-8D23-DA806A7CFA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0;p3:notes">
            <a:extLst>
              <a:ext uri="{FF2B5EF4-FFF2-40B4-BE49-F238E27FC236}">
                <a16:creationId xmlns:a16="http://schemas.microsoft.com/office/drawing/2014/main" id="{943976A1-21BD-41F9-9140-A866723622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121;p3:notes">
            <a:extLst>
              <a:ext uri="{FF2B5EF4-FFF2-40B4-BE49-F238E27FC236}">
                <a16:creationId xmlns:a16="http://schemas.microsoft.com/office/drawing/2014/main" id="{10721DC7-A346-4316-BC33-92B08F81A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22;p3:notes">
            <a:extLst>
              <a:ext uri="{FF2B5EF4-FFF2-40B4-BE49-F238E27FC236}">
                <a16:creationId xmlns:a16="http://schemas.microsoft.com/office/drawing/2014/main" id="{BFC978F6-D28A-45A6-8850-03A03346BBB4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FA3D3D-4B79-452D-A70A-948A86B28B46}" type="slidenum">
              <a:t>3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9;p4:notes">
            <a:extLst>
              <a:ext uri="{FF2B5EF4-FFF2-40B4-BE49-F238E27FC236}">
                <a16:creationId xmlns:a16="http://schemas.microsoft.com/office/drawing/2014/main" id="{AA91D7A9-6672-4C51-B066-6F884F47FA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130;p4:notes">
            <a:extLst>
              <a:ext uri="{FF2B5EF4-FFF2-40B4-BE49-F238E27FC236}">
                <a16:creationId xmlns:a16="http://schemas.microsoft.com/office/drawing/2014/main" id="{60911FE6-F29D-4C25-801A-7CE8092FD8A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31;p4:notes">
            <a:extLst>
              <a:ext uri="{FF2B5EF4-FFF2-40B4-BE49-F238E27FC236}">
                <a16:creationId xmlns:a16="http://schemas.microsoft.com/office/drawing/2014/main" id="{F4FDF677-E97F-4634-B06C-3861B60E9A2F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B9C4B7A-FB23-4F2A-8AAE-F00A4F86A26C}" type="slidenum">
              <a:t>4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8;p5:notes">
            <a:extLst>
              <a:ext uri="{FF2B5EF4-FFF2-40B4-BE49-F238E27FC236}">
                <a16:creationId xmlns:a16="http://schemas.microsoft.com/office/drawing/2014/main" id="{7F5A052D-EE71-4A1F-880D-A7B9F61875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39;p5:notes">
            <a:extLst>
              <a:ext uri="{FF2B5EF4-FFF2-40B4-BE49-F238E27FC236}">
                <a16:creationId xmlns:a16="http://schemas.microsoft.com/office/drawing/2014/main" id="{8C2B7E22-65B9-4234-AA4B-EF368C0CEA1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40;p5:notes">
            <a:extLst>
              <a:ext uri="{FF2B5EF4-FFF2-40B4-BE49-F238E27FC236}">
                <a16:creationId xmlns:a16="http://schemas.microsoft.com/office/drawing/2014/main" id="{EAAFFC22-32C4-44DE-83D7-147395C38392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82C3948-07AD-4144-8EAF-F0BE7926F4D6}" type="slidenum">
              <a:t>5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6;p6:notes">
            <a:extLst>
              <a:ext uri="{FF2B5EF4-FFF2-40B4-BE49-F238E27FC236}">
                <a16:creationId xmlns:a16="http://schemas.microsoft.com/office/drawing/2014/main" id="{9B062D8B-C90A-44E1-909F-2070C67AF2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47;p6:notes">
            <a:extLst>
              <a:ext uri="{FF2B5EF4-FFF2-40B4-BE49-F238E27FC236}">
                <a16:creationId xmlns:a16="http://schemas.microsoft.com/office/drawing/2014/main" id="{3EC460DE-291F-4802-B8E7-2DC355B9286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48;p6:notes">
            <a:extLst>
              <a:ext uri="{FF2B5EF4-FFF2-40B4-BE49-F238E27FC236}">
                <a16:creationId xmlns:a16="http://schemas.microsoft.com/office/drawing/2014/main" id="{5B6009F3-B0D2-4D6D-B0A9-AB0A853F44DC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4704F4-CF81-4CF4-A73E-7F4F45C112BF}" type="slidenum">
              <a:t>6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6;p7:notes">
            <a:extLst>
              <a:ext uri="{FF2B5EF4-FFF2-40B4-BE49-F238E27FC236}">
                <a16:creationId xmlns:a16="http://schemas.microsoft.com/office/drawing/2014/main" id="{F3ADC4BA-0A1C-40C5-BBA6-417EB0D307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57;p7:notes">
            <a:extLst>
              <a:ext uri="{FF2B5EF4-FFF2-40B4-BE49-F238E27FC236}">
                <a16:creationId xmlns:a16="http://schemas.microsoft.com/office/drawing/2014/main" id="{26487C22-358F-4493-8625-2AA28BA9A87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58;p7:notes">
            <a:extLst>
              <a:ext uri="{FF2B5EF4-FFF2-40B4-BE49-F238E27FC236}">
                <a16:creationId xmlns:a16="http://schemas.microsoft.com/office/drawing/2014/main" id="{EA99EA1E-9B19-4D23-8FBE-1D5961B55A21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122A1E-C3B2-49C0-AB78-77D14682AA13}" type="slidenum">
              <a:t>7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9;p8:notes">
            <a:extLst>
              <a:ext uri="{FF2B5EF4-FFF2-40B4-BE49-F238E27FC236}">
                <a16:creationId xmlns:a16="http://schemas.microsoft.com/office/drawing/2014/main" id="{5E6A59A0-E581-422F-BE80-B2C0D5351C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70;p8:notes">
            <a:extLst>
              <a:ext uri="{FF2B5EF4-FFF2-40B4-BE49-F238E27FC236}">
                <a16:creationId xmlns:a16="http://schemas.microsoft.com/office/drawing/2014/main" id="{73A281B5-E189-4E47-8293-9BA5CB3B5AB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71;p8:notes">
            <a:extLst>
              <a:ext uri="{FF2B5EF4-FFF2-40B4-BE49-F238E27FC236}">
                <a16:creationId xmlns:a16="http://schemas.microsoft.com/office/drawing/2014/main" id="{C78598CE-D726-493D-B732-A35B839A1432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11BEDF1-00A7-471E-A26F-47D403B75742}" type="slidenum">
              <a:t>8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2;p9:notes">
            <a:extLst>
              <a:ext uri="{FF2B5EF4-FFF2-40B4-BE49-F238E27FC236}">
                <a16:creationId xmlns:a16="http://schemas.microsoft.com/office/drawing/2014/main" id="{A9064E12-496B-462E-B805-D3CBDF2401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Google Shape;183;p9:notes">
            <a:extLst>
              <a:ext uri="{FF2B5EF4-FFF2-40B4-BE49-F238E27FC236}">
                <a16:creationId xmlns:a16="http://schemas.microsoft.com/office/drawing/2014/main" id="{2545DF92-4D2C-406E-BFDC-39D606746BB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184;p9:notes">
            <a:extLst>
              <a:ext uri="{FF2B5EF4-FFF2-40B4-BE49-F238E27FC236}">
                <a16:creationId xmlns:a16="http://schemas.microsoft.com/office/drawing/2014/main" id="{0EF640CB-70FE-4E59-9A6D-C46EA40646BF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50E05CD-B48C-4F8C-9FBB-AC2DD28B4BA0}" type="slidenum">
              <a:t>9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4;p13">
            <a:extLst>
              <a:ext uri="{FF2B5EF4-FFF2-40B4-BE49-F238E27FC236}">
                <a16:creationId xmlns:a16="http://schemas.microsoft.com/office/drawing/2014/main" id="{AF5AED62-EFF8-4E0A-8728-778480188519}"/>
              </a:ext>
            </a:extLst>
          </p:cNvPr>
          <p:cNvGrpSpPr/>
          <p:nvPr/>
        </p:nvGrpSpPr>
        <p:grpSpPr>
          <a:xfrm>
            <a:off x="0" y="6208894"/>
            <a:ext cx="12191996" cy="649105"/>
            <a:chOff x="0" y="6208894"/>
            <a:chExt cx="12191996" cy="649105"/>
          </a:xfrm>
        </p:grpSpPr>
        <p:sp>
          <p:nvSpPr>
            <p:cNvPr id="3" name="Google Shape;25;p13">
              <a:extLst>
                <a:ext uri="{FF2B5EF4-FFF2-40B4-BE49-F238E27FC236}">
                  <a16:creationId xmlns:a16="http://schemas.microsoft.com/office/drawing/2014/main" id="{A68F441A-2395-427E-84D6-A926D5D450DA}"/>
                </a:ext>
              </a:extLst>
            </p:cNvPr>
            <p:cNvSpPr/>
            <p:nvPr/>
          </p:nvSpPr>
          <p:spPr>
            <a:xfrm>
              <a:off x="3044" y="6220178"/>
              <a:ext cx="12188952" cy="637821"/>
            </a:xfrm>
            <a:prstGeom prst="rect">
              <a:avLst/>
            </a:prstGeom>
            <a:gradFill>
              <a:gsLst>
                <a:gs pos="0">
                  <a:srgbClr val="DCE5A3"/>
                </a:gs>
                <a:gs pos="100000">
                  <a:srgbClr val="D6E095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91421" tIns="45701" rIns="91421" bIns="45701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endParaRPr>
            </a:p>
          </p:txBody>
        </p:sp>
        <p:cxnSp>
          <p:nvCxnSpPr>
            <p:cNvPr id="4" name="Google Shape;26;p13">
              <a:extLst>
                <a:ext uri="{FF2B5EF4-FFF2-40B4-BE49-F238E27FC236}">
                  <a16:creationId xmlns:a16="http://schemas.microsoft.com/office/drawing/2014/main" id="{3C7EC64B-805B-4B89-BFDF-9C087FCF8CA0}"/>
                </a:ext>
              </a:extLst>
            </p:cNvPr>
            <p:cNvCxnSpPr/>
            <p:nvPr/>
          </p:nvCxnSpPr>
          <p:spPr>
            <a:xfrm>
              <a:off x="0" y="6208894"/>
              <a:ext cx="12191996" cy="0"/>
            </a:xfrm>
            <a:prstGeom prst="straightConnector1">
              <a:avLst/>
            </a:prstGeom>
            <a:noFill/>
            <a:ln w="12701" cap="flat">
              <a:solidFill>
                <a:srgbClr val="455F51"/>
              </a:solidFill>
              <a:prstDash val="solid"/>
              <a:miter/>
            </a:ln>
          </p:spPr>
        </p:cxnSp>
      </p:grpSp>
      <p:cxnSp>
        <p:nvCxnSpPr>
          <p:cNvPr id="5" name="Google Shape;27;p13">
            <a:extLst>
              <a:ext uri="{FF2B5EF4-FFF2-40B4-BE49-F238E27FC236}">
                <a16:creationId xmlns:a16="http://schemas.microsoft.com/office/drawing/2014/main" id="{C0C87161-E572-4DA6-896D-A542E488D355}"/>
              </a:ext>
            </a:extLst>
          </p:cNvPr>
          <p:cNvCxnSpPr/>
          <p:nvPr/>
        </p:nvCxnSpPr>
        <p:spPr>
          <a:xfrm rot="10800009" flipH="1">
            <a:off x="3044" y="5937948"/>
            <a:ext cx="8248" cy="5642"/>
          </a:xfrm>
          <a:prstGeom prst="straightConnector1">
            <a:avLst/>
          </a:prstGeom>
          <a:noFill/>
          <a:ln w="9528" cap="flat">
            <a:solidFill>
              <a:srgbClr val="549E39"/>
            </a:solidFill>
            <a:prstDash val="solid"/>
            <a:miter/>
          </a:ln>
        </p:spPr>
      </p:cxnSp>
      <p:cxnSp>
        <p:nvCxnSpPr>
          <p:cNvPr id="6" name="Google Shape;28;p13">
            <a:extLst>
              <a:ext uri="{FF2B5EF4-FFF2-40B4-BE49-F238E27FC236}">
                <a16:creationId xmlns:a16="http://schemas.microsoft.com/office/drawing/2014/main" id="{7F59AFFA-9925-4D75-9D9A-ACE527D9A3E5}"/>
              </a:ext>
            </a:extLst>
          </p:cNvPr>
          <p:cNvCxnSpPr/>
          <p:nvPr/>
        </p:nvCxnSpPr>
        <p:spPr>
          <a:xfrm rot="10800009" flipH="1">
            <a:off x="3044" y="5937948"/>
            <a:ext cx="8248" cy="5642"/>
          </a:xfrm>
          <a:prstGeom prst="straightConnector1">
            <a:avLst/>
          </a:prstGeom>
          <a:noFill/>
          <a:ln w="9528" cap="flat">
            <a:solidFill>
              <a:srgbClr val="549E39"/>
            </a:solidFill>
            <a:prstDash val="solid"/>
            <a:miter/>
          </a:ln>
        </p:spPr>
      </p:cxnSp>
      <p:sp>
        <p:nvSpPr>
          <p:cNvPr id="7" name="Google Shape;29;p13">
            <a:extLst>
              <a:ext uri="{FF2B5EF4-FFF2-40B4-BE49-F238E27FC236}">
                <a16:creationId xmlns:a16="http://schemas.microsoft.com/office/drawing/2014/main" id="{757321FC-3C7E-46C9-B229-1720B88F3A9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11202" y="1371600"/>
            <a:ext cx="10468865" cy="1828800"/>
          </a:xfrm>
        </p:spPr>
        <p:txBody>
          <a:bodyPr tIns="0" rIns="18278"/>
          <a:lstStyle>
            <a:lvl1pPr algn="r">
              <a:defRPr sz="5600" b="1"/>
            </a:lvl1pPr>
          </a:lstStyle>
          <a:p>
            <a:pPr lvl="0"/>
            <a:endParaRPr lang="zh-TW" altLang="en-US"/>
          </a:p>
        </p:txBody>
      </p:sp>
      <p:sp>
        <p:nvSpPr>
          <p:cNvPr id="8" name="Google Shape;30;p13">
            <a:extLst>
              <a:ext uri="{FF2B5EF4-FFF2-40B4-BE49-F238E27FC236}">
                <a16:creationId xmlns:a16="http://schemas.microsoft.com/office/drawing/2014/main" id="{35EDFF3C-0ABF-4F98-B1B6-D2972E1E383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11202" y="3228536"/>
            <a:ext cx="10472924" cy="1752603"/>
          </a:xfrm>
        </p:spPr>
        <p:txBody>
          <a:bodyPr lIns="0" rIns="18278"/>
          <a:lstStyle>
            <a:lvl1pPr marR="45720" algn="r">
              <a:buNone/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9" name="Google Shape;31;p13">
            <a:extLst>
              <a:ext uri="{FF2B5EF4-FFF2-40B4-BE49-F238E27FC236}">
                <a16:creationId xmlns:a16="http://schemas.microsoft.com/office/drawing/2014/main" id="{C25CD02C-55AE-4205-9E80-AA2E510666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10" name="Google Shape;32;p13">
            <a:extLst>
              <a:ext uri="{FF2B5EF4-FFF2-40B4-BE49-F238E27FC236}">
                <a16:creationId xmlns:a16="http://schemas.microsoft.com/office/drawing/2014/main" id="{9F8B894D-7687-47F7-8901-D49F82A52B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11" name="Google Shape;33;p13">
            <a:extLst>
              <a:ext uri="{FF2B5EF4-FFF2-40B4-BE49-F238E27FC236}">
                <a16:creationId xmlns:a16="http://schemas.microsoft.com/office/drawing/2014/main" id="{4D4AE870-BC7B-4601-89F7-9D2FCFB2DC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AE47D7-DEB4-4915-8A03-7C90C748A8EE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791273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0;p22">
            <a:extLst>
              <a:ext uri="{FF2B5EF4-FFF2-40B4-BE49-F238E27FC236}">
                <a16:creationId xmlns:a16="http://schemas.microsoft.com/office/drawing/2014/main" id="{27F2748C-98BD-475D-B21D-CBAC30BC2E7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91;p22">
            <a:extLst>
              <a:ext uri="{FF2B5EF4-FFF2-40B4-BE49-F238E27FC236}">
                <a16:creationId xmlns:a16="http://schemas.microsoft.com/office/drawing/2014/main" id="{32B662BB-0C60-48CD-A17B-A678608CF3C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 rot="5400013">
            <a:off x="3901443" y="-1356357"/>
            <a:ext cx="4389120" cy="10972800"/>
          </a:xfrm>
        </p:spPr>
        <p:txBody>
          <a:bodyPr/>
          <a:lstStyle>
            <a:lvl1pPr indent="-337185">
              <a:spcBef>
                <a:spcPts val="360"/>
              </a:spcBef>
              <a:buSzPts val="1710"/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92;p22">
            <a:extLst>
              <a:ext uri="{FF2B5EF4-FFF2-40B4-BE49-F238E27FC236}">
                <a16:creationId xmlns:a16="http://schemas.microsoft.com/office/drawing/2014/main" id="{A0860C2C-EBBE-4352-9B17-D7560F068DD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93;p22">
            <a:extLst>
              <a:ext uri="{FF2B5EF4-FFF2-40B4-BE49-F238E27FC236}">
                <a16:creationId xmlns:a16="http://schemas.microsoft.com/office/drawing/2014/main" id="{4F88D21C-1E87-47B3-B4A5-FCCF10B84E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94;p22">
            <a:extLst>
              <a:ext uri="{FF2B5EF4-FFF2-40B4-BE49-F238E27FC236}">
                <a16:creationId xmlns:a16="http://schemas.microsoft.com/office/drawing/2014/main" id="{10398CF1-3881-4242-9635-C0B7916EBA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39FD7D-799E-4887-9015-51058854CCAE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25873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6;p23">
            <a:extLst>
              <a:ext uri="{FF2B5EF4-FFF2-40B4-BE49-F238E27FC236}">
                <a16:creationId xmlns:a16="http://schemas.microsoft.com/office/drawing/2014/main" id="{FF52F552-7642-4080-967F-E1808BACEC1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 rot="5400013">
            <a:off x="7604924" y="2148679"/>
            <a:ext cx="5211759" cy="2743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97;p23">
            <a:extLst>
              <a:ext uri="{FF2B5EF4-FFF2-40B4-BE49-F238E27FC236}">
                <a16:creationId xmlns:a16="http://schemas.microsoft.com/office/drawing/2014/main" id="{41F5011C-9808-4429-81C6-D2E9AAD3E3C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 rot="5400013">
            <a:off x="2016925" y="-492922"/>
            <a:ext cx="5211759" cy="8026402"/>
          </a:xfrm>
        </p:spPr>
        <p:txBody>
          <a:bodyPr/>
          <a:lstStyle>
            <a:lvl1pPr indent="-337185">
              <a:spcBef>
                <a:spcPts val="360"/>
              </a:spcBef>
              <a:buSzPts val="1710"/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98;p23">
            <a:extLst>
              <a:ext uri="{FF2B5EF4-FFF2-40B4-BE49-F238E27FC236}">
                <a16:creationId xmlns:a16="http://schemas.microsoft.com/office/drawing/2014/main" id="{A2BAAFF0-860F-425B-B55A-59DC8B5C2E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99;p23">
            <a:extLst>
              <a:ext uri="{FF2B5EF4-FFF2-40B4-BE49-F238E27FC236}">
                <a16:creationId xmlns:a16="http://schemas.microsoft.com/office/drawing/2014/main" id="{9475EBBE-D888-41D7-8749-479F867642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100;p23">
            <a:extLst>
              <a:ext uri="{FF2B5EF4-FFF2-40B4-BE49-F238E27FC236}">
                <a16:creationId xmlns:a16="http://schemas.microsoft.com/office/drawing/2014/main" id="{55F386D1-5234-4447-9969-51AF420032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B9F618-D595-4540-B67B-C95B1BDA43F0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89420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5;p14">
            <a:extLst>
              <a:ext uri="{FF2B5EF4-FFF2-40B4-BE49-F238E27FC236}">
                <a16:creationId xmlns:a16="http://schemas.microsoft.com/office/drawing/2014/main" id="{5431E248-ED4E-4156-B55F-C270CE5E88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36;p14">
            <a:extLst>
              <a:ext uri="{FF2B5EF4-FFF2-40B4-BE49-F238E27FC236}">
                <a16:creationId xmlns:a16="http://schemas.microsoft.com/office/drawing/2014/main" id="{B8E31194-9ED2-42FA-BCA7-ED6C3DA1963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 indent="-337185">
              <a:spcBef>
                <a:spcPts val="360"/>
              </a:spcBef>
              <a:buSzPts val="1710"/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37;p14">
            <a:extLst>
              <a:ext uri="{FF2B5EF4-FFF2-40B4-BE49-F238E27FC236}">
                <a16:creationId xmlns:a16="http://schemas.microsoft.com/office/drawing/2014/main" id="{258DD2D9-CAE3-44DC-8119-138CEE75D2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38;p14">
            <a:extLst>
              <a:ext uri="{FF2B5EF4-FFF2-40B4-BE49-F238E27FC236}">
                <a16:creationId xmlns:a16="http://schemas.microsoft.com/office/drawing/2014/main" id="{B057BB2A-03F9-4CBE-971D-26B01AB163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39;p14">
            <a:extLst>
              <a:ext uri="{FF2B5EF4-FFF2-40B4-BE49-F238E27FC236}">
                <a16:creationId xmlns:a16="http://schemas.microsoft.com/office/drawing/2014/main" id="{EFCDB050-19B8-40CE-B339-176BC84940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2D8277-7C0F-4BA9-9729-1AA161A19683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354850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1;p15">
            <a:extLst>
              <a:ext uri="{FF2B5EF4-FFF2-40B4-BE49-F238E27FC236}">
                <a16:creationId xmlns:a16="http://schemas.microsoft.com/office/drawing/2014/main" id="{236ED09B-0684-4FEE-9C58-8BF927C46A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7132" y="1316736"/>
            <a:ext cx="10363196" cy="1362456"/>
          </a:xfrm>
        </p:spPr>
        <p:txBody>
          <a:bodyPr tIns="0">
            <a:noAutofit/>
          </a:bodyPr>
          <a:lstStyle>
            <a:lvl1pPr>
              <a:defRPr sz="5600" b="1"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42;p15">
            <a:extLst>
              <a:ext uri="{FF2B5EF4-FFF2-40B4-BE49-F238E27FC236}">
                <a16:creationId xmlns:a16="http://schemas.microsoft.com/office/drawing/2014/main" id="{A44DC585-8CB4-4BBA-8A2E-29AE673002C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7132" y="2704667"/>
            <a:ext cx="10363196" cy="1509710"/>
          </a:xfrm>
        </p:spPr>
        <p:txBody>
          <a:bodyPr lIns="45701" rIns="45701"/>
          <a:lstStyle>
            <a:lvl1pPr indent="-228600">
              <a:spcBef>
                <a:spcPts val="440"/>
              </a:spcBef>
              <a:buNone/>
              <a:defRPr sz="2200"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43;p15">
            <a:extLst>
              <a:ext uri="{FF2B5EF4-FFF2-40B4-BE49-F238E27FC236}">
                <a16:creationId xmlns:a16="http://schemas.microsoft.com/office/drawing/2014/main" id="{6F7D0DB2-AF75-460C-A462-3916AF8164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44;p15">
            <a:extLst>
              <a:ext uri="{FF2B5EF4-FFF2-40B4-BE49-F238E27FC236}">
                <a16:creationId xmlns:a16="http://schemas.microsoft.com/office/drawing/2014/main" id="{B68C2361-E9F0-44E7-B532-CE6C9515E0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45;p15">
            <a:extLst>
              <a:ext uri="{FF2B5EF4-FFF2-40B4-BE49-F238E27FC236}">
                <a16:creationId xmlns:a16="http://schemas.microsoft.com/office/drawing/2014/main" id="{B6273E9F-31EE-4FB3-ABF5-E39434D822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0E67F2-D354-46DF-B047-EB825A3CF2BA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836885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;p16">
            <a:extLst>
              <a:ext uri="{FF2B5EF4-FFF2-40B4-BE49-F238E27FC236}">
                <a16:creationId xmlns:a16="http://schemas.microsoft.com/office/drawing/2014/main" id="{F7607785-AA78-4559-B10D-B475C6B7346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48;p16">
            <a:extLst>
              <a:ext uri="{FF2B5EF4-FFF2-40B4-BE49-F238E27FC236}">
                <a16:creationId xmlns:a16="http://schemas.microsoft.com/office/drawing/2014/main" id="{7370303E-4C43-4841-97B0-FE1354B3CA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920084"/>
            <a:ext cx="5384801" cy="4434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49;p16">
            <a:extLst>
              <a:ext uri="{FF2B5EF4-FFF2-40B4-BE49-F238E27FC236}">
                <a16:creationId xmlns:a16="http://schemas.microsoft.com/office/drawing/2014/main" id="{952C3486-3BD8-4DF2-9913-6644BA3850D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97602" y="1920084"/>
            <a:ext cx="5384801" cy="44348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50;p16">
            <a:extLst>
              <a:ext uri="{FF2B5EF4-FFF2-40B4-BE49-F238E27FC236}">
                <a16:creationId xmlns:a16="http://schemas.microsoft.com/office/drawing/2014/main" id="{1E801EF4-DA78-4F39-B703-DC0C7082E9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51;p16">
            <a:extLst>
              <a:ext uri="{FF2B5EF4-FFF2-40B4-BE49-F238E27FC236}">
                <a16:creationId xmlns:a16="http://schemas.microsoft.com/office/drawing/2014/main" id="{AFB68753-EA88-42FC-B728-B8ACB7631C1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7" name="Google Shape;52;p16">
            <a:extLst>
              <a:ext uri="{FF2B5EF4-FFF2-40B4-BE49-F238E27FC236}">
                <a16:creationId xmlns:a16="http://schemas.microsoft.com/office/drawing/2014/main" id="{4F8BBB2C-7C53-43B0-841A-D18F314CEEA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190800-05A6-4F6C-B785-7BF7442883F9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47488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17">
            <a:extLst>
              <a:ext uri="{FF2B5EF4-FFF2-40B4-BE49-F238E27FC236}">
                <a16:creationId xmlns:a16="http://schemas.microsoft.com/office/drawing/2014/main" id="{03E16BB1-EA66-4B41-BFA0-0D3477E1482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55;p17">
            <a:extLst>
              <a:ext uri="{FF2B5EF4-FFF2-40B4-BE49-F238E27FC236}">
                <a16:creationId xmlns:a16="http://schemas.microsoft.com/office/drawing/2014/main" id="{D0A0F94D-6C99-49A1-840B-F9351946868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3" y="1855244"/>
            <a:ext cx="5386913" cy="659355"/>
          </a:xfrm>
        </p:spPr>
        <p:txBody>
          <a:bodyPr lIns="45701" tIns="0" rIns="45701" bIns="0" anchor="ctr">
            <a:noAutofit/>
          </a:bodyPr>
          <a:lstStyle>
            <a:lvl1pPr indent="-228600">
              <a:spcBef>
                <a:spcPts val="480"/>
              </a:spcBef>
              <a:buNone/>
              <a:defRPr sz="2400" b="1"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56;p17">
            <a:extLst>
              <a:ext uri="{FF2B5EF4-FFF2-40B4-BE49-F238E27FC236}">
                <a16:creationId xmlns:a16="http://schemas.microsoft.com/office/drawing/2014/main" id="{260B0452-EEAE-4F76-9ECA-0EE6E49ED3F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09603" y="2514600"/>
            <a:ext cx="5386913" cy="3845719"/>
          </a:xfrm>
        </p:spPr>
        <p:txBody>
          <a:bodyPr tIns="0"/>
          <a:lstStyle>
            <a:lvl1pPr indent="-361316">
              <a:spcBef>
                <a:spcPts val="440"/>
              </a:spcBef>
              <a:buSzPts val="2090"/>
              <a:defRPr sz="2200"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57;p17">
            <a:extLst>
              <a:ext uri="{FF2B5EF4-FFF2-40B4-BE49-F238E27FC236}">
                <a16:creationId xmlns:a16="http://schemas.microsoft.com/office/drawing/2014/main" id="{F8EF2780-DA79-48BB-9B34-390F7D14A42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93368" y="1859761"/>
            <a:ext cx="5389034" cy="654847"/>
          </a:xfrm>
        </p:spPr>
        <p:txBody>
          <a:bodyPr lIns="45701" tIns="0" rIns="45701" bIns="0" anchor="ctr"/>
          <a:lstStyle>
            <a:lvl1pPr indent="-228600">
              <a:spcBef>
                <a:spcPts val="480"/>
              </a:spcBef>
              <a:buNone/>
              <a:defRPr sz="2400" b="1"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58;p17">
            <a:extLst>
              <a:ext uri="{FF2B5EF4-FFF2-40B4-BE49-F238E27FC236}">
                <a16:creationId xmlns:a16="http://schemas.microsoft.com/office/drawing/2014/main" id="{4B75372A-17E7-4B37-A219-CC3532A7F4A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93368" y="2514600"/>
            <a:ext cx="5389034" cy="3845719"/>
          </a:xfrm>
        </p:spPr>
        <p:txBody>
          <a:bodyPr tIns="0"/>
          <a:lstStyle>
            <a:lvl1pPr indent="-361316">
              <a:spcBef>
                <a:spcPts val="440"/>
              </a:spcBef>
              <a:buSzPts val="2090"/>
              <a:defRPr sz="2200"/>
            </a:lvl1pPr>
          </a:lstStyle>
          <a:p>
            <a:pPr lvl="0"/>
            <a:endParaRPr lang="zh-TW" altLang="en-US"/>
          </a:p>
        </p:txBody>
      </p:sp>
      <p:sp>
        <p:nvSpPr>
          <p:cNvPr id="7" name="Google Shape;59;p17">
            <a:extLst>
              <a:ext uri="{FF2B5EF4-FFF2-40B4-BE49-F238E27FC236}">
                <a16:creationId xmlns:a16="http://schemas.microsoft.com/office/drawing/2014/main" id="{8981C867-36F1-4753-B409-4EA3FF7C71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8" name="Google Shape;60;p17">
            <a:extLst>
              <a:ext uri="{FF2B5EF4-FFF2-40B4-BE49-F238E27FC236}">
                <a16:creationId xmlns:a16="http://schemas.microsoft.com/office/drawing/2014/main" id="{F55C4107-CAA1-4CB7-A6A9-9ADFB52D62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9" name="Google Shape;61;p17">
            <a:extLst>
              <a:ext uri="{FF2B5EF4-FFF2-40B4-BE49-F238E27FC236}">
                <a16:creationId xmlns:a16="http://schemas.microsoft.com/office/drawing/2014/main" id="{7D9D9CF6-422A-4246-8168-CA1EAB3858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E1B08A-DACF-4E75-8195-BA928A0AE409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058156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3;p18">
            <a:extLst>
              <a:ext uri="{FF2B5EF4-FFF2-40B4-BE49-F238E27FC236}">
                <a16:creationId xmlns:a16="http://schemas.microsoft.com/office/drawing/2014/main" id="{AD48407C-71AB-4990-9E66-6E91727928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704088"/>
            <a:ext cx="11074398" cy="11430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64;p18">
            <a:extLst>
              <a:ext uri="{FF2B5EF4-FFF2-40B4-BE49-F238E27FC236}">
                <a16:creationId xmlns:a16="http://schemas.microsoft.com/office/drawing/2014/main" id="{03106CF7-9EBE-4AA1-9984-DEF4010924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65;p18">
            <a:extLst>
              <a:ext uri="{FF2B5EF4-FFF2-40B4-BE49-F238E27FC236}">
                <a16:creationId xmlns:a16="http://schemas.microsoft.com/office/drawing/2014/main" id="{6ADC7C7C-9DDD-4893-A770-D07C446828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66;p18">
            <a:extLst>
              <a:ext uri="{FF2B5EF4-FFF2-40B4-BE49-F238E27FC236}">
                <a16:creationId xmlns:a16="http://schemas.microsoft.com/office/drawing/2014/main" id="{FA766309-D1CB-4F2D-AA43-9D403832F2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4F0734-5A47-42D3-A326-B41E9C228C3C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75919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8;p19">
            <a:extLst>
              <a:ext uri="{FF2B5EF4-FFF2-40B4-BE49-F238E27FC236}">
                <a16:creationId xmlns:a16="http://schemas.microsoft.com/office/drawing/2014/main" id="{971566D3-BCBF-4D27-B026-E0C6855F8A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69;p19">
            <a:extLst>
              <a:ext uri="{FF2B5EF4-FFF2-40B4-BE49-F238E27FC236}">
                <a16:creationId xmlns:a16="http://schemas.microsoft.com/office/drawing/2014/main" id="{E89D5871-3188-405B-9315-3D641F139C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70;p19">
            <a:extLst>
              <a:ext uri="{FF2B5EF4-FFF2-40B4-BE49-F238E27FC236}">
                <a16:creationId xmlns:a16="http://schemas.microsoft.com/office/drawing/2014/main" id="{7DB448D8-257F-4B15-8667-982FDE944A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929887-A244-40CF-AC93-5D25C464874A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23761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2;p20">
            <a:extLst>
              <a:ext uri="{FF2B5EF4-FFF2-40B4-BE49-F238E27FC236}">
                <a16:creationId xmlns:a16="http://schemas.microsoft.com/office/drawing/2014/main" id="{A3957856-97EE-4C3C-9296-2873CED963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514350"/>
            <a:ext cx="3657600" cy="1162046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pPr lvl="0"/>
            <a:endParaRPr lang="zh-TW" altLang="en-US"/>
          </a:p>
        </p:txBody>
      </p:sp>
      <p:sp>
        <p:nvSpPr>
          <p:cNvPr id="3" name="Google Shape;73;p20">
            <a:extLst>
              <a:ext uri="{FF2B5EF4-FFF2-40B4-BE49-F238E27FC236}">
                <a16:creationId xmlns:a16="http://schemas.microsoft.com/office/drawing/2014/main" id="{072C9E4E-6FE8-4119-AE22-1E43A1742B6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66730" y="1676396"/>
            <a:ext cx="6815663" cy="4572000"/>
          </a:xfrm>
        </p:spPr>
        <p:txBody>
          <a:bodyPr tIns="0"/>
          <a:lstStyle>
            <a:lvl1pPr indent="-397507">
              <a:spcBef>
                <a:spcPts val="560"/>
              </a:spcBef>
              <a:buSzPts val="2660"/>
              <a:defRPr sz="2800"/>
            </a:lvl1pPr>
          </a:lstStyle>
          <a:p>
            <a:pPr lvl="0"/>
            <a:endParaRPr lang="zh-TW" altLang="en-US"/>
          </a:p>
        </p:txBody>
      </p:sp>
      <p:sp>
        <p:nvSpPr>
          <p:cNvPr id="4" name="Google Shape;74;p20">
            <a:extLst>
              <a:ext uri="{FF2B5EF4-FFF2-40B4-BE49-F238E27FC236}">
                <a16:creationId xmlns:a16="http://schemas.microsoft.com/office/drawing/2014/main" id="{D47FC9F6-7A56-4E4E-8747-9B2CC4A3D97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14400" y="1676396"/>
            <a:ext cx="3657600" cy="4572000"/>
          </a:xfrm>
        </p:spPr>
        <p:txBody>
          <a:bodyPr lIns="18278" rIns="18278"/>
          <a:lstStyle>
            <a:lvl1pPr indent="-228600">
              <a:spcBef>
                <a:spcPts val="280"/>
              </a:spcBef>
              <a:buNone/>
              <a:defRPr sz="1400"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75;p20">
            <a:extLst>
              <a:ext uri="{FF2B5EF4-FFF2-40B4-BE49-F238E27FC236}">
                <a16:creationId xmlns:a16="http://schemas.microsoft.com/office/drawing/2014/main" id="{EE296236-B157-444D-8B41-DEBDADB41A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76;p20">
            <a:extLst>
              <a:ext uri="{FF2B5EF4-FFF2-40B4-BE49-F238E27FC236}">
                <a16:creationId xmlns:a16="http://schemas.microsoft.com/office/drawing/2014/main" id="{78C3C76E-8260-4B27-A146-A741DECBC4B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7" name="Google Shape;77;p20">
            <a:extLst>
              <a:ext uri="{FF2B5EF4-FFF2-40B4-BE49-F238E27FC236}">
                <a16:creationId xmlns:a16="http://schemas.microsoft.com/office/drawing/2014/main" id="{08196DA2-1458-47CB-BE13-577002A44C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6D09D5-621B-4F1A-A023-F39571798D40}" type="slidenum"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11289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9;p21">
            <a:extLst>
              <a:ext uri="{FF2B5EF4-FFF2-40B4-BE49-F238E27FC236}">
                <a16:creationId xmlns:a16="http://schemas.microsoft.com/office/drawing/2014/main" id="{C774848C-D499-4F9D-8FA2-99A5A9ABB18C}"/>
              </a:ext>
            </a:extLst>
          </p:cNvPr>
          <p:cNvSpPr/>
          <p:nvPr/>
        </p:nvSpPr>
        <p:spPr>
          <a:xfrm rot="11220017" flipH="1">
            <a:off x="4220997" y="1108078"/>
            <a:ext cx="7010403" cy="4114800"/>
          </a:xfrm>
          <a:custGeom>
            <a:avLst>
              <a:gd name="f8" fmla="val 0"/>
              <a:gd name="f9" fmla="val 3646"/>
            </a:avLst>
            <a:gdLst>
              <a:gd name="f2" fmla="val 10800000"/>
              <a:gd name="f3" fmla="val 5400000"/>
              <a:gd name="f4" fmla="val w"/>
              <a:gd name="f5" fmla="val h"/>
              <a:gd name="f6" fmla="val ss"/>
              <a:gd name="f7" fmla="val 0"/>
              <a:gd name="f8" fmla="val 0"/>
              <a:gd name="f9" fmla="val 3646"/>
              <a:gd name="f10" fmla="abs f4"/>
              <a:gd name="f11" fmla="abs f5"/>
              <a:gd name="f12" fmla="abs f6"/>
              <a:gd name="f13" fmla="val f7"/>
              <a:gd name="f14" fmla="val f8"/>
              <a:gd name="f15" fmla="val f9"/>
              <a:gd name="f16" fmla="?: f10 f4 1"/>
              <a:gd name="f17" fmla="?: f11 f5 1"/>
              <a:gd name="f18" fmla="?: f12 f6 1"/>
              <a:gd name="f19" fmla="*/ f16 1 21600"/>
              <a:gd name="f20" fmla="*/ f17 1 21600"/>
              <a:gd name="f21" fmla="*/ 21600 f16 1"/>
              <a:gd name="f22" fmla="*/ 21600 f17 1"/>
              <a:gd name="f23" fmla="min f20 f19"/>
              <a:gd name="f24" fmla="*/ f21 1 f18"/>
              <a:gd name="f25" fmla="*/ f22 1 f18"/>
              <a:gd name="f26" fmla="val f24"/>
              <a:gd name="f27" fmla="val f25"/>
              <a:gd name="f28" fmla="*/ f13 f23 1"/>
              <a:gd name="f29" fmla="+- f27 0 f13"/>
              <a:gd name="f30" fmla="+- f26 0 f13"/>
              <a:gd name="f31" fmla="*/ f27 f23 1"/>
              <a:gd name="f32" fmla="*/ f26 f23 1"/>
              <a:gd name="f33" fmla="min f30 f29"/>
              <a:gd name="f34" fmla="*/ f33 f14 1"/>
              <a:gd name="f35" fmla="*/ f33 f15 1"/>
              <a:gd name="f36" fmla="*/ f34 1 100000"/>
              <a:gd name="f37" fmla="*/ f35 1 100000"/>
              <a:gd name="f38" fmla="+- f26 0 f37"/>
              <a:gd name="f39" fmla="*/ f36 29289 1"/>
              <a:gd name="f40" fmla="*/ f36 f23 1"/>
              <a:gd name="f41" fmla="*/ f37 f23 1"/>
              <a:gd name="f42" fmla="*/ f39 1 100000"/>
              <a:gd name="f43" fmla="+- f38 f26 0"/>
              <a:gd name="f44" fmla="*/ f38 f23 1"/>
              <a:gd name="f45" fmla="*/ f43 1 2"/>
              <a:gd name="f46" fmla="*/ f42 f23 1"/>
              <a:gd name="f47" fmla="*/ f45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6" t="f46" r="f47" b="f31"/>
            <a:pathLst>
              <a:path>
                <a:moveTo>
                  <a:pt x="f40" y="f28"/>
                </a:moveTo>
                <a:lnTo>
                  <a:pt x="f44" y="f28"/>
                </a:lnTo>
                <a:lnTo>
                  <a:pt x="f32" y="f41"/>
                </a:lnTo>
                <a:lnTo>
                  <a:pt x="f32" y="f31"/>
                </a:lnTo>
                <a:lnTo>
                  <a:pt x="f28" y="f31"/>
                </a:lnTo>
                <a:lnTo>
                  <a:pt x="f28" y="f40"/>
                </a:lnTo>
                <a:arcTo wR="f40" hR="f40" stAng="f2" swAng="f3"/>
                <a:close/>
              </a:path>
            </a:pathLst>
          </a:custGeom>
          <a:solidFill>
            <a:srgbClr val="FFFFFF"/>
          </a:solidFill>
          <a:ln w="9528" cap="rnd">
            <a:solidFill>
              <a:srgbClr val="C0C0C0"/>
            </a:solidFill>
            <a:prstDash val="solid"/>
            <a:miter/>
          </a:ln>
          <a:effectLst>
            <a:outerShdw dist="38499" dir="7499967" algn="tl">
              <a:srgbClr val="000000">
                <a:alpha val="24705"/>
              </a:srgb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800" b="0" i="0" u="none" strike="noStrike" kern="0" cap="none" spc="0" baseline="0">
              <a:solidFill>
                <a:srgbClr val="FFFFFF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3" name="Google Shape;80;p21">
            <a:extLst>
              <a:ext uri="{FF2B5EF4-FFF2-40B4-BE49-F238E27FC236}">
                <a16:creationId xmlns:a16="http://schemas.microsoft.com/office/drawing/2014/main" id="{40936E3F-4116-42D8-9C21-F266D0E94AEB}"/>
              </a:ext>
            </a:extLst>
          </p:cNvPr>
          <p:cNvSpPr/>
          <p:nvPr/>
        </p:nvSpPr>
        <p:spPr>
          <a:xfrm rot="11220017" flipH="1">
            <a:off x="10672171" y="5359763"/>
            <a:ext cx="207267" cy="1554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val f6"/>
              <a:gd name="f14" fmla="*/ f7 f0 1"/>
              <a:gd name="f15" fmla="*/ f8 f0 1"/>
              <a:gd name="f16" fmla="*/ f9 f0 1"/>
              <a:gd name="f17" fmla="?: f10 f3 1"/>
              <a:gd name="f18" fmla="?: f11 f4 1"/>
              <a:gd name="f19" fmla="?: f12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13 f30 1"/>
              <a:gd name="f36" fmla="+- f34 0 f13"/>
              <a:gd name="f37" fmla="+- f33 0 f13"/>
              <a:gd name="f38" fmla="*/ f34 f30 1"/>
              <a:gd name="f39" fmla="*/ f33 f30 1"/>
              <a:gd name="f40" fmla="*/ f36 1 2"/>
              <a:gd name="f41" fmla="*/ f37 1 2"/>
              <a:gd name="f42" fmla="*/ f37 1 12"/>
              <a:gd name="f43" fmla="*/ f36 7 1"/>
              <a:gd name="f44" fmla="*/ f37 7 1"/>
              <a:gd name="f45" fmla="*/ f36 11 1"/>
              <a:gd name="f46" fmla="+- f13 f40 0"/>
              <a:gd name="f47" fmla="+- f13 f41 0"/>
              <a:gd name="f48" fmla="*/ f43 1 12"/>
              <a:gd name="f49" fmla="*/ f44 1 12"/>
              <a:gd name="f50" fmla="*/ f45 1 12"/>
              <a:gd name="f51" fmla="*/ f42 f30 1"/>
              <a:gd name="f52" fmla="*/ f48 f30 1"/>
              <a:gd name="f53" fmla="*/ f49 f30 1"/>
              <a:gd name="f54" fmla="*/ f50 f30 1"/>
              <a:gd name="f55" fmla="*/ f47 f30 1"/>
              <a:gd name="f56" fmla="*/ f46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5" y="f35"/>
              </a:cxn>
              <a:cxn ang="f28">
                <a:pos x="f35" y="f38"/>
              </a:cxn>
              <a:cxn ang="f28">
                <a:pos x="f39" y="f38"/>
              </a:cxn>
              <a:cxn ang="f29">
                <a:pos x="f55" y="f56"/>
              </a:cxn>
            </a:cxnLst>
            <a:rect l="f51" t="f52" r="f53" b="f54"/>
            <a:pathLst>
              <a:path>
                <a:moveTo>
                  <a:pt x="f35" y="f38"/>
                </a:moveTo>
                <a:lnTo>
                  <a:pt x="f35" y="f35"/>
                </a:lnTo>
                <a:lnTo>
                  <a:pt x="f39" y="f38"/>
                </a:lnTo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FFFFFF"/>
            </a:solidFill>
            <a:prstDash val="solid"/>
            <a:bevel/>
          </a:ln>
          <a:effectLst>
            <a:outerShdw dist="6348" dir="12898457" algn="tl">
              <a:srgbClr val="000000">
                <a:alpha val="46666"/>
              </a:srgb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800" b="0" i="0" u="none" strike="noStrike" kern="0" cap="none" spc="0" baseline="0">
              <a:solidFill>
                <a:srgbClr val="FFFFFF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4" name="Google Shape;81;p21">
            <a:extLst>
              <a:ext uri="{FF2B5EF4-FFF2-40B4-BE49-F238E27FC236}">
                <a16:creationId xmlns:a16="http://schemas.microsoft.com/office/drawing/2014/main" id="{CB4B0BA5-012D-4659-9795-534852F813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2801" y="1176997"/>
            <a:ext cx="2950467" cy="1582625"/>
          </a:xfrm>
        </p:spPr>
        <p:txBody>
          <a:bodyPr lIns="45701" rIns="45701" bIns="45701"/>
          <a:lstStyle>
            <a:lvl1pPr>
              <a:defRPr sz="2000" b="1"/>
            </a:lvl1pPr>
          </a:lstStyle>
          <a:p>
            <a:pPr lvl="0"/>
            <a:endParaRPr lang="zh-TW" altLang="en-US"/>
          </a:p>
        </p:txBody>
      </p:sp>
      <p:sp>
        <p:nvSpPr>
          <p:cNvPr id="5" name="Google Shape;83;p21">
            <a:extLst>
              <a:ext uri="{FF2B5EF4-FFF2-40B4-BE49-F238E27FC236}">
                <a16:creationId xmlns:a16="http://schemas.microsoft.com/office/drawing/2014/main" id="{8005F795-6325-417F-AFD8-C2CDE68AA99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12801" y="2828787"/>
            <a:ext cx="2946397" cy="2179316"/>
          </a:xfrm>
        </p:spPr>
        <p:txBody>
          <a:bodyPr lIns="63998" rIns="45701"/>
          <a:lstStyle>
            <a:lvl1pPr indent="-228600">
              <a:spcBef>
                <a:spcPts val="250"/>
              </a:spcBef>
              <a:buNone/>
              <a:defRPr sz="1300"/>
            </a:lvl1pPr>
          </a:lstStyle>
          <a:p>
            <a:pPr lvl="0"/>
            <a:endParaRPr lang="zh-TW" altLang="en-US"/>
          </a:p>
        </p:txBody>
      </p:sp>
      <p:sp>
        <p:nvSpPr>
          <p:cNvPr id="6" name="Google Shape;84;p21">
            <a:extLst>
              <a:ext uri="{FF2B5EF4-FFF2-40B4-BE49-F238E27FC236}">
                <a16:creationId xmlns:a16="http://schemas.microsoft.com/office/drawing/2014/main" id="{AD122440-1A55-4ADB-84B3-41973A2BC75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7" name="Google Shape;85;p21">
            <a:extLst>
              <a:ext uri="{FF2B5EF4-FFF2-40B4-BE49-F238E27FC236}">
                <a16:creationId xmlns:a16="http://schemas.microsoft.com/office/drawing/2014/main" id="{1140435B-7223-4A05-9674-B02A96F49F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h-TW" altLang="en-US"/>
          </a:p>
        </p:txBody>
      </p:sp>
      <p:sp>
        <p:nvSpPr>
          <p:cNvPr id="8" name="Google Shape;86;p21">
            <a:extLst>
              <a:ext uri="{FF2B5EF4-FFF2-40B4-BE49-F238E27FC236}">
                <a16:creationId xmlns:a16="http://schemas.microsoft.com/office/drawing/2014/main" id="{9C13C969-DD34-42CB-AFD7-BC5ECBB91E5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0769602" y="6356351"/>
            <a:ext cx="812801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82C5490-421E-4858-9F1C-695678226E84}" type="slidenum">
              <a:t>‹#›</a:t>
            </a:fld>
            <a:endParaRPr lang="zh-TW" altLang="en-US"/>
          </a:p>
        </p:txBody>
      </p:sp>
      <p:sp>
        <p:nvSpPr>
          <p:cNvPr id="9" name="Google Shape;87;p21">
            <a:extLst>
              <a:ext uri="{FF2B5EF4-FFF2-40B4-BE49-F238E27FC236}">
                <a16:creationId xmlns:a16="http://schemas.microsoft.com/office/drawing/2014/main" id="{60B79CFF-321B-4BD0-840C-4EA452E581C5}"/>
              </a:ext>
            </a:extLst>
          </p:cNvPr>
          <p:cNvSpPr/>
          <p:nvPr/>
        </p:nvSpPr>
        <p:spPr>
          <a:xfrm rot="10800009" flipH="1">
            <a:off x="-12691" y="5816598"/>
            <a:ext cx="12217398" cy="1041401"/>
          </a:xfrm>
          <a:custGeom>
            <a:avLst/>
            <a:gdLst>
              <a:gd name="f0" fmla="val w"/>
              <a:gd name="f1" fmla="val h"/>
              <a:gd name="f2" fmla="val 0"/>
              <a:gd name="f3" fmla="val 5772"/>
              <a:gd name="f4" fmla="val 656"/>
              <a:gd name="f5" fmla="val 6"/>
              <a:gd name="f6" fmla="val 2"/>
              <a:gd name="f7" fmla="val 2542"/>
              <a:gd name="f8" fmla="val 2746"/>
              <a:gd name="f9" fmla="val 101"/>
              <a:gd name="f10" fmla="val 3828"/>
              <a:gd name="f11" fmla="val 367"/>
              <a:gd name="f12" fmla="val 4374"/>
              <a:gd name="f13" fmla="val 4920"/>
              <a:gd name="f14" fmla="val 5526"/>
              <a:gd name="f15" fmla="val 152"/>
              <a:gd name="f16" fmla="val 5766"/>
              <a:gd name="f17" fmla="val 55"/>
              <a:gd name="f18" fmla="val 213"/>
              <a:gd name="f19" fmla="val 5670"/>
              <a:gd name="f20" fmla="val 257"/>
              <a:gd name="f21" fmla="val 5016"/>
              <a:gd name="f22" fmla="val 441"/>
              <a:gd name="f23" fmla="val 4302"/>
              <a:gd name="f24" fmla="val 439"/>
              <a:gd name="f25" fmla="val 3588"/>
              <a:gd name="f26" fmla="val 437"/>
              <a:gd name="f27" fmla="val 2205"/>
              <a:gd name="f28" fmla="val 165"/>
              <a:gd name="f29" fmla="val 1488"/>
              <a:gd name="f30" fmla="val 201"/>
              <a:gd name="f31" fmla="val 750"/>
              <a:gd name="f32" fmla="val 209"/>
              <a:gd name="f33" fmla="val 270"/>
              <a:gd name="f34" fmla="val 482"/>
              <a:gd name="f35" fmla="*/ f0 1 5772"/>
              <a:gd name="f36" fmla="*/ f1 1 656"/>
              <a:gd name="f37" fmla="val f2"/>
              <a:gd name="f38" fmla="val f3"/>
              <a:gd name="f39" fmla="val f4"/>
              <a:gd name="f40" fmla="+- f39 0 f37"/>
              <a:gd name="f41" fmla="+- f38 0 f37"/>
              <a:gd name="f42" fmla="*/ f41 1 5772"/>
              <a:gd name="f43" fmla="*/ f40 1 656"/>
              <a:gd name="f44" fmla="*/ f37 1 f42"/>
              <a:gd name="f45" fmla="*/ f38 1 f42"/>
              <a:gd name="f46" fmla="*/ f37 1 f43"/>
              <a:gd name="f47" fmla="*/ f39 1 f43"/>
              <a:gd name="f48" fmla="*/ f44 f35 1"/>
              <a:gd name="f49" fmla="*/ f45 f35 1"/>
              <a:gd name="f50" fmla="*/ f47 f36 1"/>
              <a:gd name="f51" fmla="*/ f46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8" t="f51" r="f49" b="f50"/>
            <a:pathLst>
              <a:path w="5772" h="656">
                <a:moveTo>
                  <a:pt x="f5" y="f6"/>
                </a:moveTo>
                <a:lnTo>
                  <a:pt x="f7" y="f2"/>
                </a:lnTo>
                <a:cubicBezTo>
                  <a:pt x="f8" y="f9"/>
                  <a:pt x="f10" y="f11"/>
                  <a:pt x="f12" y="f11"/>
                </a:cubicBezTo>
                <a:cubicBezTo>
                  <a:pt x="f13" y="f11"/>
                  <a:pt x="f14" y="f15"/>
                  <a:pt x="f16" y="f17"/>
                </a:cubicBezTo>
                <a:lnTo>
                  <a:pt x="f3" y="f18"/>
                </a:ln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2" y="f4"/>
                </a:cubicBezTo>
                <a:lnTo>
                  <a:pt x="f5" y="f6"/>
                </a:lnTo>
                <a:close/>
              </a:path>
            </a:pathLst>
          </a:custGeom>
          <a:gradFill>
            <a:gsLst>
              <a:gs pos="0">
                <a:srgbClr val="668F1B">
                  <a:alpha val="44705"/>
                </a:srgbClr>
              </a:gs>
              <a:gs pos="100000">
                <a:srgbClr val="CAE00E">
                  <a:alpha val="54901"/>
                </a:srgbClr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8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10" name="Google Shape;88;p21">
            <a:extLst>
              <a:ext uri="{FF2B5EF4-FFF2-40B4-BE49-F238E27FC236}">
                <a16:creationId xmlns:a16="http://schemas.microsoft.com/office/drawing/2014/main" id="{ABAA4BEE-D56C-489C-8714-489AE9C94753}"/>
              </a:ext>
            </a:extLst>
          </p:cNvPr>
          <p:cNvSpPr/>
          <p:nvPr/>
        </p:nvSpPr>
        <p:spPr>
          <a:xfrm rot="10800009" flipH="1">
            <a:off x="5842000" y="6219821"/>
            <a:ext cx="6349995" cy="638178"/>
          </a:xfrm>
          <a:custGeom>
            <a:avLst/>
            <a:gdLst>
              <a:gd name="f0" fmla="val w"/>
              <a:gd name="f1" fmla="val h"/>
              <a:gd name="f2" fmla="val 0"/>
              <a:gd name="f3" fmla="val 3000"/>
              <a:gd name="f4" fmla="val 595"/>
              <a:gd name="f5" fmla="val 174"/>
              <a:gd name="f6" fmla="val 102"/>
              <a:gd name="f7" fmla="val 1168"/>
              <a:gd name="f8" fmla="val 533"/>
              <a:gd name="f9" fmla="val 1668"/>
              <a:gd name="f10" fmla="val 564"/>
              <a:gd name="f11" fmla="val 2168"/>
              <a:gd name="f12" fmla="val 2778"/>
              <a:gd name="f13" fmla="val 279"/>
              <a:gd name="f14" fmla="val 186"/>
              <a:gd name="f15" fmla="val 6"/>
              <a:gd name="f16" fmla="*/ f0 1 3000"/>
              <a:gd name="f17" fmla="*/ f1 1 595"/>
              <a:gd name="f18" fmla="val f2"/>
              <a:gd name="f19" fmla="val f3"/>
              <a:gd name="f20" fmla="val f4"/>
              <a:gd name="f21" fmla="+- f20 0 f18"/>
              <a:gd name="f22" fmla="+- f19 0 f18"/>
              <a:gd name="f23" fmla="*/ f22 1 3000"/>
              <a:gd name="f24" fmla="*/ f21 1 595"/>
              <a:gd name="f25" fmla="*/ f18 1 f23"/>
              <a:gd name="f26" fmla="*/ f19 1 f23"/>
              <a:gd name="f27" fmla="*/ f18 1 f24"/>
              <a:gd name="f28" fmla="*/ f20 1 f24"/>
              <a:gd name="f29" fmla="*/ f25 f16 1"/>
              <a:gd name="f30" fmla="*/ f26 f16 1"/>
              <a:gd name="f31" fmla="*/ f28 f17 1"/>
              <a:gd name="f32" fmla="*/ f27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3000" h="595">
                <a:moveTo>
                  <a:pt x="f2" y="f2"/>
                </a:moveTo>
                <a:cubicBezTo>
                  <a:pt x="f5" y="f6"/>
                  <a:pt x="f7" y="f8"/>
                  <a:pt x="f9" y="f10"/>
                </a:cubicBezTo>
                <a:cubicBezTo>
                  <a:pt x="f11" y="f4"/>
                  <a:pt x="f12" y="f13"/>
                  <a:pt x="f3" y="f14"/>
                </a:cubicBezTo>
                <a:lnTo>
                  <a:pt x="f3" y="f15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99A719">
                  <a:alpha val="29803"/>
                </a:srgbClr>
              </a:gs>
              <a:gs pos="100000">
                <a:srgbClr val="80B814">
                  <a:alpha val="44705"/>
                </a:srgbClr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8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  <p:extLst>
      <p:ext uri="{BB962C8B-B14F-4D97-AF65-F5344CB8AC3E}">
        <p14:creationId xmlns:p14="http://schemas.microsoft.com/office/powerpoint/2010/main" val="218547371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tile sx="64991" sy="64991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0;p12">
            <a:extLst>
              <a:ext uri="{FF2B5EF4-FFF2-40B4-BE49-F238E27FC236}">
                <a16:creationId xmlns:a16="http://schemas.microsoft.com/office/drawing/2014/main" id="{5832075A-383D-4D47-AD62-BE19D3D050AF}"/>
              </a:ext>
            </a:extLst>
          </p:cNvPr>
          <p:cNvGrpSpPr/>
          <p:nvPr/>
        </p:nvGrpSpPr>
        <p:grpSpPr>
          <a:xfrm>
            <a:off x="-29033" y="-7141"/>
            <a:ext cx="12240735" cy="6879652"/>
            <a:chOff x="-29033" y="-7141"/>
            <a:chExt cx="12240735" cy="6879652"/>
          </a:xfrm>
        </p:grpSpPr>
        <p:sp>
          <p:nvSpPr>
            <p:cNvPr id="3" name="Google Shape;11;p12">
              <a:extLst>
                <a:ext uri="{FF2B5EF4-FFF2-40B4-BE49-F238E27FC236}">
                  <a16:creationId xmlns:a16="http://schemas.microsoft.com/office/drawing/2014/main" id="{802D5ED4-70C7-4E5A-B98B-D858494631AB}"/>
                </a:ext>
              </a:extLst>
            </p:cNvPr>
            <p:cNvSpPr/>
            <p:nvPr/>
          </p:nvSpPr>
          <p:spPr>
            <a:xfrm>
              <a:off x="2606" y="14511"/>
              <a:ext cx="12188952" cy="6858000"/>
            </a:xfrm>
            <a:prstGeom prst="rect">
              <a:avLst/>
            </a:pr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21" tIns="45701" rIns="91421" bIns="45701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zh-TW" altLang="en-US" sz="1800" b="0" i="0" u="none" strike="noStrike" kern="0" cap="none" spc="0" baseline="0">
                <a:solidFill>
                  <a:srgbClr val="FFFFFF"/>
                </a:solidFill>
                <a:uFillTx/>
                <a:latin typeface="MingLiu"/>
                <a:ea typeface="MingLiu"/>
                <a:cs typeface="MingLiu"/>
              </a:endParaRPr>
            </a:p>
          </p:txBody>
        </p:sp>
        <p:grpSp>
          <p:nvGrpSpPr>
            <p:cNvPr id="4" name="Google Shape;12;p12">
              <a:extLst>
                <a:ext uri="{FF2B5EF4-FFF2-40B4-BE49-F238E27FC236}">
                  <a16:creationId xmlns:a16="http://schemas.microsoft.com/office/drawing/2014/main" id="{36F78490-5ACF-4D7B-B24C-CEA7CC724D8D}"/>
                </a:ext>
              </a:extLst>
            </p:cNvPr>
            <p:cNvGrpSpPr/>
            <p:nvPr/>
          </p:nvGrpSpPr>
          <p:grpSpPr>
            <a:xfrm>
              <a:off x="-29033" y="-7141"/>
              <a:ext cx="12240735" cy="1041401"/>
              <a:chOff x="-29033" y="-7141"/>
              <a:chExt cx="12240735" cy="1041401"/>
            </a:xfrm>
          </p:grpSpPr>
          <p:sp>
            <p:nvSpPr>
              <p:cNvPr id="5" name="Google Shape;13;p12">
                <a:extLst>
                  <a:ext uri="{FF2B5EF4-FFF2-40B4-BE49-F238E27FC236}">
                    <a16:creationId xmlns:a16="http://schemas.microsoft.com/office/drawing/2014/main" id="{69E4D727-D6D6-4FEF-B9B5-49A23D3AADC4}"/>
                  </a:ext>
                </a:extLst>
              </p:cNvPr>
              <p:cNvSpPr/>
              <p:nvPr/>
            </p:nvSpPr>
            <p:spPr>
              <a:xfrm>
                <a:off x="-16367" y="-7141"/>
                <a:ext cx="12217398" cy="1041401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5772"/>
                  <a:gd name="f4" fmla="val 656"/>
                  <a:gd name="f5" fmla="val 6"/>
                  <a:gd name="f6" fmla="val 2"/>
                  <a:gd name="f7" fmla="val 2542"/>
                  <a:gd name="f8" fmla="val 2746"/>
                  <a:gd name="f9" fmla="val 101"/>
                  <a:gd name="f10" fmla="val 3828"/>
                  <a:gd name="f11" fmla="val 367"/>
                  <a:gd name="f12" fmla="val 4374"/>
                  <a:gd name="f13" fmla="val 4920"/>
                  <a:gd name="f14" fmla="val 5526"/>
                  <a:gd name="f15" fmla="val 152"/>
                  <a:gd name="f16" fmla="val 5766"/>
                  <a:gd name="f17" fmla="val 55"/>
                  <a:gd name="f18" fmla="val 213"/>
                  <a:gd name="f19" fmla="val 5670"/>
                  <a:gd name="f20" fmla="val 257"/>
                  <a:gd name="f21" fmla="val 5016"/>
                  <a:gd name="f22" fmla="val 441"/>
                  <a:gd name="f23" fmla="val 4302"/>
                  <a:gd name="f24" fmla="val 439"/>
                  <a:gd name="f25" fmla="val 3588"/>
                  <a:gd name="f26" fmla="val 437"/>
                  <a:gd name="f27" fmla="val 2205"/>
                  <a:gd name="f28" fmla="val 165"/>
                  <a:gd name="f29" fmla="val 1488"/>
                  <a:gd name="f30" fmla="val 201"/>
                  <a:gd name="f31" fmla="val 750"/>
                  <a:gd name="f32" fmla="val 209"/>
                  <a:gd name="f33" fmla="val 270"/>
                  <a:gd name="f34" fmla="val 482"/>
                  <a:gd name="f35" fmla="*/ f0 1 5772"/>
                  <a:gd name="f36" fmla="*/ f1 1 656"/>
                  <a:gd name="f37" fmla="val f2"/>
                  <a:gd name="f38" fmla="val f3"/>
                  <a:gd name="f39" fmla="val f4"/>
                  <a:gd name="f40" fmla="+- f39 0 f37"/>
                  <a:gd name="f41" fmla="+- f38 0 f37"/>
                  <a:gd name="f42" fmla="*/ f41 1 5772"/>
                  <a:gd name="f43" fmla="*/ f40 1 656"/>
                  <a:gd name="f44" fmla="*/ f37 1 f42"/>
                  <a:gd name="f45" fmla="*/ f38 1 f42"/>
                  <a:gd name="f46" fmla="*/ f37 1 f43"/>
                  <a:gd name="f47" fmla="*/ f39 1 f43"/>
                  <a:gd name="f48" fmla="*/ f44 f35 1"/>
                  <a:gd name="f49" fmla="*/ f45 f35 1"/>
                  <a:gd name="f50" fmla="*/ f47 f36 1"/>
                  <a:gd name="f51" fmla="*/ f46 f3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48" t="f51" r="f49" b="f50"/>
                <a:pathLst>
                  <a:path w="5772" h="656">
                    <a:moveTo>
                      <a:pt x="f5" y="f6"/>
                    </a:moveTo>
                    <a:lnTo>
                      <a:pt x="f7" y="f2"/>
                    </a:lnTo>
                    <a:cubicBezTo>
                      <a:pt x="f8" y="f9"/>
                      <a:pt x="f10" y="f11"/>
                      <a:pt x="f12" y="f11"/>
                    </a:cubicBezTo>
                    <a:cubicBezTo>
                      <a:pt x="f13" y="f11"/>
                      <a:pt x="f14" y="f15"/>
                      <a:pt x="f16" y="f17"/>
                    </a:cubicBezTo>
                    <a:lnTo>
                      <a:pt x="f3" y="f18"/>
                    </a:lnTo>
                    <a:cubicBezTo>
                      <a:pt x="f19" y="f20"/>
                      <a:pt x="f21" y="f22"/>
                      <a:pt x="f23" y="f24"/>
                    </a:cubicBezTo>
                    <a:cubicBezTo>
                      <a:pt x="f25" y="f26"/>
                      <a:pt x="f27" y="f28"/>
                      <a:pt x="f29" y="f30"/>
                    </a:cubicBezTo>
                    <a:cubicBezTo>
                      <a:pt x="f31" y="f32"/>
                      <a:pt x="f33" y="f34"/>
                      <a:pt x="f2" y="f4"/>
                    </a:cubicBezTo>
                    <a:lnTo>
                      <a:pt x="f5" y="f6"/>
                    </a:lnTo>
                    <a:close/>
                  </a:path>
                </a:pathLst>
              </a:custGeom>
              <a:gradFill>
                <a:gsLst>
                  <a:gs pos="0">
                    <a:srgbClr val="668F1B">
                      <a:alpha val="44705"/>
                    </a:srgbClr>
                  </a:gs>
                  <a:gs pos="100000">
                    <a:srgbClr val="CAE00E">
                      <a:alpha val="54901"/>
                    </a:srgbClr>
                  </a:gs>
                </a:gsLst>
                <a:lin ang="5400000"/>
              </a:gradFill>
              <a:ln cap="flat">
                <a:noFill/>
                <a:prstDash val="solid"/>
              </a:ln>
            </p:spPr>
            <p:txBody>
              <a:bodyPr vert="horz" wrap="square" lIns="91421" tIns="45701" rIns="91421" bIns="45701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zh-TW" altLang="en-US" sz="1800" b="0" i="0" u="none" strike="noStrike" kern="0" cap="none" spc="0" baseline="0">
                  <a:solidFill>
                    <a:srgbClr val="000000"/>
                  </a:solidFill>
                  <a:uFillTx/>
                  <a:latin typeface="MingLiu"/>
                  <a:ea typeface="MingLiu"/>
                  <a:cs typeface="MingLiu"/>
                </a:endParaRPr>
              </a:p>
            </p:txBody>
          </p:sp>
          <p:sp>
            <p:nvSpPr>
              <p:cNvPr id="6" name="Google Shape;14;p12">
                <a:extLst>
                  <a:ext uri="{FF2B5EF4-FFF2-40B4-BE49-F238E27FC236}">
                    <a16:creationId xmlns:a16="http://schemas.microsoft.com/office/drawing/2014/main" id="{B0E2BD95-13C4-4551-9EF0-8C52D4E1AC25}"/>
                  </a:ext>
                </a:extLst>
              </p:cNvPr>
              <p:cNvSpPr/>
              <p:nvPr/>
            </p:nvSpPr>
            <p:spPr>
              <a:xfrm>
                <a:off x="5838325" y="-7141"/>
                <a:ext cx="6349995" cy="63817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00"/>
                  <a:gd name="f4" fmla="val 595"/>
                  <a:gd name="f5" fmla="val 174"/>
                  <a:gd name="f6" fmla="val 102"/>
                  <a:gd name="f7" fmla="val 1168"/>
                  <a:gd name="f8" fmla="val 533"/>
                  <a:gd name="f9" fmla="val 1668"/>
                  <a:gd name="f10" fmla="val 564"/>
                  <a:gd name="f11" fmla="val 2168"/>
                  <a:gd name="f12" fmla="val 2778"/>
                  <a:gd name="f13" fmla="val 279"/>
                  <a:gd name="f14" fmla="val 186"/>
                  <a:gd name="f15" fmla="val 6"/>
                  <a:gd name="f16" fmla="*/ f0 1 3000"/>
                  <a:gd name="f17" fmla="*/ f1 1 595"/>
                  <a:gd name="f18" fmla="val f2"/>
                  <a:gd name="f19" fmla="val f3"/>
                  <a:gd name="f20" fmla="val f4"/>
                  <a:gd name="f21" fmla="+- f20 0 f18"/>
                  <a:gd name="f22" fmla="+- f19 0 f18"/>
                  <a:gd name="f23" fmla="*/ f22 1 3000"/>
                  <a:gd name="f24" fmla="*/ f21 1 595"/>
                  <a:gd name="f25" fmla="*/ f18 1 f23"/>
                  <a:gd name="f26" fmla="*/ f19 1 f23"/>
                  <a:gd name="f27" fmla="*/ f18 1 f24"/>
                  <a:gd name="f28" fmla="*/ f20 1 f24"/>
                  <a:gd name="f29" fmla="*/ f25 f16 1"/>
                  <a:gd name="f30" fmla="*/ f26 f16 1"/>
                  <a:gd name="f31" fmla="*/ f28 f17 1"/>
                  <a:gd name="f32" fmla="*/ f27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9" t="f32" r="f30" b="f31"/>
                <a:pathLst>
                  <a:path w="3000" h="595">
                    <a:moveTo>
                      <a:pt x="f2" y="f2"/>
                    </a:moveTo>
                    <a:cubicBezTo>
                      <a:pt x="f5" y="f6"/>
                      <a:pt x="f7" y="f8"/>
                      <a:pt x="f9" y="f10"/>
                    </a:cubicBezTo>
                    <a:cubicBezTo>
                      <a:pt x="f11" y="f4"/>
                      <a:pt x="f12" y="f13"/>
                      <a:pt x="f3" y="f14"/>
                    </a:cubicBezTo>
                    <a:lnTo>
                      <a:pt x="f3" y="f15"/>
                    </a:lnTo>
                    <a:lnTo>
                      <a:pt x="f2" y="f2"/>
                    </a:lnTo>
                    <a:close/>
                  </a:path>
                </a:pathLst>
              </a:custGeom>
              <a:gradFill>
                <a:gsLst>
                  <a:gs pos="0">
                    <a:srgbClr val="99A719">
                      <a:alpha val="29803"/>
                    </a:srgbClr>
                  </a:gs>
                  <a:gs pos="100000">
                    <a:srgbClr val="80B814">
                      <a:alpha val="44705"/>
                    </a:srgbClr>
                  </a:gs>
                </a:gsLst>
                <a:lin ang="5400000"/>
              </a:gradFill>
              <a:ln cap="flat">
                <a:noFill/>
                <a:prstDash val="solid"/>
              </a:ln>
            </p:spPr>
            <p:txBody>
              <a:bodyPr vert="horz" wrap="square" lIns="91421" tIns="45701" rIns="91421" bIns="45701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zh-TW" altLang="en-US" sz="1800" b="0" i="0" u="none" strike="noStrike" kern="0" cap="none" spc="0" baseline="0">
                  <a:solidFill>
                    <a:srgbClr val="000000"/>
                  </a:solidFill>
                  <a:uFillTx/>
                  <a:latin typeface="MingLiu"/>
                  <a:ea typeface="MingLiu"/>
                  <a:cs typeface="MingLiu"/>
                </a:endParaRPr>
              </a:p>
            </p:txBody>
          </p:sp>
          <p:grpSp>
            <p:nvGrpSpPr>
              <p:cNvPr id="7" name="Google Shape;15;p12">
                <a:extLst>
                  <a:ext uri="{FF2B5EF4-FFF2-40B4-BE49-F238E27FC236}">
                    <a16:creationId xmlns:a16="http://schemas.microsoft.com/office/drawing/2014/main" id="{DD14A068-FA7F-4441-9B12-C6B3C373B19A}"/>
                  </a:ext>
                </a:extLst>
              </p:cNvPr>
              <p:cNvGrpSpPr/>
              <p:nvPr/>
            </p:nvGrpSpPr>
            <p:grpSpPr>
              <a:xfrm>
                <a:off x="-29033" y="202412"/>
                <a:ext cx="12240735" cy="649224"/>
                <a:chOff x="-29033" y="202412"/>
                <a:chExt cx="12240735" cy="649224"/>
              </a:xfrm>
            </p:grpSpPr>
            <p:sp>
              <p:nvSpPr>
                <p:cNvPr id="8" name="Google Shape;16;p12">
                  <a:extLst>
                    <a:ext uri="{FF2B5EF4-FFF2-40B4-BE49-F238E27FC236}">
                      <a16:creationId xmlns:a16="http://schemas.microsoft.com/office/drawing/2014/main" id="{EE5F52C8-0229-4B76-B0CC-6A213FEA8021}"/>
                    </a:ext>
                  </a:extLst>
                </p:cNvPr>
                <p:cNvSpPr/>
                <p:nvPr/>
              </p:nvSpPr>
              <p:spPr>
                <a:xfrm rot="21435692">
                  <a:off x="-29033" y="202412"/>
                  <a:ext cx="12217398" cy="649224"/>
                </a:xfrm>
                <a:custGeom>
                  <a:avLst/>
                  <a:gdLst>
                    <a:gd name="f0" fmla="val w"/>
                    <a:gd name="f1" fmla="val h"/>
                    <a:gd name="f2" fmla="val 0"/>
                    <a:gd name="f3" fmla="val 5772"/>
                    <a:gd name="f4" fmla="val 1055"/>
                    <a:gd name="f5" fmla="val 966"/>
                    <a:gd name="f6" fmla="val 282"/>
                    <a:gd name="f7" fmla="val 738"/>
                    <a:gd name="f8" fmla="val 923"/>
                    <a:gd name="f9" fmla="val 275"/>
                    <a:gd name="f10" fmla="val 1608"/>
                    <a:gd name="f11" fmla="val 2293"/>
                    <a:gd name="f12" fmla="val 289"/>
                    <a:gd name="f13" fmla="val 3416"/>
                    <a:gd name="f14" fmla="val 4110"/>
                    <a:gd name="f15" fmla="val 1008"/>
                    <a:gd name="f16" fmla="val 4804"/>
                    <a:gd name="f17" fmla="val 961"/>
                    <a:gd name="f18" fmla="val 5426"/>
                    <a:gd name="f19" fmla="val 210"/>
                    <a:gd name="f20" fmla="*/ f0 1 5772"/>
                    <a:gd name="f21" fmla="*/ f1 1 1055"/>
                    <a:gd name="f22" fmla="val f2"/>
                    <a:gd name="f23" fmla="val f3"/>
                    <a:gd name="f24" fmla="val f4"/>
                    <a:gd name="f25" fmla="+- f24 0 f22"/>
                    <a:gd name="f26" fmla="+- f23 0 f22"/>
                    <a:gd name="f27" fmla="*/ f26 1 5772"/>
                    <a:gd name="f28" fmla="*/ f25 1 1055"/>
                    <a:gd name="f29" fmla="*/ f22 1 f27"/>
                    <a:gd name="f30" fmla="*/ f23 1 f27"/>
                    <a:gd name="f31" fmla="*/ f22 1 f28"/>
                    <a:gd name="f32" fmla="*/ f24 1 f28"/>
                    <a:gd name="f33" fmla="*/ f29 f20 1"/>
                    <a:gd name="f34" fmla="*/ f30 f20 1"/>
                    <a:gd name="f35" fmla="*/ f32 f21 1"/>
                    <a:gd name="f36" fmla="*/ f31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33" t="f36" r="f34" b="f35"/>
                  <a:pathLst>
                    <a:path w="5772" h="1055">
                      <a:moveTo>
                        <a:pt x="f2" y="f5"/>
                      </a:moveTo>
                      <a:cubicBezTo>
                        <a:pt x="f6" y="f7"/>
                        <a:pt x="f8" y="f9"/>
                        <a:pt x="f10" y="f6"/>
                      </a:cubicBezTo>
                      <a:cubicBezTo>
                        <a:pt x="f11" y="f12"/>
                        <a:pt x="f13" y="f4"/>
                        <a:pt x="f14" y="f15"/>
                      </a:cubicBezTo>
                      <a:cubicBezTo>
                        <a:pt x="f16" y="f17"/>
                        <a:pt x="f18" y="f19"/>
                        <a:pt x="f3" y="f2"/>
                      </a:cubicBezTo>
                    </a:path>
                  </a:pathLst>
                </a:custGeom>
                <a:noFill/>
                <a:ln w="10771" cap="flat">
                  <a:solidFill>
                    <a:srgbClr val="A8B532"/>
                  </a:solidFill>
                  <a:prstDash val="solid"/>
                  <a:round/>
                </a:ln>
              </p:spPr>
              <p:txBody>
                <a:bodyPr vert="horz" wrap="square" lIns="91421" tIns="45701" rIns="91421" bIns="45701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zh-TW" altLang="en-US" sz="1800" b="0" i="0" u="none" strike="noStrike" kern="0" cap="none" spc="0" baseline="0">
                    <a:solidFill>
                      <a:srgbClr val="000000"/>
                    </a:solidFill>
                    <a:uFillTx/>
                    <a:latin typeface="MingLiu"/>
                    <a:ea typeface="MingLiu"/>
                    <a:cs typeface="MingLiu"/>
                  </a:endParaRPr>
                </a:p>
              </p:txBody>
            </p:sp>
            <p:sp>
              <p:nvSpPr>
                <p:cNvPr id="9" name="Google Shape;17;p12">
                  <a:extLst>
                    <a:ext uri="{FF2B5EF4-FFF2-40B4-BE49-F238E27FC236}">
                      <a16:creationId xmlns:a16="http://schemas.microsoft.com/office/drawing/2014/main" id="{E396D696-1B2E-4AED-AB96-64634C89A52E}"/>
                    </a:ext>
                  </a:extLst>
                </p:cNvPr>
                <p:cNvSpPr/>
                <p:nvPr/>
              </p:nvSpPr>
              <p:spPr>
                <a:xfrm rot="21435692">
                  <a:off x="-22713" y="275865"/>
                  <a:ext cx="12234415" cy="530352"/>
                </a:xfrm>
                <a:custGeom>
                  <a:avLst/>
                  <a:gdLst>
                    <a:gd name="f0" fmla="val w"/>
                    <a:gd name="f1" fmla="val h"/>
                    <a:gd name="f2" fmla="val 0"/>
                    <a:gd name="f3" fmla="val 5766"/>
                    <a:gd name="f4" fmla="val 854"/>
                    <a:gd name="f5" fmla="val 732"/>
                    <a:gd name="f6" fmla="val 273"/>
                    <a:gd name="f7" fmla="val 647"/>
                    <a:gd name="f8" fmla="val 951"/>
                    <a:gd name="f9" fmla="val 214"/>
                    <a:gd name="f10" fmla="val 1638"/>
                    <a:gd name="f11" fmla="val 228"/>
                    <a:gd name="f12" fmla="val 2325"/>
                    <a:gd name="f13" fmla="val 242"/>
                    <a:gd name="f14" fmla="val 3434"/>
                    <a:gd name="f15" fmla="val 4122"/>
                    <a:gd name="f16" fmla="val 816"/>
                    <a:gd name="f17" fmla="val 4810"/>
                    <a:gd name="f18" fmla="val 778"/>
                    <a:gd name="f19" fmla="val 5424"/>
                    <a:gd name="f20" fmla="val 170"/>
                    <a:gd name="f21" fmla="*/ f0 1 5766"/>
                    <a:gd name="f22" fmla="*/ f1 1 854"/>
                    <a:gd name="f23" fmla="val f2"/>
                    <a:gd name="f24" fmla="val f3"/>
                    <a:gd name="f25" fmla="val f4"/>
                    <a:gd name="f26" fmla="+- f25 0 f23"/>
                    <a:gd name="f27" fmla="+- f24 0 f23"/>
                    <a:gd name="f28" fmla="*/ f27 1 5766"/>
                    <a:gd name="f29" fmla="*/ f26 1 854"/>
                    <a:gd name="f30" fmla="*/ f23 1 f28"/>
                    <a:gd name="f31" fmla="*/ f24 1 f28"/>
                    <a:gd name="f32" fmla="*/ f23 1 f29"/>
                    <a:gd name="f33" fmla="*/ f25 1 f29"/>
                    <a:gd name="f34" fmla="*/ f30 f21 1"/>
                    <a:gd name="f35" fmla="*/ f31 f21 1"/>
                    <a:gd name="f36" fmla="*/ f33 f22 1"/>
                    <a:gd name="f37" fmla="*/ f32 f2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34" t="f37" r="f35" b="f36"/>
                  <a:pathLst>
                    <a:path w="5766" h="854">
                      <a:moveTo>
                        <a:pt x="f2" y="f5"/>
                      </a:moveTo>
                      <a:cubicBezTo>
                        <a:pt x="f6" y="f7"/>
                        <a:pt x="f8" y="f9"/>
                        <a:pt x="f10" y="f11"/>
                      </a:cubicBezTo>
                      <a:cubicBezTo>
                        <a:pt x="f12" y="f13"/>
                        <a:pt x="f14" y="f4"/>
                        <a:pt x="f15" y="f16"/>
                      </a:cubicBezTo>
                      <a:cubicBezTo>
                        <a:pt x="f17" y="f18"/>
                        <a:pt x="f19" y="f20"/>
                        <a:pt x="f3" y="f2"/>
                      </a:cubicBezTo>
                    </a:path>
                  </a:pathLst>
                </a:custGeom>
                <a:noFill/>
                <a:ln w="9528" cap="flat">
                  <a:solidFill>
                    <a:srgbClr val="029676"/>
                  </a:solidFill>
                  <a:prstDash val="solid"/>
                  <a:round/>
                </a:ln>
              </p:spPr>
              <p:txBody>
                <a:bodyPr vert="horz" wrap="square" lIns="91421" tIns="45701" rIns="91421" bIns="45701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zh-TW" altLang="en-US" sz="1800" b="0" i="0" u="none" strike="noStrike" kern="0" cap="none" spc="0" baseline="0">
                    <a:solidFill>
                      <a:srgbClr val="000000"/>
                    </a:solidFill>
                    <a:uFillTx/>
                    <a:latin typeface="MingLiu"/>
                    <a:ea typeface="MingLiu"/>
                    <a:cs typeface="MingLiu"/>
                  </a:endParaRPr>
                </a:p>
              </p:txBody>
            </p:sp>
          </p:grpSp>
        </p:grpSp>
      </p:grpSp>
      <p:sp>
        <p:nvSpPr>
          <p:cNvPr id="10" name="Google Shape;18;p12">
            <a:extLst>
              <a:ext uri="{FF2B5EF4-FFF2-40B4-BE49-F238E27FC236}">
                <a16:creationId xmlns:a16="http://schemas.microsoft.com/office/drawing/2014/main" id="{2F7DE4FC-8046-42B4-98EE-43C892E529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01" rIns="0" bIns="0" anchor="b" anchorCtr="0" compatLnSpc="1">
            <a:normAutofit/>
          </a:bodyPr>
          <a:lstStyle/>
          <a:p>
            <a:pPr lvl="0"/>
            <a:endParaRPr lang="zh-TW" altLang="en-US"/>
          </a:p>
        </p:txBody>
      </p:sp>
      <p:sp>
        <p:nvSpPr>
          <p:cNvPr id="11" name="Google Shape;19;p12">
            <a:extLst>
              <a:ext uri="{FF2B5EF4-FFF2-40B4-BE49-F238E27FC236}">
                <a16:creationId xmlns:a16="http://schemas.microsoft.com/office/drawing/2014/main" id="{C5958CA2-A459-4DA5-8B91-A2763F9604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3" y="1935483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2" name="Google Shape;20;p12">
            <a:extLst>
              <a:ext uri="{FF2B5EF4-FFF2-40B4-BE49-F238E27FC236}">
                <a16:creationId xmlns:a16="http://schemas.microsoft.com/office/drawing/2014/main" id="{4D67D058-60B1-4F22-83F7-9EC5F05473E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alt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endParaRPr lang="zh-TW" altLang="en-US"/>
          </a:p>
        </p:txBody>
      </p:sp>
      <p:sp>
        <p:nvSpPr>
          <p:cNvPr id="13" name="Google Shape;21;p12">
            <a:extLst>
              <a:ext uri="{FF2B5EF4-FFF2-40B4-BE49-F238E27FC236}">
                <a16:creationId xmlns:a16="http://schemas.microsoft.com/office/drawing/2014/main" id="{6C6AC1E1-605D-4806-BF9E-17A11C93987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556001" y="6356351"/>
            <a:ext cx="44704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alt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endParaRPr lang="zh-TW" altLang="en-US"/>
          </a:p>
        </p:txBody>
      </p:sp>
      <p:sp>
        <p:nvSpPr>
          <p:cNvPr id="14" name="Google Shape;22;p12">
            <a:extLst>
              <a:ext uri="{FF2B5EF4-FFF2-40B4-BE49-F238E27FC236}">
                <a16:creationId xmlns:a16="http://schemas.microsoft.com/office/drawing/2014/main" id="{E89D52A9-803F-4783-979F-A1ED30E0581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altLang="zh-TW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fld id="{0A79C0C8-9C13-46F4-8CD9-5CA66668F8A0}" type="slidenum"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altLang="en-US" sz="5000" b="0" i="0" u="none" strike="noStrike" kern="0" cap="none" spc="0" baseline="0">
          <a:solidFill>
            <a:srgbClr val="455F51"/>
          </a:solidFill>
          <a:uFillTx/>
          <a:latin typeface="Microsoft JhengHei"/>
          <a:ea typeface="Microsoft JhengHei"/>
          <a:cs typeface="Microsoft JhengHei"/>
        </a:defRPr>
      </a:lvl1pPr>
    </p:titleStyle>
    <p:bodyStyle>
      <a:lvl1pPr marL="457200" marR="0" lvl="0" indent="-385447" algn="l" defTabSz="914400" rtl="0" fontAlgn="auto" hangingPunct="1">
        <a:lnSpc>
          <a:spcPct val="100000"/>
        </a:lnSpc>
        <a:spcBef>
          <a:spcPts val="520"/>
        </a:spcBef>
        <a:spcAft>
          <a:spcPts val="0"/>
        </a:spcAft>
        <a:buClr>
          <a:srgbClr val="626A19"/>
        </a:buClr>
        <a:buSzPts val="2470"/>
        <a:buFont typeface="Noto Sans Symbols"/>
        <a:buChar char="⚫"/>
        <a:tabLst/>
        <a:defRPr lang="zh-TW" altLang="en-US" sz="2600" b="0" i="0" u="none" strike="noStrike" kern="0" cap="none" spc="0" baseline="0">
          <a:solidFill>
            <a:srgbClr val="000000"/>
          </a:solidFill>
          <a:uFillTx/>
          <a:latin typeface="MingLiu"/>
          <a:ea typeface="MingLiu"/>
          <a:cs typeface="MingLiu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10865759" cy="68942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113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年第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2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梯次科研創業計畫個案構想書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萌芽案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6096000" y="4772638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臺北醫學大學</a:t>
            </a:r>
            <a:endParaRPr lang="en-US" altLang="zh-TW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113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2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396782" y="6375751"/>
            <a:ext cx="4786510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本範本一、二兩項，</a:t>
            </a:r>
            <a:r>
              <a:rPr lang="zh-TW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請勿超過2</a:t>
            </a:r>
            <a:r>
              <a:rPr lang="en-US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5</a:t>
            </a:r>
            <a:r>
              <a:rPr lang="zh-TW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8886865-B1DE-49EA-9689-5AB41B737406}"/>
              </a:ext>
            </a:extLst>
          </p:cNvPr>
          <p:cNvSpPr txBox="1"/>
          <p:nvPr/>
        </p:nvSpPr>
        <p:spPr>
          <a:xfrm>
            <a:off x="25400" y="4997912"/>
            <a:ext cx="49657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本計畫是否同時有其他單位提供補助項目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□否；□是，請於「個案經費表」揭露說明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是否曾執行與本計畫相關各部會研究計畫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□否；□是，請填寫「相關計畫補助狀況」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98;p10">
            <a:extLst>
              <a:ext uri="{FF2B5EF4-FFF2-40B4-BE49-F238E27FC236}">
                <a16:creationId xmlns:a16="http://schemas.microsoft.com/office/drawing/2014/main" id="{CD24C08F-EBD5-48A1-A6F3-86478AAB41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523567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附件一、計畫主持人過往研究成果</a:t>
            </a:r>
            <a:r>
              <a:rPr lang="en-US" altLang="zh-TW" sz="4000" b="1">
                <a:solidFill>
                  <a:srgbClr val="FF0000"/>
                </a:solidFill>
              </a:rPr>
              <a:t>(</a:t>
            </a:r>
            <a:r>
              <a:rPr lang="zh-TW" altLang="en-US" sz="4000" b="1">
                <a:solidFill>
                  <a:srgbClr val="FF0000"/>
                </a:solidFill>
              </a:rPr>
              <a:t>續</a:t>
            </a:r>
            <a:r>
              <a:rPr lang="en-US" altLang="zh-TW" sz="4000" b="1">
                <a:solidFill>
                  <a:srgbClr val="FF0000"/>
                </a:solidFill>
              </a:rPr>
              <a:t>)</a:t>
            </a:r>
            <a:endParaRPr lang="zh-TW" altLang="en-US" sz="4000" b="1">
              <a:solidFill>
                <a:srgbClr val="FF0000"/>
              </a:solidFill>
              <a:latin typeface="PMingLiu"/>
              <a:ea typeface="PMingLiu"/>
            </a:endParaRPr>
          </a:p>
        </p:txBody>
      </p:sp>
      <p:sp>
        <p:nvSpPr>
          <p:cNvPr id="3" name="Google Shape;199;p10">
            <a:extLst>
              <a:ext uri="{FF2B5EF4-FFF2-40B4-BE49-F238E27FC236}">
                <a16:creationId xmlns:a16="http://schemas.microsoft.com/office/drawing/2014/main" id="{8A6E7660-3467-4A99-B600-30D449B7F14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830034"/>
            <a:ext cx="11182353" cy="683742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本計畫核心技術相關「關鍵論文」，請條列說明</a:t>
            </a:r>
          </a:p>
        </p:txBody>
      </p:sp>
      <p:graphicFrame>
        <p:nvGraphicFramePr>
          <p:cNvPr id="4" name="Google Shape;200;p10">
            <a:extLst>
              <a:ext uri="{FF2B5EF4-FFF2-40B4-BE49-F238E27FC236}">
                <a16:creationId xmlns:a16="http://schemas.microsoft.com/office/drawing/2014/main" id="{726A7A5D-377E-4EA8-80D6-4337362C4CEE}"/>
              </a:ext>
            </a:extLst>
          </p:cNvPr>
          <p:cNvGraphicFramePr>
            <a:graphicFrameLocks noGrp="1"/>
          </p:cNvGraphicFramePr>
          <p:nvPr/>
        </p:nvGraphicFramePr>
        <p:xfrm>
          <a:off x="703703" y="2997275"/>
          <a:ext cx="10878699" cy="2750268"/>
        </p:xfrm>
        <a:graphic>
          <a:graphicData uri="http://schemas.openxmlformats.org/drawingml/2006/table">
            <a:tbl>
              <a:tblPr firstRow="1" bandRow="1">
                <a:effectLst/>
                <a:tableStyleId>{B1FEB2F9-A533-4958-B5E3-67B127F02D2C}</a:tableStyleId>
              </a:tblPr>
              <a:tblGrid>
                <a:gridCol w="1740103">
                  <a:extLst>
                    <a:ext uri="{9D8B030D-6E8A-4147-A177-3AD203B41FA5}">
                      <a16:colId xmlns:a16="http://schemas.microsoft.com/office/drawing/2014/main" val="3567767152"/>
                    </a:ext>
                  </a:extLst>
                </a:gridCol>
                <a:gridCol w="1974445">
                  <a:extLst>
                    <a:ext uri="{9D8B030D-6E8A-4147-A177-3AD203B41FA5}">
                      <a16:colId xmlns:a16="http://schemas.microsoft.com/office/drawing/2014/main" val="2861688902"/>
                    </a:ext>
                  </a:extLst>
                </a:gridCol>
                <a:gridCol w="1537472">
                  <a:extLst>
                    <a:ext uri="{9D8B030D-6E8A-4147-A177-3AD203B41FA5}">
                      <a16:colId xmlns:a16="http://schemas.microsoft.com/office/drawing/2014/main" val="1677880754"/>
                    </a:ext>
                  </a:extLst>
                </a:gridCol>
                <a:gridCol w="1942103">
                  <a:extLst>
                    <a:ext uri="{9D8B030D-6E8A-4147-A177-3AD203B41FA5}">
                      <a16:colId xmlns:a16="http://schemas.microsoft.com/office/drawing/2014/main" val="3385733642"/>
                    </a:ext>
                  </a:extLst>
                </a:gridCol>
                <a:gridCol w="1836901">
                  <a:extLst>
                    <a:ext uri="{9D8B030D-6E8A-4147-A177-3AD203B41FA5}">
                      <a16:colId xmlns:a16="http://schemas.microsoft.com/office/drawing/2014/main" val="682027390"/>
                    </a:ext>
                  </a:extLst>
                </a:gridCol>
                <a:gridCol w="1847673">
                  <a:extLst>
                    <a:ext uri="{9D8B030D-6E8A-4147-A177-3AD203B41FA5}">
                      <a16:colId xmlns:a16="http://schemas.microsoft.com/office/drawing/2014/main" val="3989199134"/>
                    </a:ext>
                  </a:extLst>
                </a:gridCol>
              </a:tblGrid>
              <a:tr h="67572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論文名稱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論文主要作者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（按原出版之次序，通訊作者請加註*）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出版年、月份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期刊</a:t>
                      </a:r>
                      <a:r>
                        <a:rPr lang="en-US" alt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/</a:t>
                      </a:r>
                      <a:r>
                        <a:rPr lang="zh-TW" altLang="en-US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會議名稱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（專書出版社，起迄頁數）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重點摘要說明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1884624943"/>
                  </a:ext>
                </a:extLst>
              </a:tr>
              <a:tr h="32835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385709849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1366960617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3463255085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526431437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623090717"/>
                  </a:ext>
                </a:extLst>
              </a:tr>
            </a:tbl>
          </a:graphicData>
        </a:graphic>
      </p:graphicFrame>
      <p:sp>
        <p:nvSpPr>
          <p:cNvPr id="5" name="Google Shape;201;p10">
            <a:extLst>
              <a:ext uri="{FF2B5EF4-FFF2-40B4-BE49-F238E27FC236}">
                <a16:creationId xmlns:a16="http://schemas.microsoft.com/office/drawing/2014/main" id="{117ADDA1-3FA9-4B3C-BDC8-4A097E23B216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76EBB56-0E6C-4C56-9D31-5549E56C7F80}" type="slidenum">
              <a:t>10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6" name="Google Shape;202;p10">
            <a:extLst>
              <a:ext uri="{FF2B5EF4-FFF2-40B4-BE49-F238E27FC236}">
                <a16:creationId xmlns:a16="http://schemas.microsoft.com/office/drawing/2014/main" id="{D6BADB45-1460-43D8-A41A-9C1C95784730}"/>
              </a:ext>
            </a:extLst>
          </p:cNvPr>
          <p:cNvSpPr/>
          <p:nvPr/>
        </p:nvSpPr>
        <p:spPr>
          <a:xfrm>
            <a:off x="904926" y="2359965"/>
            <a:ext cx="10591696" cy="5078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包括已發表之相關期刊論文、研討會議、榮獲知名獎座等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7;p11">
            <a:extLst>
              <a:ext uri="{FF2B5EF4-FFF2-40B4-BE49-F238E27FC236}">
                <a16:creationId xmlns:a16="http://schemas.microsoft.com/office/drawing/2014/main" id="{935E2208-0BED-4275-A26D-6F3E3B1C89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205109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附件二、本計畫「智財調查」</a:t>
            </a:r>
            <a:endParaRPr lang="zh-TW" altLang="en-US" sz="4000">
              <a:solidFill>
                <a:srgbClr val="FF0000"/>
              </a:solidFill>
            </a:endParaRPr>
          </a:p>
        </p:txBody>
      </p:sp>
      <p:sp>
        <p:nvSpPr>
          <p:cNvPr id="3" name="Google Shape;208;p11">
            <a:extLst>
              <a:ext uri="{FF2B5EF4-FFF2-40B4-BE49-F238E27FC236}">
                <a16:creationId xmlns:a16="http://schemas.microsoft.com/office/drawing/2014/main" id="{1B966FAB-B8F6-4271-9C3D-0FCD9832010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59602" y="1506858"/>
            <a:ext cx="10972800" cy="5088151"/>
          </a:xfrm>
        </p:spPr>
        <p:txBody>
          <a:bodyPr/>
          <a:lstStyle/>
          <a:p>
            <a:pPr marL="274320" lvl="0" indent="-274347">
              <a:lnSpc>
                <a:spcPct val="83448"/>
              </a:lnSpc>
              <a:spcBef>
                <a:spcPts val="0"/>
              </a:spcBef>
              <a:buSzPct val="95000"/>
              <a:buChar char="◆"/>
            </a:pPr>
            <a:r>
              <a:rPr lang="zh-TW" altLang="en-US" sz="2200" b="1">
                <a:solidFill>
                  <a:srgbClr val="455F51"/>
                </a:solidFill>
                <a:latin typeface="Microsoft JhengHei"/>
                <a:ea typeface="Microsoft JhengHei"/>
              </a:rPr>
              <a:t>技術權利限制處理規劃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本計畫規劃運用於創業之技術內容，若有已授權第三方使用，或其他合約上限制等情事，請提出相關文件並說明後續處理之規劃，請參閱附件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X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。</a:t>
            </a:r>
          </a:p>
          <a:p>
            <a:pPr marL="274320" lvl="1" indent="-274347">
              <a:lnSpc>
                <a:spcPct val="83448"/>
              </a:lnSpc>
              <a:spcBef>
                <a:spcPts val="450"/>
              </a:spcBef>
              <a:buClr>
                <a:srgbClr val="626A19"/>
              </a:buClr>
              <a:buSzPct val="95000"/>
              <a:buFont typeface="Noto Sans Symbols"/>
              <a:buChar char="◆"/>
            </a:pPr>
            <a:r>
              <a:rPr lang="en-US" altLang="zh-TW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PI</a:t>
            </a:r>
            <a:r>
              <a:rPr lang="zh-TW" altLang="en-US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或</a:t>
            </a:r>
            <a:r>
              <a:rPr lang="en-US" altLang="zh-TW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CoPI</a:t>
            </a:r>
            <a:r>
              <a:rPr lang="zh-TW" altLang="en-US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據實揭露義務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曾向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含申請中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政府提出補助以成立新創公司為結案條件，或補助新創技術商業化為目標之計畫申請者，個案主持人須據實揭露，請參閱附件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X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。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應詳細說明二者間之技術區分及競合關係， 若有共通性智財布局，其處理方案及運用規劃為何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?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274320" lvl="1" indent="-274347">
              <a:lnSpc>
                <a:spcPct val="83448"/>
              </a:lnSpc>
              <a:spcBef>
                <a:spcPts val="450"/>
              </a:spcBef>
              <a:buClr>
                <a:srgbClr val="626A19"/>
              </a:buClr>
              <a:buSzPct val="95000"/>
              <a:buFont typeface="Noto Sans Symbols"/>
              <a:buChar char="◆"/>
            </a:pPr>
            <a:r>
              <a:rPr lang="zh-TW" altLang="en-US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跨單位及共同發明人協議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若有與其他單位智財共有情形，應取得通過補助個案需運用智財權所有發明人之權益分配協議，及共有單位之智財協議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包含同意由執行機構統籌處理技術作價、在執行機構技術股分配比例內約定雙方技術股占比等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，並提出證明文件，於個案出場時依前揭協議進行技術股分配事宜，請參閱附件</a:t>
            </a:r>
            <a:r>
              <a:rPr lang="en-US" altLang="zh-TW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X</a:t>
            </a:r>
            <a:r>
              <a:rPr lang="zh-TW" altLang="en-US" sz="1800" kern="0">
                <a:solidFill>
                  <a:srgbClr val="000000"/>
                </a:solidFill>
                <a:latin typeface="Microsoft JhengHei"/>
                <a:ea typeface="Microsoft JhengHei"/>
              </a:rPr>
              <a:t>。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altLang="en-US" sz="1800" b="1" kern="0">
                <a:solidFill>
                  <a:srgbClr val="FF0000"/>
                </a:solidFill>
                <a:latin typeface="Microsoft JhengHei"/>
                <a:ea typeface="Microsoft JhengHei"/>
              </a:rPr>
              <a:t>此證明文件請上傳於申請系統中</a:t>
            </a:r>
            <a:endParaRPr lang="zh-TW" altLang="en-US" sz="1800" kern="0">
              <a:solidFill>
                <a:srgbClr val="000000"/>
              </a:solidFill>
              <a:latin typeface="Microsoft JhengHei"/>
              <a:ea typeface="Microsoft JhengHei"/>
            </a:endParaRPr>
          </a:p>
        </p:txBody>
      </p:sp>
      <p:sp>
        <p:nvSpPr>
          <p:cNvPr id="4" name="Google Shape;209;p11">
            <a:extLst>
              <a:ext uri="{FF2B5EF4-FFF2-40B4-BE49-F238E27FC236}">
                <a16:creationId xmlns:a16="http://schemas.microsoft.com/office/drawing/2014/main" id="{D27C4C95-4995-421B-B290-C23F7F773BE8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DF42A8C-EE1D-4613-8E2B-0FF9219152A9}" type="slidenum">
              <a:t>11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6;p2">
            <a:extLst>
              <a:ext uri="{FF2B5EF4-FFF2-40B4-BE49-F238E27FC236}">
                <a16:creationId xmlns:a16="http://schemas.microsoft.com/office/drawing/2014/main" id="{C27AFED6-880F-4DF7-942D-00EF7647D9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5775" y="0"/>
            <a:ext cx="10972800" cy="857250"/>
          </a:xfrm>
        </p:spPr>
        <p:txBody>
          <a:bodyPr anchor="ctr">
            <a:noAutofit/>
          </a:bodyPr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一、構想項目說明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zh-TW" altLang="en-US" sz="2800" b="1">
                <a:solidFill>
                  <a:srgbClr val="FF0000"/>
                </a:solidFill>
              </a:rPr>
              <a:t>以下為參考項目，團隊可自行編列順序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endParaRPr lang="zh-TW" altLang="en-US" sz="4000" b="1">
              <a:solidFill>
                <a:srgbClr val="FF0000"/>
              </a:solidFill>
            </a:endParaRPr>
          </a:p>
        </p:txBody>
      </p:sp>
      <p:sp>
        <p:nvSpPr>
          <p:cNvPr id="3" name="Google Shape;117;p2">
            <a:extLst>
              <a:ext uri="{FF2B5EF4-FFF2-40B4-BE49-F238E27FC236}">
                <a16:creationId xmlns:a16="http://schemas.microsoft.com/office/drawing/2014/main" id="{92914BFD-698D-45BB-8895-955E4F3E807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857250"/>
            <a:ext cx="11477621" cy="5864230"/>
          </a:xfrm>
        </p:spPr>
        <p:txBody>
          <a:bodyPr/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zh-TW" sz="1900" b="1">
                <a:latin typeface="Microsoft JhengHei"/>
                <a:ea typeface="Microsoft JhengHei"/>
              </a:rPr>
              <a:t>(</a:t>
            </a:r>
            <a:r>
              <a:rPr lang="zh-TW" altLang="en-US" sz="1900" b="1">
                <a:latin typeface="Microsoft JhengHei"/>
                <a:ea typeface="Microsoft JhengHei"/>
              </a:rPr>
              <a:t>一</a:t>
            </a:r>
            <a:r>
              <a:rPr lang="en-US" altLang="zh-TW" sz="1900" b="1">
                <a:latin typeface="Microsoft JhengHei"/>
                <a:ea typeface="Microsoft JhengHei"/>
              </a:rPr>
              <a:t>)</a:t>
            </a:r>
            <a:r>
              <a:rPr lang="zh-TW" altLang="en-US" sz="1900" b="1">
                <a:solidFill>
                  <a:srgbClr val="455F51"/>
                </a:solidFill>
                <a:latin typeface="Microsoft JhengHei"/>
                <a:ea typeface="Microsoft JhengHei"/>
              </a:rPr>
              <a:t>核心技術原創性</a:t>
            </a:r>
          </a:p>
          <a:p>
            <a:pPr marL="849313" lvl="1" indent="-400050">
              <a:lnSpc>
                <a:spcPct val="80000"/>
              </a:lnSpc>
              <a:spcBef>
                <a:spcPts val="29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原創性核心技術說明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本計畫運用之創業技術內容，須為政府補助計畫產出之研發成果，依科技基本法規定歸屬於執行機構所有者。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請說明核心技術內容及相關實驗數據，並請列出已發表之關鍵期刊論文、研討會議、榮獲知名獎座等。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請說明將運用於創業之技術內容智財布局規劃，包括專利、營業秘密等。</a:t>
            </a:r>
          </a:p>
          <a:p>
            <a:pPr marL="0" lvl="0" indent="0">
              <a:lnSpc>
                <a:spcPct val="80000"/>
              </a:lnSpc>
              <a:spcBef>
                <a:spcPts val="370"/>
              </a:spcBef>
              <a:buNone/>
            </a:pPr>
            <a:r>
              <a:rPr lang="en-US" altLang="zh-TW" sz="1900" b="1">
                <a:solidFill>
                  <a:srgbClr val="455F51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900" b="1">
                <a:solidFill>
                  <a:srgbClr val="455F51"/>
                </a:solidFill>
                <a:latin typeface="Microsoft JhengHei"/>
                <a:ea typeface="Microsoft JhengHei"/>
              </a:rPr>
              <a:t>二</a:t>
            </a:r>
            <a:r>
              <a:rPr lang="en-US" altLang="zh-TW" sz="1900" b="1">
                <a:solidFill>
                  <a:srgbClr val="455F51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900" b="1">
                <a:solidFill>
                  <a:srgbClr val="455F51"/>
                </a:solidFill>
                <a:latin typeface="Microsoft JhengHei"/>
                <a:ea typeface="Microsoft JhengHei"/>
              </a:rPr>
              <a:t>研發成果商品化規劃</a:t>
            </a:r>
          </a:p>
          <a:p>
            <a:pPr marL="849313" lvl="1" indent="-400050">
              <a:lnSpc>
                <a:spcPct val="80000"/>
              </a:lnSpc>
              <a:spcBef>
                <a:spcPts val="29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可形成先期產業或重塑原有產業價值鏈之分析與說明，包括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市場未被滿足的需求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(Unmet needs</a:t>
            </a:r>
            <a:r>
              <a:rPr lang="zh-TW" altLang="en-US" sz="1300" b="1" kern="0">
                <a:solidFill>
                  <a:srgbClr val="C00000"/>
                </a:solidFill>
                <a:latin typeface="Microsoft YaHei"/>
                <a:ea typeface="Microsoft YaHei"/>
              </a:rPr>
              <a:t> 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，生醫類為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Unmet Clinical needs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以及通路策略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) </a:t>
            </a:r>
            <a:endParaRPr lang="zh-TW" altLang="en-US" sz="1300" kern="0">
              <a:solidFill>
                <a:srgbClr val="000000"/>
              </a:solidFill>
              <a:latin typeface="Microsoft JhengHei"/>
              <a:ea typeface="Microsoft JhengHei"/>
            </a:endParaRP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市場定位及規模預估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849313" lvl="1" indent="-400050">
              <a:lnSpc>
                <a:spcPct val="80000"/>
              </a:lnSpc>
              <a:spcBef>
                <a:spcPts val="29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早期商業發展策略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產品市場供應鏈上下游、競爭者分析及優勢等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含產品發展、市場進入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/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布局規劃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) </a:t>
            </a:r>
            <a:endParaRPr lang="zh-TW" altLang="en-US" sz="1300" kern="0">
              <a:solidFill>
                <a:srgbClr val="000000"/>
              </a:solidFill>
              <a:latin typeface="Microsoft JhengHei"/>
              <a:ea typeface="Microsoft JhengHei"/>
            </a:endParaRP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供應鏈下游先期使用者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(early adopter) 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或前瞻使用者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(lead user) 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使用意願及其需求和規格等分析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849313" lvl="1" indent="-400050">
              <a:lnSpc>
                <a:spcPct val="80000"/>
              </a:lnSpc>
              <a:spcBef>
                <a:spcPts val="29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技術發展里程碑及商業發展里程碑，包括各階段目標與時程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技術或服務的發展進程里程碑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創新產品或服務之商業發展規劃及獲利模式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後續商化發展或出場時程條件等規劃</a:t>
            </a:r>
          </a:p>
          <a:p>
            <a:pPr marL="849313" lvl="1" indent="-400050">
              <a:lnSpc>
                <a:spcPct val="80000"/>
              </a:lnSpc>
              <a:spcBef>
                <a:spcPts val="29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補助期間預計進行商化工作項和產品里程碑，包括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技術可行性驗證及風險管控規劃 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萌芽案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TRL4-6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：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α-test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、拔尖案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TRL6-8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：</a:t>
            </a:r>
            <a:r>
              <a:rPr lang="en-US" alt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β-test) ✽</a:t>
            </a:r>
            <a:r>
              <a:rPr lang="zh-TW" alt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請參考附錄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原型機發展階段規劃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醫材類請說明醫材比對品與預期用途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相關法規驗證等執行規劃 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醫材類含取證所需之實驗臨床規劃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0" lvl="1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zh-TW" sz="1900" b="1" ker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900" b="1" kern="0">
                <a:solidFill>
                  <a:srgbClr val="000000"/>
                </a:solidFill>
                <a:latin typeface="Microsoft JhengHei"/>
                <a:ea typeface="Microsoft JhengHei"/>
              </a:rPr>
              <a:t>三</a:t>
            </a:r>
            <a:r>
              <a:rPr lang="en-US" altLang="zh-TW" sz="1900" b="1" ker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900" b="1" kern="0">
                <a:solidFill>
                  <a:srgbClr val="455F51"/>
                </a:solidFill>
                <a:latin typeface="Microsoft JhengHei"/>
                <a:ea typeface="Microsoft JhengHei"/>
              </a:rPr>
              <a:t>創業團隊組成</a:t>
            </a:r>
          </a:p>
          <a:p>
            <a:pPr marL="906463" lvl="1" indent="-457200">
              <a:lnSpc>
                <a:spcPct val="80000"/>
              </a:lnSpc>
              <a:spcBef>
                <a:spcPts val="29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altLang="en-US" sz="1500" b="1" kern="0">
                <a:solidFill>
                  <a:srgbClr val="000000"/>
                </a:solidFill>
                <a:latin typeface="Microsoft JhengHei"/>
                <a:ea typeface="Microsoft JhengHei"/>
              </a:rPr>
              <a:t>團隊創業準備度與成員組成完整性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PI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創業決心及校內外團隊組成之規劃</a:t>
            </a: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萌芽案：團隊組成及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3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個月聘用專任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BD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人選規劃</a:t>
            </a:r>
            <a:endParaRPr lang="zh-TW" altLang="en-US" sz="1900" kern="0">
              <a:solidFill>
                <a:srgbClr val="000000"/>
              </a:solidFill>
              <a:latin typeface="MingLiu"/>
              <a:ea typeface="MingLiu"/>
            </a:endParaRPr>
          </a:p>
          <a:p>
            <a:pPr marL="914400" lvl="2" indent="-246888">
              <a:lnSpc>
                <a:spcPct val="80000"/>
              </a:lnSpc>
              <a:spcBef>
                <a:spcPts val="260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拔尖案：團隊組成及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3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個月聘用專任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CEO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或</a:t>
            </a:r>
            <a:r>
              <a:rPr lang="en-US" altLang="zh-TW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COO</a:t>
            </a:r>
            <a:r>
              <a:rPr lang="zh-TW" altLang="en-US" sz="1300" kern="0">
                <a:solidFill>
                  <a:srgbClr val="000000"/>
                </a:solidFill>
                <a:latin typeface="Microsoft JhengHei"/>
                <a:ea typeface="Microsoft JhengHei"/>
              </a:rPr>
              <a:t>人選規劃</a:t>
            </a:r>
          </a:p>
        </p:txBody>
      </p:sp>
      <p:sp>
        <p:nvSpPr>
          <p:cNvPr id="4" name="Google Shape;118;p2">
            <a:extLst>
              <a:ext uri="{FF2B5EF4-FFF2-40B4-BE49-F238E27FC236}">
                <a16:creationId xmlns:a16="http://schemas.microsoft.com/office/drawing/2014/main" id="{E02149EA-AB48-486B-A8FA-DE05C6F2301B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F96A24-151D-4451-801F-3C4411F059EE}" type="slidenum">
              <a:t>2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4;p3">
            <a:extLst>
              <a:ext uri="{FF2B5EF4-FFF2-40B4-BE49-F238E27FC236}">
                <a16:creationId xmlns:a16="http://schemas.microsoft.com/office/drawing/2014/main" id="{F4563052-335F-4C72-91DB-40591797A3A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zh-TW" altLang="en-US"/>
          </a:p>
          <a:p>
            <a:pPr marL="0" lvl="0" indent="0">
              <a:spcBef>
                <a:spcPts val="520"/>
              </a:spcBef>
              <a:buNone/>
            </a:pPr>
            <a:endParaRPr lang="zh-TW" altLang="en-US"/>
          </a:p>
        </p:txBody>
      </p:sp>
      <p:graphicFrame>
        <p:nvGraphicFramePr>
          <p:cNvPr id="3" name="Google Shape;125;p3">
            <a:extLst>
              <a:ext uri="{FF2B5EF4-FFF2-40B4-BE49-F238E27FC236}">
                <a16:creationId xmlns:a16="http://schemas.microsoft.com/office/drawing/2014/main" id="{FAAB17F8-B998-49D3-8092-04D08E7F3B1C}"/>
              </a:ext>
            </a:extLst>
          </p:cNvPr>
          <p:cNvGraphicFramePr>
            <a:graphicFrameLocks noGrp="1"/>
          </p:cNvGraphicFramePr>
          <p:nvPr/>
        </p:nvGraphicFramePr>
        <p:xfrm>
          <a:off x="609603" y="1098057"/>
          <a:ext cx="10972797" cy="3801223"/>
        </p:xfrm>
        <a:graphic>
          <a:graphicData uri="http://schemas.openxmlformats.org/drawingml/2006/table">
            <a:tbl>
              <a:tblPr>
                <a:effectLst/>
                <a:tableStyleId>{963942CC-6635-4AD4-A661-5369C4D945B4}</a:tableStyleId>
              </a:tblPr>
              <a:tblGrid>
                <a:gridCol w="2107472">
                  <a:extLst>
                    <a:ext uri="{9D8B030D-6E8A-4147-A177-3AD203B41FA5}">
                      <a16:colId xmlns:a16="http://schemas.microsoft.com/office/drawing/2014/main" val="3716322900"/>
                    </a:ext>
                  </a:extLst>
                </a:gridCol>
                <a:gridCol w="3100245">
                  <a:extLst>
                    <a:ext uri="{9D8B030D-6E8A-4147-A177-3AD203B41FA5}">
                      <a16:colId xmlns:a16="http://schemas.microsoft.com/office/drawing/2014/main" val="509838528"/>
                    </a:ext>
                  </a:extLst>
                </a:gridCol>
                <a:gridCol w="2978328">
                  <a:extLst>
                    <a:ext uri="{9D8B030D-6E8A-4147-A177-3AD203B41FA5}">
                      <a16:colId xmlns:a16="http://schemas.microsoft.com/office/drawing/2014/main" val="3484623469"/>
                    </a:ext>
                  </a:extLst>
                </a:gridCol>
                <a:gridCol w="2786752">
                  <a:extLst>
                    <a:ext uri="{9D8B030D-6E8A-4147-A177-3AD203B41FA5}">
                      <a16:colId xmlns:a16="http://schemas.microsoft.com/office/drawing/2014/main" val="159872553"/>
                    </a:ext>
                  </a:extLst>
                </a:gridCol>
              </a:tblGrid>
              <a:tr h="1354948"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關鍵技術項目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團隊現行技術進度</a:t>
                      </a:r>
                    </a:p>
                  </a:txBody>
                  <a:tcPr marL="47621" marR="47621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本計</a:t>
                      </a:r>
                      <a:r>
                        <a:rPr lang="zh-TW" altLang="en-US" sz="2000" b="1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畫</a:t>
                      </a: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預計完成之</a:t>
                      </a:r>
                    </a:p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技術目標及指標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重要性說明與預估經費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07454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52642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74897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569355"/>
                  </a:ext>
                </a:extLst>
              </a:tr>
            </a:tbl>
          </a:graphicData>
        </a:graphic>
      </p:graphicFrame>
      <p:sp>
        <p:nvSpPr>
          <p:cNvPr id="4" name="Google Shape;126;p3">
            <a:extLst>
              <a:ext uri="{FF2B5EF4-FFF2-40B4-BE49-F238E27FC236}">
                <a16:creationId xmlns:a16="http://schemas.microsoft.com/office/drawing/2014/main" id="{34C7C9B7-CD1B-485D-904F-E9560787C9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327803"/>
            <a:ext cx="10972800" cy="534841"/>
          </a:xfrm>
        </p:spPr>
        <p:txBody>
          <a:bodyPr anchor="ctr">
            <a:noAutofit/>
          </a:bodyPr>
          <a:lstStyle/>
          <a:p>
            <a:pPr marL="68580" lvl="0">
              <a:lnSpc>
                <a:spcPct val="150000"/>
              </a:lnSpc>
            </a:pPr>
            <a:r>
              <a:rPr lang="zh-TW" altLang="en-US" sz="3200" b="1">
                <a:solidFill>
                  <a:srgbClr val="000000"/>
                </a:solidFill>
              </a:rPr>
              <a:t>產品化關鍵技術研發進度 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zh-TW" altLang="en-US" sz="2800" b="1">
                <a:solidFill>
                  <a:srgbClr val="FF0000"/>
                </a:solidFill>
              </a:rPr>
              <a:t>需對應查核點項目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endParaRPr lang="zh-TW" altLang="en-US" sz="3200" b="1">
              <a:solidFill>
                <a:srgbClr val="000000"/>
              </a:solidFill>
            </a:endParaRPr>
          </a:p>
        </p:txBody>
      </p:sp>
      <p:sp>
        <p:nvSpPr>
          <p:cNvPr id="5" name="Google Shape;127;p3">
            <a:extLst>
              <a:ext uri="{FF2B5EF4-FFF2-40B4-BE49-F238E27FC236}">
                <a16:creationId xmlns:a16="http://schemas.microsoft.com/office/drawing/2014/main" id="{3CEABE46-7BA1-4300-BDE3-D1404826F931}"/>
              </a:ext>
            </a:extLst>
          </p:cNvPr>
          <p:cNvSpPr txBox="1"/>
          <p:nvPr/>
        </p:nvSpPr>
        <p:spPr>
          <a:xfrm>
            <a:off x="847996" y="5259976"/>
            <a:ext cx="10804202" cy="14774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註：本頁應說明團隊現行所掌握之關鍵技術進度，以及為利研發成果商業化，本計畫預計完成之具體、可驗證之技術目標及指標，如功能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/spec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精進、產率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良率提升、完成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測試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試驗、完成系統雛形、完成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試量產等。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所列技術目標及指標應對應技術查核點。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延續案應對照補充說明與前期之關鍵技術差異，以及這些差異對商業化之必要性。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3;p4">
            <a:extLst>
              <a:ext uri="{FF2B5EF4-FFF2-40B4-BE49-F238E27FC236}">
                <a16:creationId xmlns:a16="http://schemas.microsoft.com/office/drawing/2014/main" id="{8CD22A99-E363-452A-9C9A-31B2826D26A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zh-TW" altLang="en-US"/>
          </a:p>
          <a:p>
            <a:pPr marL="0" lvl="0" indent="0">
              <a:spcBef>
                <a:spcPts val="520"/>
              </a:spcBef>
              <a:buNone/>
            </a:pPr>
            <a:endParaRPr lang="zh-TW" altLang="en-US"/>
          </a:p>
        </p:txBody>
      </p:sp>
      <p:graphicFrame>
        <p:nvGraphicFramePr>
          <p:cNvPr id="3" name="Google Shape;134;p4">
            <a:extLst>
              <a:ext uri="{FF2B5EF4-FFF2-40B4-BE49-F238E27FC236}">
                <a16:creationId xmlns:a16="http://schemas.microsoft.com/office/drawing/2014/main" id="{3F80A019-5436-4B80-82B1-7971897C23C1}"/>
              </a:ext>
            </a:extLst>
          </p:cNvPr>
          <p:cNvGraphicFramePr>
            <a:graphicFrameLocks noGrp="1"/>
          </p:cNvGraphicFramePr>
          <p:nvPr/>
        </p:nvGraphicFramePr>
        <p:xfrm>
          <a:off x="609603" y="1098057"/>
          <a:ext cx="10972800" cy="3801223"/>
        </p:xfrm>
        <a:graphic>
          <a:graphicData uri="http://schemas.openxmlformats.org/drawingml/2006/table">
            <a:tbl>
              <a:tblPr>
                <a:effectLst/>
                <a:tableStyleId>{963942CC-6635-4AD4-A661-5369C4D945B4}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4256117918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25376999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875560211"/>
                    </a:ext>
                  </a:extLst>
                </a:gridCol>
              </a:tblGrid>
              <a:tr h="1354948"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工作項目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本計</a:t>
                      </a:r>
                      <a:r>
                        <a:rPr lang="zh-TW" sz="2000" b="1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畫</a:t>
                      </a: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預計完成之成果</a:t>
                      </a:r>
                    </a:p>
                  </a:txBody>
                  <a:tcPr marL="47621" marR="47621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重要性說明與預估經費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14203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660574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237418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119703"/>
                  </a:ext>
                </a:extLst>
              </a:tr>
            </a:tbl>
          </a:graphicData>
        </a:graphic>
      </p:graphicFrame>
      <p:sp>
        <p:nvSpPr>
          <p:cNvPr id="4" name="Google Shape;135;p4">
            <a:extLst>
              <a:ext uri="{FF2B5EF4-FFF2-40B4-BE49-F238E27FC236}">
                <a16:creationId xmlns:a16="http://schemas.microsoft.com/office/drawing/2014/main" id="{3F9D819D-6BBA-4E96-933A-118F99D41E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327803"/>
            <a:ext cx="10972800" cy="534841"/>
          </a:xfrm>
        </p:spPr>
        <p:txBody>
          <a:bodyPr anchor="ctr">
            <a:noAutofit/>
          </a:bodyPr>
          <a:lstStyle/>
          <a:p>
            <a:pPr marL="68580" lvl="0">
              <a:lnSpc>
                <a:spcPct val="150000"/>
              </a:lnSpc>
            </a:pPr>
            <a:r>
              <a:rPr lang="zh-TW" altLang="en-US" sz="3200" b="1">
                <a:solidFill>
                  <a:srgbClr val="000000"/>
                </a:solidFill>
              </a:rPr>
              <a:t>科研成果之商品化進度 </a:t>
            </a:r>
            <a:r>
              <a:rPr lang="en-US" altLang="zh-TW" sz="2800" b="1">
                <a:solidFill>
                  <a:srgbClr val="FF0000"/>
                </a:solidFill>
              </a:rPr>
              <a:t>(</a:t>
            </a:r>
            <a:r>
              <a:rPr lang="zh-TW" altLang="en-US" sz="2800" b="1">
                <a:solidFill>
                  <a:srgbClr val="FF0000"/>
                </a:solidFill>
              </a:rPr>
              <a:t>需對應查核點項目</a:t>
            </a:r>
            <a:r>
              <a:rPr lang="en-US" altLang="zh-TW" sz="2800" b="1">
                <a:solidFill>
                  <a:srgbClr val="FF0000"/>
                </a:solidFill>
              </a:rPr>
              <a:t>)</a:t>
            </a:r>
            <a:endParaRPr lang="zh-TW" altLang="en-US" sz="3200" b="1">
              <a:solidFill>
                <a:srgbClr val="000000"/>
              </a:solidFill>
            </a:endParaRPr>
          </a:p>
        </p:txBody>
      </p:sp>
      <p:sp>
        <p:nvSpPr>
          <p:cNvPr id="5" name="Google Shape;136;p4">
            <a:extLst>
              <a:ext uri="{FF2B5EF4-FFF2-40B4-BE49-F238E27FC236}">
                <a16:creationId xmlns:a16="http://schemas.microsoft.com/office/drawing/2014/main" id="{268BFEEA-F3C2-43BF-8FD7-0FD21BA4B4F1}"/>
              </a:ext>
            </a:extLst>
          </p:cNvPr>
          <p:cNvSpPr txBox="1"/>
          <p:nvPr/>
        </p:nvSpPr>
        <p:spPr>
          <a:xfrm>
            <a:off x="830576" y="5134740"/>
            <a:ext cx="10569000" cy="14774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註：本頁應說明為利研發成果商業化，本計畫預計完成之進度，如完成多少潛在客戶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合作夥伴洽談、簽訂多少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MOU/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訂單、開發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客戶、完成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法規驗證或諮詢、完成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取證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或申請送件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)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智財評估、完成</a:t>
            </a:r>
            <a:r>
              <a:rPr lang="en-US" alt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參展等。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所列工作項目與成果應對應商業查核點。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延續案應對照補充說明與前期之工作項目差異，以及這些差異對商業化之必要性。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2;p5">
            <a:extLst>
              <a:ext uri="{FF2B5EF4-FFF2-40B4-BE49-F238E27FC236}">
                <a16:creationId xmlns:a16="http://schemas.microsoft.com/office/drawing/2014/main" id="{2E1EA3E7-476E-40AC-A4DB-E87C951320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20029" y="136519"/>
            <a:ext cx="10972800" cy="708102"/>
          </a:xfrm>
        </p:spPr>
        <p:txBody>
          <a:bodyPr/>
          <a:lstStyle/>
          <a:p>
            <a:pPr lvl="0"/>
            <a:r>
              <a:rPr lang="en-US" altLang="zh-TW" sz="4000" b="1"/>
              <a:t>(</a:t>
            </a:r>
            <a:r>
              <a:rPr lang="zh-TW" altLang="en-US" sz="4000" b="1"/>
              <a:t>四</a:t>
            </a:r>
            <a:r>
              <a:rPr lang="en-US" altLang="zh-TW" sz="4000" b="1"/>
              <a:t>)</a:t>
            </a:r>
            <a:r>
              <a:rPr lang="zh-TW" altLang="en-US" sz="4000" b="1"/>
              <a:t>自提查核點</a:t>
            </a:r>
            <a:r>
              <a:rPr lang="en-US" altLang="zh-TW" sz="4000" b="1"/>
              <a:t>(</a:t>
            </a:r>
            <a:r>
              <a:rPr lang="zh-TW" altLang="en-US" sz="4000" b="1"/>
              <a:t>萌芽</a:t>
            </a:r>
            <a:r>
              <a:rPr lang="en-US" altLang="zh-TW" sz="4000" b="1"/>
              <a:t>)</a:t>
            </a:r>
            <a:endParaRPr lang="zh-TW" altLang="en-US" sz="4000" b="1"/>
          </a:p>
        </p:txBody>
      </p:sp>
      <p:graphicFrame>
        <p:nvGraphicFramePr>
          <p:cNvPr id="3" name="Google Shape;143;p5">
            <a:extLst>
              <a:ext uri="{FF2B5EF4-FFF2-40B4-BE49-F238E27FC236}">
                <a16:creationId xmlns:a16="http://schemas.microsoft.com/office/drawing/2014/main" id="{24BB27E9-69E8-4F89-98B4-E781BECB3C17}"/>
              </a:ext>
            </a:extLst>
          </p:cNvPr>
          <p:cNvGraphicFramePr>
            <a:graphicFrameLocks noGrp="1"/>
          </p:cNvGraphicFramePr>
          <p:nvPr/>
        </p:nvGraphicFramePr>
        <p:xfrm>
          <a:off x="118954" y="960440"/>
          <a:ext cx="11990645" cy="5819293"/>
        </p:xfrm>
        <a:graphic>
          <a:graphicData uri="http://schemas.openxmlformats.org/drawingml/2006/table">
            <a:tbl>
              <a:tblPr firstRow="1" bandRow="1">
                <a:effectLst/>
                <a:tableStyleId>{8F97F662-ECCA-417A-AA8C-B50BAF073F54}</a:tableStyleId>
              </a:tblPr>
              <a:tblGrid>
                <a:gridCol w="1334777">
                  <a:extLst>
                    <a:ext uri="{9D8B030D-6E8A-4147-A177-3AD203B41FA5}">
                      <a16:colId xmlns:a16="http://schemas.microsoft.com/office/drawing/2014/main" val="1183969549"/>
                    </a:ext>
                  </a:extLst>
                </a:gridCol>
                <a:gridCol w="1532772">
                  <a:extLst>
                    <a:ext uri="{9D8B030D-6E8A-4147-A177-3AD203B41FA5}">
                      <a16:colId xmlns:a16="http://schemas.microsoft.com/office/drawing/2014/main" val="2774017098"/>
                    </a:ext>
                  </a:extLst>
                </a:gridCol>
                <a:gridCol w="5350172">
                  <a:extLst>
                    <a:ext uri="{9D8B030D-6E8A-4147-A177-3AD203B41FA5}">
                      <a16:colId xmlns:a16="http://schemas.microsoft.com/office/drawing/2014/main" val="3098342508"/>
                    </a:ext>
                  </a:extLst>
                </a:gridCol>
                <a:gridCol w="3772924">
                  <a:extLst>
                    <a:ext uri="{9D8B030D-6E8A-4147-A177-3AD203B41FA5}">
                      <a16:colId xmlns:a16="http://schemas.microsoft.com/office/drawing/2014/main" val="1666127990"/>
                    </a:ext>
                  </a:extLst>
                </a:gridCol>
              </a:tblGrid>
              <a:tr h="65527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時   間</a:t>
                      </a: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查核點</a:t>
                      </a: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項目</a:t>
                      </a: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重大查核項目預估經費支用</a:t>
                      </a:r>
                      <a:endParaRPr lang="zh-TW" altLang="en-US" sz="2000" b="1" u="none" strike="noStrike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3010488903"/>
                  </a:ext>
                </a:extLst>
              </a:tr>
              <a:tr h="645502">
                <a:tc rowSpan="4">
                  <a:txBody>
                    <a:bodyPr/>
                    <a:lstStyle/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期中前</a:t>
                      </a:r>
                    </a:p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須完成之</a:t>
                      </a:r>
                    </a:p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查核點</a:t>
                      </a:r>
                    </a:p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</a:t>
                      </a: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113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12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</a:t>
                      </a: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/>
                </a:tc>
                <a:tc rowSpan="2">
                  <a:txBody>
                    <a:bodyPr/>
                    <a:lstStyle/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商業查核點</a:t>
                      </a:r>
                    </a:p>
                  </a:txBody>
                  <a:tcPr marL="68570" marR="68570" marT="0" marB="0" anchor="ctr"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8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預計工作項目：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Microsoft JhengHei"/>
                        <a:buAutoNum type="alphaUcPeriod"/>
                      </a:pPr>
                      <a:r>
                        <a:rPr lang="zh-TW" altLang="en-US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重大技術推展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Microsoft JhengHei"/>
                        <a:buAutoNum type="alphaUcPeriod"/>
                      </a:pPr>
                      <a:r>
                        <a:rPr lang="zh-TW" altLang="en-US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測試或驗證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Microsoft JhengHei"/>
                        <a:buAutoNum type="alphaUcPeriod"/>
                      </a:pPr>
                      <a:r>
                        <a:rPr lang="zh-TW" altLang="en-US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智財管理應用及評估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Microsoft JhengHei"/>
                        <a:buAutoNum type="alphaUcPeriod"/>
                      </a:pPr>
                      <a:r>
                        <a:rPr lang="zh-TW" altLang="en-US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法規驗證或諮詢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.</a:t>
                      </a: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2090653024"/>
                  </a:ext>
                </a:extLst>
              </a:tr>
              <a:tr h="64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19070"/>
                  </a:ext>
                </a:extLst>
              </a:tr>
              <a:tr h="64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技術查核點</a:t>
                      </a: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29964"/>
                  </a:ext>
                </a:extLst>
              </a:tr>
              <a:tr h="64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363476"/>
                  </a:ext>
                </a:extLst>
              </a:tr>
              <a:tr h="645502">
                <a:tc rowSpan="4">
                  <a:txBody>
                    <a:bodyPr/>
                    <a:lstStyle/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期末前</a:t>
                      </a:r>
                    </a:p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須完成之</a:t>
                      </a:r>
                    </a:p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查核點</a:t>
                      </a:r>
                    </a:p>
                    <a:p>
                      <a:pPr marL="0" marR="24131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</a:t>
                      </a: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114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6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</a:t>
                      </a: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商業查核點</a:t>
                      </a: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7726"/>
                  </a:ext>
                </a:extLst>
              </a:tr>
              <a:tr h="64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53658"/>
                  </a:ext>
                </a:extLst>
              </a:tr>
              <a:tr h="64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技術查核點</a:t>
                      </a: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369397"/>
                  </a:ext>
                </a:extLst>
              </a:tr>
              <a:tr h="645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 i="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42444"/>
                  </a:ext>
                </a:extLst>
              </a:tr>
            </a:tbl>
          </a:graphicData>
        </a:graphic>
      </p:graphicFrame>
      <p:sp>
        <p:nvSpPr>
          <p:cNvPr id="4" name="Google Shape;144;p5">
            <a:extLst>
              <a:ext uri="{FF2B5EF4-FFF2-40B4-BE49-F238E27FC236}">
                <a16:creationId xmlns:a16="http://schemas.microsoft.com/office/drawing/2014/main" id="{50AD3A86-DBA3-48CF-8768-B8AF20C19B68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D03C4E-D805-4669-89FA-8F1430260249}" type="slidenum">
              <a:t>5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0;p6">
            <a:extLst>
              <a:ext uri="{FF2B5EF4-FFF2-40B4-BE49-F238E27FC236}">
                <a16:creationId xmlns:a16="http://schemas.microsoft.com/office/drawing/2014/main" id="{350FD0B5-CC9A-4516-9316-0DA97B29A714}"/>
              </a:ext>
            </a:extLst>
          </p:cNvPr>
          <p:cNvSpPr/>
          <p:nvPr/>
        </p:nvSpPr>
        <p:spPr>
          <a:xfrm>
            <a:off x="488947" y="6246522"/>
            <a:ext cx="11214101" cy="5847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 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3" name="Google Shape;151;p6">
            <a:extLst>
              <a:ext uri="{FF2B5EF4-FFF2-40B4-BE49-F238E27FC236}">
                <a16:creationId xmlns:a16="http://schemas.microsoft.com/office/drawing/2014/main" id="{D68D4A66-E4BE-44D7-9D67-B7C9878D5E55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1A2A64-F16F-42D2-98F1-EF04A99B8ADA}" type="slidenum">
              <a:t>6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4" name="Google Shape;152;p6">
            <a:extLst>
              <a:ext uri="{FF2B5EF4-FFF2-40B4-BE49-F238E27FC236}">
                <a16:creationId xmlns:a16="http://schemas.microsoft.com/office/drawing/2014/main" id="{4DCE2CB1-7CAB-4D7C-AE4B-3C9378DFB0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2058" y="131600"/>
            <a:ext cx="12027871" cy="738295"/>
          </a:xfrm>
        </p:spPr>
        <p:txBody>
          <a:bodyPr/>
          <a:lstStyle/>
          <a:p>
            <a:pPr lvl="0"/>
            <a:r>
              <a:rPr lang="en-US" altLang="zh-TW" sz="4000" b="1"/>
              <a:t>(</a:t>
            </a:r>
            <a:r>
              <a:rPr lang="zh-TW" altLang="en-US" sz="4000" b="1"/>
              <a:t>五</a:t>
            </a:r>
            <a:r>
              <a:rPr lang="en-US" altLang="zh-TW" sz="4000" b="1"/>
              <a:t>)</a:t>
            </a:r>
            <a:r>
              <a:rPr lang="zh-TW" altLang="en-US" sz="4000" b="1"/>
              <a:t>個案經費表</a:t>
            </a:r>
            <a:r>
              <a:rPr lang="en-US" altLang="zh-TW" sz="2000" b="1"/>
              <a:t>(</a:t>
            </a:r>
            <a:r>
              <a:rPr lang="zh-TW" altLang="en-US" sz="2000" b="1">
                <a:solidFill>
                  <a:srgbClr val="FF0000"/>
                </a:solidFill>
              </a:rPr>
              <a:t>經費請詳述工作項目及預估經費，萌芽案總額以</a:t>
            </a:r>
            <a:r>
              <a:rPr lang="en-US" altLang="zh-TW" sz="2000" b="1">
                <a:solidFill>
                  <a:srgbClr val="FF0000"/>
                </a:solidFill>
              </a:rPr>
              <a:t>800</a:t>
            </a:r>
            <a:r>
              <a:rPr lang="zh-TW" altLang="en-US" sz="2000" b="1">
                <a:solidFill>
                  <a:srgbClr val="FF0000"/>
                </a:solidFill>
              </a:rPr>
              <a:t>萬為上限</a:t>
            </a:r>
            <a:r>
              <a:rPr lang="en-US" altLang="zh-TW" sz="2000" b="1"/>
              <a:t>) </a:t>
            </a:r>
            <a:endParaRPr lang="zh-TW" altLang="en-US" sz="3000"/>
          </a:p>
        </p:txBody>
      </p:sp>
      <p:sp>
        <p:nvSpPr>
          <p:cNvPr id="5" name="Google Shape;153;p6">
            <a:extLst>
              <a:ext uri="{FF2B5EF4-FFF2-40B4-BE49-F238E27FC236}">
                <a16:creationId xmlns:a16="http://schemas.microsoft.com/office/drawing/2014/main" id="{FA5DABFD-843E-4D22-8CD9-E81BD68EFF18}"/>
              </a:ext>
            </a:extLst>
          </p:cNvPr>
          <p:cNvSpPr txBox="1"/>
          <p:nvPr/>
        </p:nvSpPr>
        <p:spPr>
          <a:xfrm>
            <a:off x="2441749" y="6018964"/>
            <a:ext cx="184727" cy="369335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800" b="0" i="0" u="none" strike="noStrike" kern="0" cap="none" spc="0" baseline="0">
              <a:solidFill>
                <a:srgbClr val="000000"/>
              </a:solidFill>
              <a:uFillTx/>
              <a:latin typeface="Palatino Linotype"/>
              <a:ea typeface="Palatino Linotype"/>
              <a:cs typeface="Palatino Linotype"/>
            </a:endParaRPr>
          </a:p>
        </p:txBody>
      </p:sp>
      <p:graphicFrame>
        <p:nvGraphicFramePr>
          <p:cNvPr id="6" name="Google Shape;154;p6">
            <a:extLst>
              <a:ext uri="{FF2B5EF4-FFF2-40B4-BE49-F238E27FC236}">
                <a16:creationId xmlns:a16="http://schemas.microsoft.com/office/drawing/2014/main" id="{DBE1E405-1149-4B68-B4D9-61DC16CD341D}"/>
              </a:ext>
            </a:extLst>
          </p:cNvPr>
          <p:cNvGraphicFramePr>
            <a:graphicFrameLocks noGrp="1"/>
          </p:cNvGraphicFramePr>
          <p:nvPr/>
        </p:nvGraphicFramePr>
        <p:xfrm>
          <a:off x="82058" y="869896"/>
          <a:ext cx="12027869" cy="5254276"/>
        </p:xfrm>
        <a:graphic>
          <a:graphicData uri="http://schemas.openxmlformats.org/drawingml/2006/table">
            <a:tbl>
              <a:tblPr firstRow="1" bandRow="1">
                <a:effectLst/>
                <a:tableStyleId>{8F97F662-ECCA-417A-AA8C-B50BAF073F54}</a:tableStyleId>
              </a:tblPr>
              <a:tblGrid>
                <a:gridCol w="3683696">
                  <a:extLst>
                    <a:ext uri="{9D8B030D-6E8A-4147-A177-3AD203B41FA5}">
                      <a16:colId xmlns:a16="http://schemas.microsoft.com/office/drawing/2014/main" val="1357698965"/>
                    </a:ext>
                  </a:extLst>
                </a:gridCol>
                <a:gridCol w="3780952">
                  <a:extLst>
                    <a:ext uri="{9D8B030D-6E8A-4147-A177-3AD203B41FA5}">
                      <a16:colId xmlns:a16="http://schemas.microsoft.com/office/drawing/2014/main" val="788804872"/>
                    </a:ext>
                  </a:extLst>
                </a:gridCol>
                <a:gridCol w="4563221">
                  <a:extLst>
                    <a:ext uri="{9D8B030D-6E8A-4147-A177-3AD203B41FA5}">
                      <a16:colId xmlns:a16="http://schemas.microsoft.com/office/drawing/2014/main" val="1190453530"/>
                    </a:ext>
                  </a:extLst>
                </a:gridCol>
              </a:tblGrid>
              <a:tr h="45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補助項目 </a:t>
                      </a:r>
                      <a:r>
                        <a:rPr lang="en-US" alt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\ </a:t>
                      </a: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執行年次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2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113</a:t>
                      </a: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alt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7</a:t>
                      </a: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月至</a:t>
                      </a:r>
                      <a:r>
                        <a:rPr lang="en-US" alt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114</a:t>
                      </a: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alt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6</a:t>
                      </a: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6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備註：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0187551"/>
                  </a:ext>
                </a:extLst>
              </a:tr>
              <a:tr h="405454"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1.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業務費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9548084"/>
                  </a:ext>
                </a:extLst>
              </a:tr>
              <a:tr h="608176">
                <a:tc>
                  <a:txBody>
                    <a:bodyPr/>
                    <a:lstStyle/>
                    <a:p>
                      <a:pPr marL="140973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(1)</a:t>
                      </a:r>
                      <a:r>
                        <a:rPr lang="zh-TW" alt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研究人力費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-634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例如：專任人員○名</a:t>
                      </a:r>
                      <a:r>
                        <a:rPr lang="en-US" alt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全職</a:t>
                      </a:r>
                      <a:r>
                        <a:rPr lang="en-US" alt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BD</a:t>
                      </a: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人員</a:t>
                      </a:r>
                      <a:r>
                        <a:rPr lang="en-US" alt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r>
                        <a:rPr lang="zh-TW" alt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、兼任人員 ○名、國外顧問○名</a:t>
                      </a:r>
                      <a:r>
                        <a:rPr lang="en-US" alt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(○○○/○○</a:t>
                      </a:r>
                      <a:r>
                        <a:rPr lang="zh-TW" alt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單位</a:t>
                      </a:r>
                      <a:r>
                        <a:rPr lang="en-US" alt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00128594"/>
                  </a:ext>
                </a:extLst>
              </a:tr>
              <a:tr h="810899"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(2)</a:t>
                      </a:r>
                      <a:r>
                        <a:rPr lang="zh-TW" alt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耗材、物品、圖書、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研究設備使用費及雜項費用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請配合</a:t>
                      </a:r>
                      <a:r>
                        <a:rPr lang="en-US" alt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四</a:t>
                      </a:r>
                      <a:r>
                        <a:rPr lang="en-US" alt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自提查核點，合理編列經費項目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94302266"/>
                  </a:ext>
                </a:extLst>
              </a:tr>
              <a:tr h="60817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2.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研究設備費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原則不予編列，有特殊需求請於會議審時提出，經委員審查同意方可例外編列</a:t>
                      </a:r>
                      <a:r>
                        <a:rPr lang="en-US" alt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478636912"/>
                  </a:ext>
                </a:extLst>
              </a:tr>
              <a:tr h="405454"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3.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國外差旅費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 rowSpan="4"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本項若為團隊發展新創必要需求，請詳述規劃地點與內容及執行效益</a:t>
                      </a:r>
                      <a:r>
                        <a:rPr lang="en-US" alt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761676263"/>
                  </a:ext>
                </a:extLst>
              </a:tr>
              <a:tr h="405454">
                <a:tc>
                  <a:txBody>
                    <a:bodyPr/>
                    <a:lstStyle/>
                    <a:p>
                      <a:pPr marL="14224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(1).</a:t>
                      </a:r>
                      <a:r>
                        <a:rPr lang="zh-TW" alt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參與國際展覽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44148"/>
                  </a:ext>
                </a:extLst>
              </a:tr>
              <a:tr h="405454">
                <a:tc>
                  <a:txBody>
                    <a:bodyPr/>
                    <a:lstStyle/>
                    <a:p>
                      <a:pPr marL="130173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(2).</a:t>
                      </a:r>
                      <a:r>
                        <a:rPr lang="zh-TW" alt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出席國際會議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93613"/>
                  </a:ext>
                </a:extLst>
              </a:tr>
              <a:tr h="405454">
                <a:tc>
                  <a:txBody>
                    <a:bodyPr/>
                    <a:lstStyle/>
                    <a:p>
                      <a:pPr marL="130173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(3).</a:t>
                      </a:r>
                      <a:r>
                        <a:rPr lang="zh-TW" alt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移地研究差旅費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905457"/>
                  </a:ext>
                </a:extLst>
              </a:tr>
              <a:tr h="3385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4.</a:t>
                      </a: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管理費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以</a:t>
                      </a:r>
                      <a:r>
                        <a:rPr lang="en-US" altLang="zh-TW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計畫業務費</a:t>
                      </a:r>
                      <a:r>
                        <a:rPr lang="en-US" altLang="zh-TW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-</a:t>
                      </a:r>
                      <a:r>
                        <a:rPr lang="zh-TW" altLang="en-US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研究主持費</a:t>
                      </a:r>
                      <a:r>
                        <a:rPr lang="en-US" altLang="zh-TW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)*15%</a:t>
                      </a:r>
                      <a:r>
                        <a:rPr lang="zh-TW" altLang="en-US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為上限。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3299715"/>
                  </a:ext>
                </a:extLst>
              </a:tr>
              <a:tr h="405454">
                <a:tc>
                  <a:txBody>
                    <a:bodyPr/>
                    <a:lstStyle/>
                    <a:p>
                      <a:pPr marL="6986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合	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  <a:endParaRPr lang="zh-TW" alt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＊經費編列請參閱國科會補助科創計畫第</a:t>
                      </a:r>
                      <a:r>
                        <a:rPr lang="en-US" alt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6</a:t>
                      </a:r>
                      <a:r>
                        <a:rPr lang="zh-TW" alt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點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836354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0;p7">
            <a:extLst>
              <a:ext uri="{FF2B5EF4-FFF2-40B4-BE49-F238E27FC236}">
                <a16:creationId xmlns:a16="http://schemas.microsoft.com/office/drawing/2014/main" id="{E96C1F10-D3B6-4895-91E8-1E711F31A1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523567"/>
            <a:ext cx="10972800" cy="758302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二、本計畫「智財清單」</a:t>
            </a:r>
            <a:endParaRPr lang="zh-TW" altLang="en-US" sz="4000" b="1">
              <a:solidFill>
                <a:srgbClr val="FF0000"/>
              </a:solidFill>
              <a:latin typeface="PMingLiu"/>
              <a:ea typeface="PMingLiu"/>
            </a:endParaRPr>
          </a:p>
        </p:txBody>
      </p:sp>
      <p:sp>
        <p:nvSpPr>
          <p:cNvPr id="3" name="Google Shape;161;p7">
            <a:extLst>
              <a:ext uri="{FF2B5EF4-FFF2-40B4-BE49-F238E27FC236}">
                <a16:creationId xmlns:a16="http://schemas.microsoft.com/office/drawing/2014/main" id="{F8B0A98E-8D93-474C-82AA-E641216A4F5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2702" y="1437089"/>
            <a:ext cx="11182353" cy="672714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本計畫「專利布局」之說明</a:t>
            </a:r>
          </a:p>
        </p:txBody>
      </p:sp>
      <p:sp>
        <p:nvSpPr>
          <p:cNvPr id="4" name="Google Shape;162;p7">
            <a:extLst>
              <a:ext uri="{FF2B5EF4-FFF2-40B4-BE49-F238E27FC236}">
                <a16:creationId xmlns:a16="http://schemas.microsoft.com/office/drawing/2014/main" id="{5B5CA0AF-535C-46EA-937C-BAA911362052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4DFAAC6-B7BA-4168-9974-68A4A8B2166C}" type="slidenum">
              <a:t>7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5" name="Google Shape;163;p7">
            <a:extLst>
              <a:ext uri="{FF2B5EF4-FFF2-40B4-BE49-F238E27FC236}">
                <a16:creationId xmlns:a16="http://schemas.microsoft.com/office/drawing/2014/main" id="{569753F6-3E1B-4151-A757-C49B37B79103}"/>
              </a:ext>
            </a:extLst>
          </p:cNvPr>
          <p:cNvGraphicFramePr>
            <a:graphicFrameLocks noGrp="1"/>
          </p:cNvGraphicFramePr>
          <p:nvPr/>
        </p:nvGraphicFramePr>
        <p:xfrm>
          <a:off x="504821" y="2379652"/>
          <a:ext cx="11393822" cy="1835516"/>
        </p:xfrm>
        <a:graphic>
          <a:graphicData uri="http://schemas.openxmlformats.org/drawingml/2006/table">
            <a:tbl>
              <a:tblPr firstRow="1" bandRow="1">
                <a:effectLst/>
                <a:tableStyleId>{B1FEB2F9-A533-4958-B5E3-67B127F02D2C}</a:tableStyleId>
              </a:tblPr>
              <a:tblGrid>
                <a:gridCol w="596774">
                  <a:extLst>
                    <a:ext uri="{9D8B030D-6E8A-4147-A177-3AD203B41FA5}">
                      <a16:colId xmlns:a16="http://schemas.microsoft.com/office/drawing/2014/main" val="544197117"/>
                    </a:ext>
                  </a:extLst>
                </a:gridCol>
                <a:gridCol w="1156926">
                  <a:extLst>
                    <a:ext uri="{9D8B030D-6E8A-4147-A177-3AD203B41FA5}">
                      <a16:colId xmlns:a16="http://schemas.microsoft.com/office/drawing/2014/main" val="662151803"/>
                    </a:ext>
                  </a:extLst>
                </a:gridCol>
                <a:gridCol w="849953">
                  <a:extLst>
                    <a:ext uri="{9D8B030D-6E8A-4147-A177-3AD203B41FA5}">
                      <a16:colId xmlns:a16="http://schemas.microsoft.com/office/drawing/2014/main" val="1663514451"/>
                    </a:ext>
                  </a:extLst>
                </a:gridCol>
                <a:gridCol w="1310353">
                  <a:extLst>
                    <a:ext uri="{9D8B030D-6E8A-4147-A177-3AD203B41FA5}">
                      <a16:colId xmlns:a16="http://schemas.microsoft.com/office/drawing/2014/main" val="2914754579"/>
                    </a:ext>
                  </a:extLst>
                </a:gridCol>
                <a:gridCol w="1088995">
                  <a:extLst>
                    <a:ext uri="{9D8B030D-6E8A-4147-A177-3AD203B41FA5}">
                      <a16:colId xmlns:a16="http://schemas.microsoft.com/office/drawing/2014/main" val="2122173088"/>
                    </a:ext>
                  </a:extLst>
                </a:gridCol>
                <a:gridCol w="522378">
                  <a:extLst>
                    <a:ext uri="{9D8B030D-6E8A-4147-A177-3AD203B41FA5}">
                      <a16:colId xmlns:a16="http://schemas.microsoft.com/office/drawing/2014/main" val="3989428941"/>
                    </a:ext>
                  </a:extLst>
                </a:gridCol>
                <a:gridCol w="974448">
                  <a:extLst>
                    <a:ext uri="{9D8B030D-6E8A-4147-A177-3AD203B41FA5}">
                      <a16:colId xmlns:a16="http://schemas.microsoft.com/office/drawing/2014/main" val="142642204"/>
                    </a:ext>
                  </a:extLst>
                </a:gridCol>
                <a:gridCol w="1404527">
                  <a:extLst>
                    <a:ext uri="{9D8B030D-6E8A-4147-A177-3AD203B41FA5}">
                      <a16:colId xmlns:a16="http://schemas.microsoft.com/office/drawing/2014/main" val="1423475028"/>
                    </a:ext>
                  </a:extLst>
                </a:gridCol>
                <a:gridCol w="2207096">
                  <a:extLst>
                    <a:ext uri="{9D8B030D-6E8A-4147-A177-3AD203B41FA5}">
                      <a16:colId xmlns:a16="http://schemas.microsoft.com/office/drawing/2014/main" val="2369792103"/>
                    </a:ext>
                  </a:extLst>
                </a:gridCol>
                <a:gridCol w="1282372">
                  <a:extLst>
                    <a:ext uri="{9D8B030D-6E8A-4147-A177-3AD203B41FA5}">
                      <a16:colId xmlns:a16="http://schemas.microsoft.com/office/drawing/2014/main" val="595846559"/>
                    </a:ext>
                  </a:extLst>
                </a:gridCol>
              </a:tblGrid>
              <a:tr h="5422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</a:t>
                      </a: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證書號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有效日期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申請國家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專利發明人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專利授權狀態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若已授權需說明專屬或非專屬授權、授權範圍、地區、金額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1890772545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發明專利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  <a:r>
                        <a:rPr lang="en-US" alt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~</a:t>
                      </a:r>
                      <a:r>
                        <a:rPr lang="zh-TW" altLang="en-US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xx大學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台灣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王小明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尚未授權予任何人使用</a:t>
                      </a: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2151869462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1946986222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3791560575"/>
                  </a:ext>
                </a:extLst>
              </a:tr>
            </a:tbl>
          </a:graphicData>
        </a:graphic>
      </p:graphicFrame>
      <p:sp>
        <p:nvSpPr>
          <p:cNvPr id="6" name="Google Shape;164;p7">
            <a:extLst>
              <a:ext uri="{FF2B5EF4-FFF2-40B4-BE49-F238E27FC236}">
                <a16:creationId xmlns:a16="http://schemas.microsoft.com/office/drawing/2014/main" id="{BFB697E2-2E3B-4F9B-BA9D-A8183076A3E3}"/>
              </a:ext>
            </a:extLst>
          </p:cNvPr>
          <p:cNvSpPr txBox="1"/>
          <p:nvPr/>
        </p:nvSpPr>
        <p:spPr>
          <a:xfrm>
            <a:off x="9234141" y="1963491"/>
            <a:ext cx="2664515" cy="338556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*所有智財比例總和為</a:t>
            </a:r>
            <a:r>
              <a:rPr lang="en-US" altLang="zh-TW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100%</a:t>
            </a:r>
            <a:endParaRPr lang="zh-TW" altLang="en-US" sz="1600" b="1" i="0" u="none" strike="noStrike" kern="0" cap="none" spc="0" baseline="0">
              <a:solidFill>
                <a:srgbClr val="455F51"/>
              </a:solidFill>
              <a:uFillTx/>
              <a:latin typeface="Microsoft JhengHei"/>
              <a:ea typeface="Microsoft JhengHei"/>
              <a:cs typeface="Microsoft JhengHei"/>
            </a:endParaRPr>
          </a:p>
        </p:txBody>
      </p:sp>
      <p:graphicFrame>
        <p:nvGraphicFramePr>
          <p:cNvPr id="7" name="Google Shape;165;p7">
            <a:extLst>
              <a:ext uri="{FF2B5EF4-FFF2-40B4-BE49-F238E27FC236}">
                <a16:creationId xmlns:a16="http://schemas.microsoft.com/office/drawing/2014/main" id="{739C7982-7190-415E-AB64-D98963D3CEC4}"/>
              </a:ext>
            </a:extLst>
          </p:cNvPr>
          <p:cNvGraphicFramePr>
            <a:graphicFrameLocks noGrp="1"/>
          </p:cNvGraphicFramePr>
          <p:nvPr/>
        </p:nvGraphicFramePr>
        <p:xfrm>
          <a:off x="515273" y="4841930"/>
          <a:ext cx="11383369" cy="1835516"/>
        </p:xfrm>
        <a:graphic>
          <a:graphicData uri="http://schemas.openxmlformats.org/drawingml/2006/table">
            <a:tbl>
              <a:tblPr firstRow="1" bandRow="1">
                <a:effectLst/>
                <a:tableStyleId>{B1FEB2F9-A533-4958-B5E3-67B127F02D2C}</a:tableStyleId>
              </a:tblPr>
              <a:tblGrid>
                <a:gridCol w="596225">
                  <a:extLst>
                    <a:ext uri="{9D8B030D-6E8A-4147-A177-3AD203B41FA5}">
                      <a16:colId xmlns:a16="http://schemas.microsoft.com/office/drawing/2014/main" val="817338342"/>
                    </a:ext>
                  </a:extLst>
                </a:gridCol>
                <a:gridCol w="1155847">
                  <a:extLst>
                    <a:ext uri="{9D8B030D-6E8A-4147-A177-3AD203B41FA5}">
                      <a16:colId xmlns:a16="http://schemas.microsoft.com/office/drawing/2014/main" val="272828293"/>
                    </a:ext>
                  </a:extLst>
                </a:gridCol>
                <a:gridCol w="849175">
                  <a:extLst>
                    <a:ext uri="{9D8B030D-6E8A-4147-A177-3AD203B41FA5}">
                      <a16:colId xmlns:a16="http://schemas.microsoft.com/office/drawing/2014/main" val="2344074179"/>
                    </a:ext>
                  </a:extLst>
                </a:gridCol>
                <a:gridCol w="1309146">
                  <a:extLst>
                    <a:ext uri="{9D8B030D-6E8A-4147-A177-3AD203B41FA5}">
                      <a16:colId xmlns:a16="http://schemas.microsoft.com/office/drawing/2014/main" val="2216915971"/>
                    </a:ext>
                  </a:extLst>
                </a:gridCol>
                <a:gridCol w="1087998">
                  <a:extLst>
                    <a:ext uri="{9D8B030D-6E8A-4147-A177-3AD203B41FA5}">
                      <a16:colId xmlns:a16="http://schemas.microsoft.com/office/drawing/2014/main" val="1637706221"/>
                    </a:ext>
                  </a:extLst>
                </a:gridCol>
                <a:gridCol w="521902">
                  <a:extLst>
                    <a:ext uri="{9D8B030D-6E8A-4147-A177-3AD203B41FA5}">
                      <a16:colId xmlns:a16="http://schemas.microsoft.com/office/drawing/2014/main" val="1470050717"/>
                    </a:ext>
                  </a:extLst>
                </a:gridCol>
                <a:gridCol w="973570">
                  <a:extLst>
                    <a:ext uri="{9D8B030D-6E8A-4147-A177-3AD203B41FA5}">
                      <a16:colId xmlns:a16="http://schemas.microsoft.com/office/drawing/2014/main" val="1588472806"/>
                    </a:ext>
                  </a:extLst>
                </a:gridCol>
                <a:gridCol w="1403229">
                  <a:extLst>
                    <a:ext uri="{9D8B030D-6E8A-4147-A177-3AD203B41FA5}">
                      <a16:colId xmlns:a16="http://schemas.microsoft.com/office/drawing/2014/main" val="615209534"/>
                    </a:ext>
                  </a:extLst>
                </a:gridCol>
                <a:gridCol w="2205075">
                  <a:extLst>
                    <a:ext uri="{9D8B030D-6E8A-4147-A177-3AD203B41FA5}">
                      <a16:colId xmlns:a16="http://schemas.microsoft.com/office/drawing/2014/main" val="216354123"/>
                    </a:ext>
                  </a:extLst>
                </a:gridCol>
                <a:gridCol w="1281202">
                  <a:extLst>
                    <a:ext uri="{9D8B030D-6E8A-4147-A177-3AD203B41FA5}">
                      <a16:colId xmlns:a16="http://schemas.microsoft.com/office/drawing/2014/main" val="933301662"/>
                    </a:ext>
                  </a:extLst>
                </a:gridCol>
              </a:tblGrid>
              <a:tr h="5422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</a:t>
                      </a: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申請日期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申請國家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專利發明人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專利授權狀態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若已授權需說明專屬或非專屬授權、授權範圍、地區、金額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1854473847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發明專利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xx大學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台灣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王小明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尚未授權予任何人使用</a:t>
                      </a: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3889427909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3149527910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95397943"/>
                  </a:ext>
                </a:extLst>
              </a:tr>
            </a:tbl>
          </a:graphicData>
        </a:graphic>
      </p:graphicFrame>
      <p:sp>
        <p:nvSpPr>
          <p:cNvPr id="8" name="Google Shape;166;p7">
            <a:extLst>
              <a:ext uri="{FF2B5EF4-FFF2-40B4-BE49-F238E27FC236}">
                <a16:creationId xmlns:a16="http://schemas.microsoft.com/office/drawing/2014/main" id="{03D26683-8B04-4108-AEF5-43D181994502}"/>
              </a:ext>
            </a:extLst>
          </p:cNvPr>
          <p:cNvSpPr/>
          <p:nvPr/>
        </p:nvSpPr>
        <p:spPr>
          <a:xfrm>
            <a:off x="482702" y="4403622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已申請未核准之專利清單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167;p7">
            <a:extLst>
              <a:ext uri="{FF2B5EF4-FFF2-40B4-BE49-F238E27FC236}">
                <a16:creationId xmlns:a16="http://schemas.microsoft.com/office/drawing/2014/main" id="{0CF1828C-E5AF-4FE7-836D-AB78C98951AA}"/>
              </a:ext>
            </a:extLst>
          </p:cNvPr>
          <p:cNvSpPr/>
          <p:nvPr/>
        </p:nvSpPr>
        <p:spPr>
          <a:xfrm>
            <a:off x="482702" y="1922736"/>
            <a:ext cx="10591696" cy="5078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已核准之專利清單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73;p8">
            <a:extLst>
              <a:ext uri="{FF2B5EF4-FFF2-40B4-BE49-F238E27FC236}">
                <a16:creationId xmlns:a16="http://schemas.microsoft.com/office/drawing/2014/main" id="{FCE685BE-C7CC-4BFD-9008-1878D922BB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523567"/>
            <a:ext cx="10972800" cy="758302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二、本計畫「智財清單」</a:t>
            </a:r>
            <a:endParaRPr lang="zh-TW" altLang="en-US" sz="4000" b="1">
              <a:latin typeface="PMingLiu"/>
              <a:ea typeface="PMingLiu"/>
            </a:endParaRPr>
          </a:p>
        </p:txBody>
      </p:sp>
      <p:sp>
        <p:nvSpPr>
          <p:cNvPr id="3" name="Google Shape;174;p8">
            <a:extLst>
              <a:ext uri="{FF2B5EF4-FFF2-40B4-BE49-F238E27FC236}">
                <a16:creationId xmlns:a16="http://schemas.microsoft.com/office/drawing/2014/main" id="{C533D38B-A8FB-4072-9C01-029AD1A821F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2702" y="1437089"/>
            <a:ext cx="11182353" cy="672714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本計畫「營業秘密」、「專利申請」之說明</a:t>
            </a:r>
          </a:p>
        </p:txBody>
      </p:sp>
      <p:sp>
        <p:nvSpPr>
          <p:cNvPr id="4" name="Google Shape;175;p8">
            <a:extLst>
              <a:ext uri="{FF2B5EF4-FFF2-40B4-BE49-F238E27FC236}">
                <a16:creationId xmlns:a16="http://schemas.microsoft.com/office/drawing/2014/main" id="{4FFBC7C1-8F73-4792-8AF4-8AA2150D619C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984474-5042-4D86-BD55-245394A92925}" type="slidenum">
              <a:t>8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5" name="Google Shape;176;p8">
            <a:extLst>
              <a:ext uri="{FF2B5EF4-FFF2-40B4-BE49-F238E27FC236}">
                <a16:creationId xmlns:a16="http://schemas.microsoft.com/office/drawing/2014/main" id="{74D49B8B-EC69-4F42-8C71-EAA0E6604160}"/>
              </a:ext>
            </a:extLst>
          </p:cNvPr>
          <p:cNvGraphicFramePr>
            <a:graphicFrameLocks noGrp="1"/>
          </p:cNvGraphicFramePr>
          <p:nvPr/>
        </p:nvGraphicFramePr>
        <p:xfrm>
          <a:off x="504821" y="2379652"/>
          <a:ext cx="11316495" cy="2068290"/>
        </p:xfrm>
        <a:graphic>
          <a:graphicData uri="http://schemas.openxmlformats.org/drawingml/2006/table">
            <a:tbl>
              <a:tblPr firstRow="1" bandRow="1">
                <a:effectLst/>
                <a:tableStyleId>{B1FEB2F9-A533-4958-B5E3-67B127F02D2C}</a:tableStyleId>
              </a:tblPr>
              <a:tblGrid>
                <a:gridCol w="2180551">
                  <a:extLst>
                    <a:ext uri="{9D8B030D-6E8A-4147-A177-3AD203B41FA5}">
                      <a16:colId xmlns:a16="http://schemas.microsoft.com/office/drawing/2014/main" val="3421807922"/>
                    </a:ext>
                  </a:extLst>
                </a:gridCol>
                <a:gridCol w="1799749">
                  <a:extLst>
                    <a:ext uri="{9D8B030D-6E8A-4147-A177-3AD203B41FA5}">
                      <a16:colId xmlns:a16="http://schemas.microsoft.com/office/drawing/2014/main" val="1820937373"/>
                    </a:ext>
                  </a:extLst>
                </a:gridCol>
                <a:gridCol w="2706322">
                  <a:extLst>
                    <a:ext uri="{9D8B030D-6E8A-4147-A177-3AD203B41FA5}">
                      <a16:colId xmlns:a16="http://schemas.microsoft.com/office/drawing/2014/main" val="827712046"/>
                    </a:ext>
                  </a:extLst>
                </a:gridCol>
                <a:gridCol w="2212848">
                  <a:extLst>
                    <a:ext uri="{9D8B030D-6E8A-4147-A177-3AD203B41FA5}">
                      <a16:colId xmlns:a16="http://schemas.microsoft.com/office/drawing/2014/main" val="3820172325"/>
                    </a:ext>
                  </a:extLst>
                </a:gridCol>
                <a:gridCol w="2417024">
                  <a:extLst>
                    <a:ext uri="{9D8B030D-6E8A-4147-A177-3AD203B41FA5}">
                      <a16:colId xmlns:a16="http://schemas.microsoft.com/office/drawing/2014/main" val="2908969562"/>
                    </a:ext>
                  </a:extLst>
                </a:gridCol>
              </a:tblGrid>
              <a:tr h="4799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營業秘密名稱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技術內容開發人員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營業秘密已採取合理之保密措施自評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1184505391"/>
                  </a:ext>
                </a:extLst>
              </a:tr>
              <a:tr h="70442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例：限制可接觸營業秘密人員身份、文件標明『機密』或『限閱』等註記、營業秘密存放地點及妥善管理措施 (上鎖/設定密碼/非通常可接觸地點等)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961897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1553474294"/>
                  </a:ext>
                </a:extLst>
              </a:tr>
              <a:tr h="35074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2643211931"/>
                  </a:ext>
                </a:extLst>
              </a:tr>
            </a:tbl>
          </a:graphicData>
        </a:graphic>
      </p:graphicFrame>
      <p:sp>
        <p:nvSpPr>
          <p:cNvPr id="6" name="Google Shape;177;p8">
            <a:extLst>
              <a:ext uri="{FF2B5EF4-FFF2-40B4-BE49-F238E27FC236}">
                <a16:creationId xmlns:a16="http://schemas.microsoft.com/office/drawing/2014/main" id="{62CB1FB2-2E90-485F-8E6F-E006C686F31B}"/>
              </a:ext>
            </a:extLst>
          </p:cNvPr>
          <p:cNvSpPr txBox="1"/>
          <p:nvPr/>
        </p:nvSpPr>
        <p:spPr>
          <a:xfrm>
            <a:off x="9234141" y="1963491"/>
            <a:ext cx="2664515" cy="338556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*所有智財比例總和為</a:t>
            </a:r>
            <a:r>
              <a:rPr lang="en-US" altLang="zh-TW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100%</a:t>
            </a:r>
            <a:endParaRPr lang="zh-TW" altLang="en-US" sz="1600" b="1" i="0" u="none" strike="noStrike" kern="0" cap="none" spc="0" baseline="0">
              <a:solidFill>
                <a:srgbClr val="455F51"/>
              </a:solidFill>
              <a:uFillTx/>
              <a:latin typeface="Microsoft JhengHei"/>
              <a:ea typeface="Microsoft JhengHei"/>
              <a:cs typeface="Microsoft JhengHei"/>
            </a:endParaRPr>
          </a:p>
        </p:txBody>
      </p:sp>
      <p:graphicFrame>
        <p:nvGraphicFramePr>
          <p:cNvPr id="7" name="Google Shape;178;p8">
            <a:extLst>
              <a:ext uri="{FF2B5EF4-FFF2-40B4-BE49-F238E27FC236}">
                <a16:creationId xmlns:a16="http://schemas.microsoft.com/office/drawing/2014/main" id="{E6685B9C-E2A6-4DEB-9081-959C780B8AFB}"/>
              </a:ext>
            </a:extLst>
          </p:cNvPr>
          <p:cNvGraphicFramePr>
            <a:graphicFrameLocks noGrp="1"/>
          </p:cNvGraphicFramePr>
          <p:nvPr/>
        </p:nvGraphicFramePr>
        <p:xfrm>
          <a:off x="515273" y="4957483"/>
          <a:ext cx="11305998" cy="1609078"/>
        </p:xfrm>
        <a:graphic>
          <a:graphicData uri="http://schemas.openxmlformats.org/drawingml/2006/table">
            <a:tbl>
              <a:tblPr firstRow="1" bandRow="1">
                <a:effectLst/>
                <a:tableStyleId>{B1FEB2F9-A533-4958-B5E3-67B127F02D2C}</a:tableStyleId>
              </a:tblPr>
              <a:tblGrid>
                <a:gridCol w="792227">
                  <a:extLst>
                    <a:ext uri="{9D8B030D-6E8A-4147-A177-3AD203B41FA5}">
                      <a16:colId xmlns:a16="http://schemas.microsoft.com/office/drawing/2014/main" val="2398628326"/>
                    </a:ext>
                  </a:extLst>
                </a:gridCol>
                <a:gridCol w="1751898">
                  <a:extLst>
                    <a:ext uri="{9D8B030D-6E8A-4147-A177-3AD203B41FA5}">
                      <a16:colId xmlns:a16="http://schemas.microsoft.com/office/drawing/2014/main" val="3322464452"/>
                    </a:ext>
                  </a:extLst>
                </a:gridCol>
                <a:gridCol w="1153671">
                  <a:extLst>
                    <a:ext uri="{9D8B030D-6E8A-4147-A177-3AD203B41FA5}">
                      <a16:colId xmlns:a16="http://schemas.microsoft.com/office/drawing/2014/main" val="3457487166"/>
                    </a:ext>
                  </a:extLst>
                </a:gridCol>
                <a:gridCol w="1042571">
                  <a:extLst>
                    <a:ext uri="{9D8B030D-6E8A-4147-A177-3AD203B41FA5}">
                      <a16:colId xmlns:a16="http://schemas.microsoft.com/office/drawing/2014/main" val="1707361905"/>
                    </a:ext>
                  </a:extLst>
                </a:gridCol>
                <a:gridCol w="1128049">
                  <a:extLst>
                    <a:ext uri="{9D8B030D-6E8A-4147-A177-3AD203B41FA5}">
                      <a16:colId xmlns:a16="http://schemas.microsoft.com/office/drawing/2014/main" val="690318011"/>
                    </a:ext>
                  </a:extLst>
                </a:gridCol>
                <a:gridCol w="1631801">
                  <a:extLst>
                    <a:ext uri="{9D8B030D-6E8A-4147-A177-3AD203B41FA5}">
                      <a16:colId xmlns:a16="http://schemas.microsoft.com/office/drawing/2014/main" val="1270393860"/>
                    </a:ext>
                  </a:extLst>
                </a:gridCol>
                <a:gridCol w="2103403">
                  <a:extLst>
                    <a:ext uri="{9D8B030D-6E8A-4147-A177-3AD203B41FA5}">
                      <a16:colId xmlns:a16="http://schemas.microsoft.com/office/drawing/2014/main" val="3935932701"/>
                    </a:ext>
                  </a:extLst>
                </a:gridCol>
                <a:gridCol w="1702375">
                  <a:extLst>
                    <a:ext uri="{9D8B030D-6E8A-4147-A177-3AD203B41FA5}">
                      <a16:colId xmlns:a16="http://schemas.microsoft.com/office/drawing/2014/main" val="2889559829"/>
                    </a:ext>
                  </a:extLst>
                </a:gridCol>
              </a:tblGrid>
              <a:tr h="5422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</a:t>
                      </a: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預計專利申請名稱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預計申請日期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預計申請國家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預計認列發明人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alt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2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/>
                </a:tc>
                <a:extLst>
                  <a:ext uri="{0D108BD9-81ED-4DB2-BD59-A6C34878D82A}">
                    <a16:rowId xmlns:a16="http://schemas.microsoft.com/office/drawing/2014/main" val="976103035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發明專利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1781848483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/>
                </a:tc>
                <a:extLst>
                  <a:ext uri="{0D108BD9-81ED-4DB2-BD59-A6C34878D82A}">
                    <a16:rowId xmlns:a16="http://schemas.microsoft.com/office/drawing/2014/main" val="473426056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605914810"/>
                  </a:ext>
                </a:extLst>
              </a:tr>
            </a:tbl>
          </a:graphicData>
        </a:graphic>
      </p:graphicFrame>
      <p:sp>
        <p:nvSpPr>
          <p:cNvPr id="8" name="Google Shape;179;p8">
            <a:extLst>
              <a:ext uri="{FF2B5EF4-FFF2-40B4-BE49-F238E27FC236}">
                <a16:creationId xmlns:a16="http://schemas.microsoft.com/office/drawing/2014/main" id="{F6D7848E-9769-468B-BEF8-D2C77551FE68}"/>
              </a:ext>
            </a:extLst>
          </p:cNvPr>
          <p:cNvSpPr/>
          <p:nvPr/>
        </p:nvSpPr>
        <p:spPr>
          <a:xfrm>
            <a:off x="482702" y="451917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尚未申請，但計畫執行期間內將會申請之專利清單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180;p8">
            <a:extLst>
              <a:ext uri="{FF2B5EF4-FFF2-40B4-BE49-F238E27FC236}">
                <a16:creationId xmlns:a16="http://schemas.microsoft.com/office/drawing/2014/main" id="{22321F40-0828-48F7-88B8-FD4983754C3E}"/>
              </a:ext>
            </a:extLst>
          </p:cNvPr>
          <p:cNvSpPr/>
          <p:nvPr/>
        </p:nvSpPr>
        <p:spPr>
          <a:xfrm>
            <a:off x="482702" y="1922736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營業秘密自評</a:t>
            </a:r>
            <a:r>
              <a:rPr lang="en-US" altLang="zh-TW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alt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若無則免</a:t>
            </a:r>
            <a:r>
              <a:rPr lang="en-US" altLang="zh-TW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)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6;p9">
            <a:extLst>
              <a:ext uri="{FF2B5EF4-FFF2-40B4-BE49-F238E27FC236}">
                <a16:creationId xmlns:a16="http://schemas.microsoft.com/office/drawing/2014/main" id="{1F250AEA-E509-484B-9066-86B5DD3BC4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311197"/>
            <a:ext cx="10972800" cy="736329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附件一、計畫主持人過往研究成果</a:t>
            </a:r>
          </a:p>
        </p:txBody>
      </p:sp>
      <p:sp>
        <p:nvSpPr>
          <p:cNvPr id="3" name="Google Shape;187;p9">
            <a:extLst>
              <a:ext uri="{FF2B5EF4-FFF2-40B4-BE49-F238E27FC236}">
                <a16:creationId xmlns:a16="http://schemas.microsoft.com/office/drawing/2014/main" id="{36FA4F3D-C651-4F57-AA2E-4B4A657698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7747" y="1054083"/>
            <a:ext cx="11182353" cy="607984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過往相關計畫補助狀況</a:t>
            </a:r>
          </a:p>
        </p:txBody>
      </p:sp>
      <p:sp>
        <p:nvSpPr>
          <p:cNvPr id="4" name="Google Shape;188;p9">
            <a:extLst>
              <a:ext uri="{FF2B5EF4-FFF2-40B4-BE49-F238E27FC236}">
                <a16:creationId xmlns:a16="http://schemas.microsoft.com/office/drawing/2014/main" id="{24B0AE53-057E-4BE3-A5AA-4DD4B36C52C2}"/>
              </a:ext>
            </a:extLst>
          </p:cNvPr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17D4F50-4EE2-4C3F-852E-F6B265C687C6}" type="slidenum">
              <a:t>9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5" name="Google Shape;189;p9">
            <a:extLst>
              <a:ext uri="{FF2B5EF4-FFF2-40B4-BE49-F238E27FC236}">
                <a16:creationId xmlns:a16="http://schemas.microsoft.com/office/drawing/2014/main" id="{F2EEE45F-F76D-4F19-849C-53A4E20EC004}"/>
              </a:ext>
            </a:extLst>
          </p:cNvPr>
          <p:cNvGraphicFramePr>
            <a:graphicFrameLocks noGrp="1"/>
          </p:cNvGraphicFramePr>
          <p:nvPr/>
        </p:nvGraphicFramePr>
        <p:xfrm>
          <a:off x="198305" y="2294211"/>
          <a:ext cx="11807397" cy="3895418"/>
        </p:xfrm>
        <a:graphic>
          <a:graphicData uri="http://schemas.openxmlformats.org/drawingml/2006/table">
            <a:tbl>
              <a:tblPr>
                <a:effectLst/>
                <a:tableStyleId>{8F97F662-ECCA-417A-AA8C-B50BAF073F54}</a:tableStyleId>
              </a:tblPr>
              <a:tblGrid>
                <a:gridCol w="3528779">
                  <a:extLst>
                    <a:ext uri="{9D8B030D-6E8A-4147-A177-3AD203B41FA5}">
                      <a16:colId xmlns:a16="http://schemas.microsoft.com/office/drawing/2014/main" val="3270220054"/>
                    </a:ext>
                  </a:extLst>
                </a:gridCol>
                <a:gridCol w="1177354">
                  <a:extLst>
                    <a:ext uri="{9D8B030D-6E8A-4147-A177-3AD203B41FA5}">
                      <a16:colId xmlns:a16="http://schemas.microsoft.com/office/drawing/2014/main" val="1834820300"/>
                    </a:ext>
                  </a:extLst>
                </a:gridCol>
                <a:gridCol w="1388004">
                  <a:extLst>
                    <a:ext uri="{9D8B030D-6E8A-4147-A177-3AD203B41FA5}">
                      <a16:colId xmlns:a16="http://schemas.microsoft.com/office/drawing/2014/main" val="2830248752"/>
                    </a:ext>
                  </a:extLst>
                </a:gridCol>
                <a:gridCol w="1142652">
                  <a:extLst>
                    <a:ext uri="{9D8B030D-6E8A-4147-A177-3AD203B41FA5}">
                      <a16:colId xmlns:a16="http://schemas.microsoft.com/office/drawing/2014/main" val="1594419364"/>
                    </a:ext>
                  </a:extLst>
                </a:gridCol>
                <a:gridCol w="1142652">
                  <a:extLst>
                    <a:ext uri="{9D8B030D-6E8A-4147-A177-3AD203B41FA5}">
                      <a16:colId xmlns:a16="http://schemas.microsoft.com/office/drawing/2014/main" val="3695993821"/>
                    </a:ext>
                  </a:extLst>
                </a:gridCol>
                <a:gridCol w="1142652">
                  <a:extLst>
                    <a:ext uri="{9D8B030D-6E8A-4147-A177-3AD203B41FA5}">
                      <a16:colId xmlns:a16="http://schemas.microsoft.com/office/drawing/2014/main" val="3349712825"/>
                    </a:ext>
                  </a:extLst>
                </a:gridCol>
                <a:gridCol w="1142652">
                  <a:extLst>
                    <a:ext uri="{9D8B030D-6E8A-4147-A177-3AD203B41FA5}">
                      <a16:colId xmlns:a16="http://schemas.microsoft.com/office/drawing/2014/main" val="4215923756"/>
                    </a:ext>
                  </a:extLst>
                </a:gridCol>
                <a:gridCol w="1142652">
                  <a:extLst>
                    <a:ext uri="{9D8B030D-6E8A-4147-A177-3AD203B41FA5}">
                      <a16:colId xmlns:a16="http://schemas.microsoft.com/office/drawing/2014/main" val="388130165"/>
                    </a:ext>
                  </a:extLst>
                </a:gridCol>
              </a:tblGrid>
              <a:tr h="1121676"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計畫名稱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計畫內擔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補助或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預期</a:t>
                      </a: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KPI</a:t>
                      </a: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設定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alt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若無則填寫無</a:t>
                      </a:r>
                      <a:r>
                        <a:rPr lang="en-US" alt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zh-TW" altLang="en-US" sz="16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實際KPI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核定經費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226599703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 ○○○○○○○○○個案</a:t>
                      </a:r>
                    </a:p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  <a:r>
                        <a:rPr lang="en-US" alt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(106-○○○-○-○○○-○○○-)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○/○/○-○/○/○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國科會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已結案/執行中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4190448439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938813887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735478057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245823186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264037648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4257443902"/>
                  </a:ext>
                </a:extLst>
              </a:tr>
            </a:tbl>
          </a:graphicData>
        </a:graphic>
      </p:graphicFrame>
      <p:sp>
        <p:nvSpPr>
          <p:cNvPr id="6" name="Google Shape;190;p9">
            <a:extLst>
              <a:ext uri="{FF2B5EF4-FFF2-40B4-BE49-F238E27FC236}">
                <a16:creationId xmlns:a16="http://schemas.microsoft.com/office/drawing/2014/main" id="{2CAE47AC-6990-451D-A4AE-1BA87FA835CB}"/>
              </a:ext>
            </a:extLst>
          </p:cNvPr>
          <p:cNvSpPr txBox="1"/>
          <p:nvPr/>
        </p:nvSpPr>
        <p:spPr>
          <a:xfrm>
            <a:off x="7803571" y="1194279"/>
            <a:ext cx="4202033" cy="427500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0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註：各學門自由型計畫無須填寫</a:t>
            </a:r>
            <a:r>
              <a:rPr lang="en-US" altLang="zh-TW" sz="1600" b="0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KPI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191;p9">
            <a:extLst>
              <a:ext uri="{FF2B5EF4-FFF2-40B4-BE49-F238E27FC236}">
                <a16:creationId xmlns:a16="http://schemas.microsoft.com/office/drawing/2014/main" id="{9E64867E-715F-4D0A-9B3E-D70EECB1BF46}"/>
              </a:ext>
            </a:extLst>
          </p:cNvPr>
          <p:cNvSpPr txBox="1"/>
          <p:nvPr/>
        </p:nvSpPr>
        <p:spPr>
          <a:xfrm>
            <a:off x="443932" y="1669996"/>
            <a:ext cx="11278173" cy="646334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請務必詳實填寫所有與本計畫相關之研究計畫</a:t>
            </a:r>
            <a:r>
              <a:rPr lang="en-US" altLang="zh-TW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(</a:t>
            </a: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含國內外、大陸地區及港澳</a:t>
            </a:r>
            <a:r>
              <a:rPr lang="en-US" altLang="zh-TW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)</a:t>
            </a: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，不限於本會計畫。若涉及國外、大陸地區及港澳，請依各該主管機關相關法令規定辦理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192;p9">
            <a:extLst>
              <a:ext uri="{FF2B5EF4-FFF2-40B4-BE49-F238E27FC236}">
                <a16:creationId xmlns:a16="http://schemas.microsoft.com/office/drawing/2014/main" id="{2028A229-A061-4BA0-84B5-D5EEB1816F81}"/>
              </a:ext>
            </a:extLst>
          </p:cNvPr>
          <p:cNvSpPr txBox="1"/>
          <p:nvPr/>
        </p:nvSpPr>
        <p:spPr>
          <a:xfrm>
            <a:off x="583624" y="6293696"/>
            <a:ext cx="9436672" cy="369335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註：上表計畫補助狀況請務必同步於本會學術研發服務網更新，以利查對</a:t>
            </a: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腦力激盪簡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2058</Words>
  <Application>Microsoft Office PowerPoint</Application>
  <PresentationFormat>寬螢幕</PresentationFormat>
  <Paragraphs>246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5" baseType="lpstr">
      <vt:lpstr>Microsoft YaHei</vt:lpstr>
      <vt:lpstr>MingLiu</vt:lpstr>
      <vt:lpstr>Noto Sans Symbols</vt:lpstr>
      <vt:lpstr>PMingLiu</vt:lpstr>
      <vt:lpstr>Microsoft JhengHei</vt:lpstr>
      <vt:lpstr>Microsoft JhengHei</vt:lpstr>
      <vt:lpstr>新細明體</vt:lpstr>
      <vt:lpstr>Arial</vt:lpstr>
      <vt:lpstr>Calibri</vt:lpstr>
      <vt:lpstr>Century Gothic</vt:lpstr>
      <vt:lpstr>Palatino Linotype</vt:lpstr>
      <vt:lpstr>Times New Roman</vt:lpstr>
      <vt:lpstr>Wingdings 2</vt:lpstr>
      <vt:lpstr>腦力激盪簡報</vt:lpstr>
      <vt:lpstr>113年第2梯次科研創業計畫個案構想書(萌芽案)</vt:lpstr>
      <vt:lpstr>一、構想項目說明(以下為參考項目，團隊可自行編列順序)</vt:lpstr>
      <vt:lpstr>產品化關鍵技術研發進度 (需對應查核點項目)</vt:lpstr>
      <vt:lpstr>科研成果之商品化進度 (需對應查核點項目)</vt:lpstr>
      <vt:lpstr>(四)自提查核點(萌芽)</vt:lpstr>
      <vt:lpstr>(五)個案經費表(經費請詳述工作項目及預估經費，萌芽案總額以800萬為上限) </vt:lpstr>
      <vt:lpstr>二、本計畫「智財清單」</vt:lpstr>
      <vt:lpstr>二、本計畫「智財清單」</vt:lpstr>
      <vt:lpstr>附件一、計畫主持人過往研究成果</vt:lpstr>
      <vt:lpstr>附件一、計畫主持人過往研究成果(續)</vt:lpstr>
      <vt:lpstr>附件二、本計畫「智財調查」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113年第2梯次科研創業計畫個案構想書(萌芽案)</dc:title>
  <dc:creator>葉愷芸</dc:creator>
  <cp:lastModifiedBy>user</cp:lastModifiedBy>
  <cp:revision>2</cp:revision>
  <dcterms:created xsi:type="dcterms:W3CDTF">2018-06-20T05:53:52Z</dcterms:created>
  <dcterms:modified xsi:type="dcterms:W3CDTF">2024-02-19T09:09:26Z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