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272" r:id="rId2"/>
    <p:sldId id="277" r:id="rId3"/>
    <p:sldId id="280" r:id="rId4"/>
    <p:sldId id="281" r:id="rId5"/>
    <p:sldId id="278" r:id="rId6"/>
    <p:sldId id="292" r:id="rId7"/>
    <p:sldId id="276" r:id="rId8"/>
    <p:sldId id="293" r:id="rId9"/>
    <p:sldId id="296" r:id="rId10"/>
    <p:sldId id="475" r:id="rId11"/>
    <p:sldId id="476" r:id="rId12"/>
    <p:sldId id="478" r:id="rId13"/>
    <p:sldId id="468" r:id="rId14"/>
  </p:sldIdLst>
  <p:sldSz cx="12192000" cy="6858000"/>
  <p:notesSz cx="6734175" cy="98679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5F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21" autoAdjust="0"/>
    <p:restoredTop sz="96834" autoAdjust="0"/>
  </p:normalViewPr>
  <p:slideViewPr>
    <p:cSldViewPr snapToGrid="0">
      <p:cViewPr varScale="1">
        <p:scale>
          <a:sx n="46" d="100"/>
          <a:sy n="46" d="100"/>
        </p:scale>
        <p:origin x="34" y="5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280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142" cy="495108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>
              <a:defRPr sz="1200"/>
            </a:lvl1pPr>
          </a:lstStyle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4475" y="1"/>
            <a:ext cx="2918142" cy="495108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>
              <a:defRPr sz="1200"/>
            </a:lvl1pPr>
          </a:lstStyle>
          <a:p>
            <a:fld id="{EFC3C03C-F128-4D77-8177-A57732A67E39}" type="datetime2"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2022年2月22日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372793"/>
            <a:ext cx="2918142" cy="495107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>
              <a:defRPr sz="1200"/>
            </a:lvl1pPr>
          </a:lstStyle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4475" y="9372793"/>
            <a:ext cx="2918142" cy="495107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>
              <a:defRPr sz="1200"/>
            </a:lvl1pPr>
          </a:lstStyle>
          <a:p>
            <a:fld id="{D385ACC1-7210-4F0A-BEEB-8EC885077F20}" type="slidenum"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‹#›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0653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142" cy="495108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14475" y="1"/>
            <a:ext cx="2918142" cy="495108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8DF2C87C-757E-4C70-9F14-5785D5A3EB9B}" type="datetime2">
              <a:rPr lang="zh-TW" altLang="en-US" smtClean="0"/>
              <a:pPr/>
              <a:t>2022年2月22日</a:t>
            </a:fld>
            <a:endParaRPr lang="zh-TW" altLang="en-US" dirty="0"/>
          </a:p>
        </p:txBody>
      </p:sp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3488"/>
            <a:ext cx="5918200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4" tIns="45377" rIns="90754" bIns="45377" rtlCol="0" anchor="ctr"/>
          <a:lstStyle/>
          <a:p>
            <a:pPr rtl="0"/>
            <a:endParaRPr lang="zh-TW" altLang="en-US" noProof="0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73418" y="4748927"/>
            <a:ext cx="5387340" cy="3885486"/>
          </a:xfrm>
          <a:prstGeom prst="rect">
            <a:avLst/>
          </a:prstGeom>
        </p:spPr>
        <p:txBody>
          <a:bodyPr vert="horz" lIns="90754" tIns="45377" rIns="90754" bIns="45377" rtlCol="0"/>
          <a:lstStyle/>
          <a:p>
            <a:pPr lvl="0" rtl="0"/>
            <a:r>
              <a:rPr lang="zh-TW" altLang="en-US" noProof="0" dirty="0"/>
              <a:t>按一下以編輯母片文字樣式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1" y="9372793"/>
            <a:ext cx="2918142" cy="495107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14475" y="9372793"/>
            <a:ext cx="2918142" cy="495107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893B0CF2-7F87-4E02-A248-870047730F99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noProof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11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842410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13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44021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59884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23735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20550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245773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876117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515960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>
            <a:extLst>
              <a:ext uri="{FF2B5EF4-FFF2-40B4-BE49-F238E27FC236}">
                <a16:creationId xmlns:a16="http://schemas.microsoft.com/office/drawing/2014/main" id="{1D858614-A53B-47A3-ABDB-4679BE904D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373B447E-F282-47FA-8B62-72AE592058C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0670212-C92F-4FEA-A238-107A2B2A1DCD}"/>
              </a:ext>
            </a:extLst>
          </p:cNvPr>
          <p:cNvSpPr txBox="1"/>
          <p:nvPr/>
        </p:nvSpPr>
        <p:spPr>
          <a:xfrm>
            <a:off x="3814478" y="9372790"/>
            <a:ext cx="2918140" cy="49511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754" tIns="45377" rIns="90754" bIns="45377" anchor="b" anchorCtr="0" compatLnSpc="1">
            <a:noAutofit/>
          </a:bodyPr>
          <a:lstStyle/>
          <a:p>
            <a:pPr algn="r" defTabSz="90754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9B1F84A-7670-48DF-934D-E795596FB521}" type="slidenum">
              <a:pPr algn="r" defTabSz="907542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9</a:t>
            </a:fld>
            <a:endParaRPr lang="en-US" sz="1200">
              <a:solidFill>
                <a:srgbClr val="000000"/>
              </a:solidFill>
              <a:latin typeface="微軟正黑體" pitchFamily="34"/>
              <a:ea typeface="微軟正黑體" pitchFamily="34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10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47502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群組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矩形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cxnSp>
          <p:nvCxnSpPr>
            <p:cNvPr id="7" name="直線接點​​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直線接點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kumimoji="0" lang="zh-TW" altLang="en-US" noProof="0" dirty="0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zh-TW" altLang="en-US" noProof="0"/>
              <a:t>按一下以編輯母片副標題樣式</a:t>
            </a:r>
            <a:endParaRPr kumimoji="0" lang="zh-TW" altLang="en-US" noProof="0" dirty="0"/>
          </a:p>
        </p:txBody>
      </p:sp>
      <p:sp>
        <p:nvSpPr>
          <p:cNvPr id="30" name="日期預留位置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235FE9C4-59B4-4AD9-BCAF-FF66D1DF51F3}" type="datetime2">
              <a:rPr lang="zh-TW" altLang="en-US" smtClean="0"/>
              <a:t>2022年2月22日</a:t>
            </a:fld>
            <a:endParaRPr lang="zh-TW" altLang="en-US" dirty="0"/>
          </a:p>
        </p:txBody>
      </p:sp>
      <p:sp>
        <p:nvSpPr>
          <p:cNvPr id="19" name="頁尾預留位置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 noProof="0" dirty="0"/>
              <a:t>新增頁尾</a:t>
            </a:r>
          </a:p>
        </p:txBody>
      </p:sp>
      <p:sp>
        <p:nvSpPr>
          <p:cNvPr id="27" name="投影片編號預留位置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5BC55C2-BE8A-4EAF-A1D4-80EA2610B397}" type="datetime2">
              <a:rPr lang="zh-TW" altLang="en-US" smtClean="0"/>
              <a:t>2022年2月22日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8E740C7-CDC9-4AAD-B965-D6F26E788320}" type="datetime2">
              <a:rPr lang="zh-TW" altLang="en-US" smtClean="0"/>
              <a:t>2022年2月22日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AD936DE-5D38-46D0-9BE5-8BA3B33416FE}" type="datetime2">
              <a:rPr lang="zh-TW" altLang="en-US" smtClean="0"/>
              <a:t>2022年2月22日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F2A899C-F004-405A-BF83-560E224F35FE}" type="datetime2">
              <a:rPr lang="zh-TW" altLang="en-US" smtClean="0"/>
              <a:t>2022年2月22日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>
              <a:defRPr sz="2400">
                <a:latin typeface="細明體" panose="02020509000000000000" pitchFamily="49" charset="-120"/>
                <a:ea typeface="細明體" panose="02020509000000000000" pitchFamily="49" charset="-120"/>
              </a:defRPr>
            </a:lvl2pPr>
            <a:lvl3pPr>
              <a:defRPr sz="2000">
                <a:latin typeface="細明體" panose="02020509000000000000" pitchFamily="49" charset="-120"/>
                <a:ea typeface="細明體" panose="02020509000000000000" pitchFamily="49" charset="-120"/>
              </a:defRPr>
            </a:lvl3pPr>
            <a:lvl4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4pPr>
            <a:lvl5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>
              <a:defRPr sz="2400">
                <a:latin typeface="細明體" panose="02020509000000000000" pitchFamily="49" charset="-120"/>
                <a:ea typeface="細明體" panose="02020509000000000000" pitchFamily="49" charset="-120"/>
              </a:defRPr>
            </a:lvl2pPr>
            <a:lvl3pPr>
              <a:defRPr sz="2000">
                <a:latin typeface="細明體" panose="02020509000000000000" pitchFamily="49" charset="-120"/>
                <a:ea typeface="細明體" panose="02020509000000000000" pitchFamily="49" charset="-120"/>
              </a:defRPr>
            </a:lvl3pPr>
            <a:lvl4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4pPr>
            <a:lvl5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1790E788-03C8-40B7-8AE9-C9ECC294DED5}" type="datetime2">
              <a:rPr lang="zh-TW" altLang="en-US" smtClean="0"/>
              <a:t>2022年2月22日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內容預留位置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6" name="內容預留位置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7" name="日期預留位置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A98E7B6-A385-4EF7-8B94-B57AC5684D4E}" type="datetime2">
              <a:rPr lang="zh-TW" altLang="en-US" smtClean="0"/>
              <a:t>2022年2月22日</a:t>
            </a:fld>
            <a:endParaRPr lang="zh-TW" altLang="en-US" dirty="0"/>
          </a:p>
        </p:txBody>
      </p:sp>
      <p:sp>
        <p:nvSpPr>
          <p:cNvPr id="8" name="頁尾預留位置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17AACFF-4F19-463F-A028-C64F0959348B}" type="datetime2">
              <a:rPr lang="zh-TW" altLang="en-US" smtClean="0"/>
              <a:t>2022年2月22日</a:t>
            </a:fld>
            <a:endParaRPr lang="zh-TW" altLang="en-US" dirty="0"/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預留位置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5A6F7E3-D9D2-40AE-B28C-D99082FA967D}" type="datetime2">
              <a:rPr lang="zh-TW" altLang="en-US" smtClean="0"/>
              <a:t>2022年2月22日</a:t>
            </a:fld>
            <a:endParaRPr lang="zh-TW" altLang="en-US" dirty="0"/>
          </a:p>
        </p:txBody>
      </p:sp>
      <p:sp>
        <p:nvSpPr>
          <p:cNvPr id="3" name="頁尾預留位置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885C29E-EC4B-4879-995C-442C7161D43F}" type="datetime2">
              <a:rPr lang="zh-TW" altLang="en-US" smtClean="0"/>
              <a:t>2022年2月22日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sz="180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sz="180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圖片預留位置 2" descr="要新增影像的空白預留位置。按一下預留位置，然後選取您要新增的影像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pPr rtl="0"/>
            <a:r>
              <a:rPr lang="zh-TW" altLang="en-US"/>
              <a:t>按一下圖示以新增圖片</a:t>
            </a:r>
            <a:endParaRPr kumimoji="0"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F1490183-26AB-417D-892D-5B3EB964CA44}" type="datetime2">
              <a:rPr lang="zh-TW" altLang="en-US" smtClean="0"/>
              <a:t>2022年2月22日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zh-TW" altLang="en-US" sz="1800" dirty="0">
              <a:solidFill>
                <a:schemeClr val="tx1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11" name="手繪多邊形​​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zh-TW" altLang="en-US" sz="1800" dirty="0">
              <a:solidFill>
                <a:schemeClr val="tx1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群組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矩形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grpSp>
          <p:nvGrpSpPr>
            <p:cNvPr id="27" name="群組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手繪多邊形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zh-TW" altLang="en-US" sz="1800" noProof="0" dirty="0">
                  <a:solidFill>
                    <a:schemeClr val="tx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cs typeface="+mn-cs"/>
                </a:endParaRPr>
              </a:p>
            </p:txBody>
          </p:sp>
          <p:sp>
            <p:nvSpPr>
              <p:cNvPr id="29" name="手繪多邊形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zh-TW" altLang="en-US" sz="1800" noProof="0" dirty="0">
                  <a:solidFill>
                    <a:schemeClr val="tx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cs typeface="+mn-cs"/>
                </a:endParaRPr>
              </a:p>
            </p:txBody>
          </p:sp>
          <p:grpSp>
            <p:nvGrpSpPr>
              <p:cNvPr id="31" name="群組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手繪多邊形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zh-TW" altLang="en-US" sz="1800" noProof="0" dirty="0">
                    <a:latin typeface="細明體" panose="02020509000000000000" pitchFamily="49" charset="-120"/>
                    <a:ea typeface="細明體" panose="02020509000000000000" pitchFamily="49" charset="-120"/>
                  </a:endParaRPr>
                </a:p>
              </p:txBody>
            </p:sp>
            <p:sp>
              <p:nvSpPr>
                <p:cNvPr id="33" name="手繪多邊形​​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zh-TW" altLang="en-US" sz="1800" noProof="0" dirty="0">
                    <a:latin typeface="細明體" panose="02020509000000000000" pitchFamily="49" charset="-120"/>
                    <a:ea typeface="細明體" panose="02020509000000000000" pitchFamily="49" charset="-120"/>
                  </a:endParaRPr>
                </a:p>
              </p:txBody>
            </p:sp>
          </p:grpSp>
        </p:grpSp>
      </p:grpSp>
      <p:sp>
        <p:nvSpPr>
          <p:cNvPr id="9" name="標題預留位置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zh-TW" altLang="en-US" noProof="0" dirty="0"/>
              <a:t>按一下以編輯母片標題樣式</a:t>
            </a:r>
            <a:endParaRPr kumimoji="0" lang="zh-TW" altLang="en-US" noProof="0" dirty="0"/>
          </a:p>
        </p:txBody>
      </p:sp>
      <p:sp>
        <p:nvSpPr>
          <p:cNvPr id="30" name="文字預留位置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zh-TW" altLang="en-US" noProof="0" dirty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 dirty="0"/>
              <a:t>第二層</a:t>
            </a:r>
          </a:p>
          <a:p>
            <a:pPr lvl="2" rtl="0" eaLnBrk="1" latinLnBrk="0" hangingPunct="1"/>
            <a:r>
              <a:rPr lang="zh-TW" altLang="en-US" noProof="0" dirty="0"/>
              <a:t>第三層</a:t>
            </a:r>
          </a:p>
          <a:p>
            <a:pPr lvl="3" rtl="0" eaLnBrk="1" latinLnBrk="0" hangingPunct="1"/>
            <a:r>
              <a:rPr lang="zh-TW" altLang="en-US" noProof="0" dirty="0"/>
              <a:t>第四層</a:t>
            </a:r>
          </a:p>
          <a:p>
            <a:pPr lvl="4" rtl="0" eaLnBrk="1" latinLnBrk="0" hangingPunct="1"/>
            <a:r>
              <a:rPr lang="zh-TW" altLang="en-US" noProof="0" dirty="0"/>
              <a:t>第五層</a:t>
            </a:r>
          </a:p>
        </p:txBody>
      </p:sp>
      <p:sp>
        <p:nvSpPr>
          <p:cNvPr id="10" name="日期預留位置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27BCDE31-A98F-4AB2-B770-3D9816FB769F}" type="datetime2">
              <a:rPr lang="zh-TW" altLang="en-US" smtClean="0"/>
              <a:t>2022年2月22日</a:t>
            </a:fld>
            <a:endParaRPr lang="zh-TW" altLang="en-US" dirty="0"/>
          </a:p>
        </p:txBody>
      </p:sp>
      <p:sp>
        <p:nvSpPr>
          <p:cNvPr id="22" name="頁尾預留位置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 noProof="0" dirty="0"/>
              <a:t>新增頁尾</a:t>
            </a:r>
          </a:p>
        </p:txBody>
      </p:sp>
      <p:sp>
        <p:nvSpPr>
          <p:cNvPr id="18" name="投影片編號預留位置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551541" y="899884"/>
            <a:ext cx="10865759" cy="689429"/>
          </a:xfrm>
        </p:spPr>
        <p:txBody>
          <a:bodyPr rtlCol="0">
            <a:normAutofit/>
          </a:bodyPr>
          <a:lstStyle/>
          <a:p>
            <a:pPr algn="l"/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111</a:t>
            </a:r>
            <a:r>
              <a:rPr lang="zh-TW" altLang="en-US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年第</a:t>
            </a:r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2</a:t>
            </a:r>
            <a:r>
              <a:rPr lang="zh-TW" altLang="en-US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梯次科研創業計畫個案構想書</a:t>
            </a:r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(</a:t>
            </a:r>
            <a:r>
              <a:rPr lang="zh-TW" altLang="en-US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萌芽案</a:t>
            </a:r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)</a:t>
            </a:r>
            <a:endParaRPr lang="zh-TW" altLang="en-US" sz="4000" dirty="0">
              <a:latin typeface="Times New Roman" panose="02020603050405020304" pitchFamily="18" charset="0"/>
              <a:cs typeface="Times New Roman" panose="02020603050405020304" pitchFamily="18" charset="0"/>
              <a:sym typeface="新細明體" panose="02020500000000000000" pitchFamily="18" charset="-12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5602514" y="4592879"/>
            <a:ext cx="5988012" cy="1416035"/>
          </a:xfrm>
        </p:spPr>
        <p:txBody>
          <a:bodyPr rtlCol="0">
            <a:normAutofit/>
          </a:bodyPr>
          <a:lstStyle/>
          <a:p>
            <a:pPr algn="l">
              <a:spcBef>
                <a:spcPct val="0"/>
              </a:spcBef>
            </a:pP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申請機構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+mj-cs"/>
                <a:sym typeface="新細明體" panose="02020500000000000000" pitchFamily="18" charset="-120"/>
              </a:rPr>
              <a:t>：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臺北醫學大學</a:t>
            </a:r>
            <a:endParaRPr lang="en-US" altLang="zh-TW" sz="2300" b="1" dirty="0">
              <a:solidFill>
                <a:schemeClr val="tx2"/>
              </a:solidFill>
              <a:latin typeface="新細明體" panose="02020500000000000000" pitchFamily="18" charset="-120"/>
              <a:ea typeface="微軟正黑體" panose="020B0604030504040204" pitchFamily="34" charset="-120"/>
              <a:cs typeface="+mj-cs"/>
              <a:sym typeface="新細明體" panose="02020500000000000000" pitchFamily="18" charset="-120"/>
            </a:endParaRPr>
          </a:p>
          <a:p>
            <a:pPr algn="l">
              <a:spcBef>
                <a:spcPct val="0"/>
              </a:spcBef>
            </a:pP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個案計畫主持人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新細明體" panose="02020500000000000000" pitchFamily="18" charset="-120"/>
              </a:rPr>
              <a:t>：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○○○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教授</a:t>
            </a:r>
            <a:r>
              <a:rPr lang="en-US" altLang="zh-TW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/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○○○○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系</a:t>
            </a:r>
            <a:endParaRPr lang="en-US" altLang="zh-TW" sz="2300" b="1" dirty="0">
              <a:sym typeface="新細明體" panose="02020500000000000000" pitchFamily="18" charset="-120"/>
            </a:endParaRPr>
          </a:p>
          <a:p>
            <a:pPr algn="l">
              <a:spcBef>
                <a:spcPct val="0"/>
              </a:spcBef>
            </a:pP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        共同主持人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新細明體" panose="02020500000000000000" pitchFamily="18" charset="-120"/>
              </a:rPr>
              <a:t>：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○○○教授</a:t>
            </a:r>
            <a:r>
              <a:rPr lang="en-US" altLang="zh-TW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/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○○○○系</a:t>
            </a:r>
            <a:endParaRPr lang="en-US" altLang="zh-TW" sz="2300" b="1" dirty="0">
              <a:sym typeface="新細明體" panose="02020500000000000000" pitchFamily="18" charset="-120"/>
            </a:endParaRPr>
          </a:p>
          <a:p>
            <a:pPr algn="l">
              <a:spcBef>
                <a:spcPct val="0"/>
              </a:spcBef>
            </a:pPr>
            <a:endParaRPr lang="zh-TW" altLang="en-US" sz="2300" b="1" dirty="0">
              <a:solidFill>
                <a:schemeClr val="tx2"/>
              </a:solidFill>
              <a:latin typeface="新細明體" panose="02020500000000000000" pitchFamily="18" charset="-120"/>
              <a:ea typeface="微軟正黑體" panose="020B0604030504040204" pitchFamily="34" charset="-120"/>
              <a:cs typeface="+mj-cs"/>
              <a:sym typeface="新細明體" panose="02020500000000000000" pitchFamily="18" charset="-120"/>
            </a:endParaRPr>
          </a:p>
        </p:txBody>
      </p:sp>
      <p:sp>
        <p:nvSpPr>
          <p:cNvPr id="6" name="標題 3"/>
          <p:cNvSpPr txBox="1">
            <a:spLocks/>
          </p:cNvSpPr>
          <p:nvPr/>
        </p:nvSpPr>
        <p:spPr>
          <a:xfrm>
            <a:off x="555605" y="2328650"/>
            <a:ext cx="10468864" cy="1828800"/>
          </a:xfrm>
          <a:prstGeom prst="rect">
            <a:avLst/>
          </a:prstGeom>
          <a:ln>
            <a:noFill/>
          </a:ln>
        </p:spPr>
        <p:txBody>
          <a:bodyPr vert="horz" lIns="0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sz="5000" dirty="0">
                <a:latin typeface="新細明體" panose="02020500000000000000" pitchFamily="18" charset="-120"/>
                <a:sym typeface="新細明體" panose="02020500000000000000" pitchFamily="18" charset="-120"/>
              </a:rPr>
              <a:t>○○○○○○○○○○○○○○</a:t>
            </a:r>
            <a:endParaRPr lang="en-US" altLang="zh-TW" sz="5000" dirty="0">
              <a:latin typeface="新細明體" panose="02020500000000000000" pitchFamily="18" charset="-120"/>
              <a:sym typeface="新細明體" panose="02020500000000000000" pitchFamily="18" charset="-120"/>
            </a:endParaRPr>
          </a:p>
          <a:p>
            <a:r>
              <a:rPr lang="zh-TW" altLang="en-US" sz="5000" dirty="0">
                <a:latin typeface="新細明體" panose="02020500000000000000" pitchFamily="18" charset="-120"/>
                <a:sym typeface="新細明體" panose="02020500000000000000" pitchFamily="18" charset="-120"/>
              </a:rPr>
              <a:t>○○個案</a:t>
            </a:r>
          </a:p>
        </p:txBody>
      </p:sp>
      <p:sp>
        <p:nvSpPr>
          <p:cNvPr id="7" name="副標題 4"/>
          <p:cNvSpPr txBox="1">
            <a:spLocks/>
          </p:cNvSpPr>
          <p:nvPr/>
        </p:nvSpPr>
        <p:spPr>
          <a:xfrm>
            <a:off x="8864165" y="6277428"/>
            <a:ext cx="2340863" cy="580572"/>
          </a:xfrm>
          <a:prstGeom prst="rect">
            <a:avLst/>
          </a:prstGeom>
        </p:spPr>
        <p:txBody>
          <a:bodyPr vert="horz" lIns="0" rIns="18288" rtlCol="0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0"/>
              </a:spcBef>
            </a:pPr>
            <a:r>
              <a:rPr lang="zh-TW" altLang="en-US" sz="2500" b="1" dirty="0">
                <a:solidFill>
                  <a:schemeClr val="tx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新細明體" panose="02020500000000000000" pitchFamily="18" charset="-120"/>
              </a:rPr>
              <a:t> </a:t>
            </a:r>
            <a:r>
              <a:rPr lang="en-US" altLang="zh-TW" sz="2500" dirty="0">
                <a:solidFill>
                  <a:schemeClr val="tx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新細明體" panose="02020500000000000000" pitchFamily="18" charset="-120"/>
              </a:rPr>
              <a:t>111</a:t>
            </a:r>
            <a:r>
              <a:rPr lang="zh-TW" altLang="en-US" sz="2500" dirty="0">
                <a:solidFill>
                  <a:schemeClr val="tx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新細明體" panose="02020500000000000000" pitchFamily="18" charset="-120"/>
              </a:rPr>
              <a:t>年○月○日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4487916" y="6331481"/>
            <a:ext cx="2911366" cy="40011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本構想書請勿超過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頁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000" dirty="0" err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68886865-B1DE-49EA-9689-5AB41B737406}"/>
              </a:ext>
            </a:extLst>
          </p:cNvPr>
          <p:cNvSpPr txBox="1"/>
          <p:nvPr/>
        </p:nvSpPr>
        <p:spPr>
          <a:xfrm>
            <a:off x="25400" y="4997912"/>
            <a:ext cx="4965700" cy="120032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近三年內是否有執行其他研究計畫</a:t>
            </a:r>
            <a:br>
              <a:rPr lang="en-US" altLang="zh-TW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</a:br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□是，請務必填寫附件表格；□否</a:t>
            </a:r>
            <a:endParaRPr lang="en-US" altLang="zh-TW" dirty="0">
              <a:latin typeface="Microsoft JhengHei Light" panose="020B0304030504040204" pitchFamily="34" charset="-120"/>
              <a:ea typeface="Microsoft JhengHei Light" panose="020B03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本計畫是否同時有其他單位提供補助項目</a:t>
            </a:r>
            <a:br>
              <a:rPr lang="en-US" altLang="zh-TW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</a:br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□否；□是，請於</a:t>
            </a:r>
            <a:r>
              <a:rPr lang="en-US" altLang="zh-TW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(</a:t>
            </a:r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五</a:t>
            </a:r>
            <a:r>
              <a:rPr lang="en-US" altLang="zh-TW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)</a:t>
            </a:r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個案經費表揭露說明</a:t>
            </a:r>
          </a:p>
        </p:txBody>
      </p:sp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0BD1E987-C99D-4B2A-B920-4650E171B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altLang="zh-TW" noProof="0" smtClean="0"/>
              <a:pPr/>
              <a:t>1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2"/>
          <p:cNvSpPr>
            <a:spLocks noGrp="1"/>
          </p:cNvSpPr>
          <p:nvPr>
            <p:ph type="title"/>
          </p:nvPr>
        </p:nvSpPr>
        <p:spPr>
          <a:xfrm>
            <a:off x="609600" y="523567"/>
            <a:ext cx="10972800" cy="758302"/>
          </a:xfrm>
        </p:spPr>
        <p:txBody>
          <a:bodyPr rtlCol="0">
            <a:normAutofit/>
          </a:bodyPr>
          <a:lstStyle/>
          <a:p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附件二、本計畫</a:t>
            </a:r>
            <a:r>
              <a:rPr lang="zh-TW" altLang="zh-TW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智財調查</a:t>
            </a:r>
            <a:r>
              <a:rPr lang="zh-TW" altLang="zh-TW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zh-TW" altLang="en-US" sz="4000" b="1" dirty="0">
              <a:latin typeface="新細明體" panose="02020500000000000000" pitchFamily="18" charset="-120"/>
              <a:sym typeface="新細明體" panose="02020500000000000000" pitchFamily="18" charset="-120"/>
            </a:endParaRPr>
          </a:p>
        </p:txBody>
      </p:sp>
      <p:sp>
        <p:nvSpPr>
          <p:cNvPr id="6" name="內容預留位置 1">
            <a:extLst>
              <a:ext uri="{FF2B5EF4-FFF2-40B4-BE49-F238E27FC236}">
                <a16:creationId xmlns:a16="http://schemas.microsoft.com/office/drawing/2014/main" id="{1276A713-25C6-4395-9D98-976731D64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704" y="1437085"/>
            <a:ext cx="11182350" cy="672711"/>
          </a:xfrm>
        </p:spPr>
        <p:txBody>
          <a:bodyPr rtlCol="0"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智財調查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en-US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8E4D5A03-77DD-4855-89D1-3E40F9077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10</a:t>
            </a:fld>
            <a:endParaRPr lang="zh-TW" altLang="en-US" dirty="0"/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B8154559-08F8-4E44-A714-4A6F7C4F6D8A}"/>
              </a:ext>
            </a:extLst>
          </p:cNvPr>
          <p:cNvGraphicFramePr>
            <a:graphicFrameLocks noGrp="1"/>
          </p:cNvGraphicFramePr>
          <p:nvPr/>
        </p:nvGraphicFramePr>
        <p:xfrm>
          <a:off x="504825" y="2379651"/>
          <a:ext cx="11161460" cy="18354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84613">
                  <a:extLst>
                    <a:ext uri="{9D8B030D-6E8A-4147-A177-3AD203B41FA5}">
                      <a16:colId xmlns:a16="http://schemas.microsoft.com/office/drawing/2014/main" val="4273416368"/>
                    </a:ext>
                  </a:extLst>
                </a:gridCol>
                <a:gridCol w="1133326">
                  <a:extLst>
                    <a:ext uri="{9D8B030D-6E8A-4147-A177-3AD203B41FA5}">
                      <a16:colId xmlns:a16="http://schemas.microsoft.com/office/drawing/2014/main" val="893858611"/>
                    </a:ext>
                  </a:extLst>
                </a:gridCol>
                <a:gridCol w="832619">
                  <a:extLst>
                    <a:ext uri="{9D8B030D-6E8A-4147-A177-3AD203B41FA5}">
                      <a16:colId xmlns:a16="http://schemas.microsoft.com/office/drawing/2014/main" val="818677561"/>
                    </a:ext>
                  </a:extLst>
                </a:gridCol>
                <a:gridCol w="1283620">
                  <a:extLst>
                    <a:ext uri="{9D8B030D-6E8A-4147-A177-3AD203B41FA5}">
                      <a16:colId xmlns:a16="http://schemas.microsoft.com/office/drawing/2014/main" val="1420051970"/>
                    </a:ext>
                  </a:extLst>
                </a:gridCol>
                <a:gridCol w="1066793">
                  <a:extLst>
                    <a:ext uri="{9D8B030D-6E8A-4147-A177-3AD203B41FA5}">
                      <a16:colId xmlns:a16="http://schemas.microsoft.com/office/drawing/2014/main" val="3903686632"/>
                    </a:ext>
                  </a:extLst>
                </a:gridCol>
                <a:gridCol w="511714">
                  <a:extLst>
                    <a:ext uri="{9D8B030D-6E8A-4147-A177-3AD203B41FA5}">
                      <a16:colId xmlns:a16="http://schemas.microsoft.com/office/drawing/2014/main" val="3483049512"/>
                    </a:ext>
                  </a:extLst>
                </a:gridCol>
                <a:gridCol w="954585">
                  <a:extLst>
                    <a:ext uri="{9D8B030D-6E8A-4147-A177-3AD203B41FA5}">
                      <a16:colId xmlns:a16="http://schemas.microsoft.com/office/drawing/2014/main" val="1288192880"/>
                    </a:ext>
                  </a:extLst>
                </a:gridCol>
                <a:gridCol w="1375873">
                  <a:extLst>
                    <a:ext uri="{9D8B030D-6E8A-4147-A177-3AD203B41FA5}">
                      <a16:colId xmlns:a16="http://schemas.microsoft.com/office/drawing/2014/main" val="3063491526"/>
                    </a:ext>
                  </a:extLst>
                </a:gridCol>
                <a:gridCol w="2162086">
                  <a:extLst>
                    <a:ext uri="{9D8B030D-6E8A-4147-A177-3AD203B41FA5}">
                      <a16:colId xmlns:a16="http://schemas.microsoft.com/office/drawing/2014/main" val="293545280"/>
                    </a:ext>
                  </a:extLst>
                </a:gridCol>
                <a:gridCol w="1256231">
                  <a:extLst>
                    <a:ext uri="{9D8B030D-6E8A-4147-A177-3AD203B41FA5}">
                      <a16:colId xmlns:a16="http://schemas.microsoft.com/office/drawing/2014/main" val="3763980850"/>
                    </a:ext>
                  </a:extLst>
                </a:gridCol>
              </a:tblGrid>
              <a:tr h="54224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lang="zh-TW" altLang="zh-TW" sz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類別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專利名稱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證書號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有效日期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申請人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申請國家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專利發明人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來自於科技部計畫</a:t>
                      </a:r>
                    </a:p>
                    <a:p>
                      <a:pPr marL="0" algn="ctr" rtl="0" eaLnBrk="1" latinLnBrk="0" hangingPunct="1"/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名稱及編號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en-US" sz="12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專利授權狀態</a:t>
                      </a:r>
                    </a:p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若已授權需說明專屬或非專屬授權、授權範圍、地區、金額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佔此計畫申請標的之技術佔比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(%)</a:t>
                      </a:r>
                    </a:p>
                  </a:txBody>
                  <a:tcPr marL="64281" marR="64281" marT="32140" marB="32140" anchor="ctr"/>
                </a:tc>
                <a:extLst>
                  <a:ext uri="{0D108BD9-81ED-4DB2-BD59-A6C34878D82A}">
                    <a16:rowId xmlns:a16="http://schemas.microsoft.com/office/drawing/2014/main" val="828998825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發明專利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kern="1200" dirty="0" err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xxxxxxxxx</a:t>
                      </a: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I599752</a:t>
                      </a: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年月日</a:t>
                      </a:r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~</a:t>
                      </a: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年月日</a:t>
                      </a:r>
                      <a:endParaRPr kumimoji="0" lang="en-US" altLang="zh-TW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國立台灣大學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台灣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王小明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尚未授權予任何人使用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865012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2911249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229327"/>
                  </a:ext>
                </a:extLst>
              </a:tr>
            </a:tbl>
          </a:graphicData>
        </a:graphic>
      </p:graphicFrame>
      <p:sp>
        <p:nvSpPr>
          <p:cNvPr id="9" name="文字方塊 8">
            <a:extLst>
              <a:ext uri="{FF2B5EF4-FFF2-40B4-BE49-F238E27FC236}">
                <a16:creationId xmlns:a16="http://schemas.microsoft.com/office/drawing/2014/main" id="{39DF444E-CDE2-4B60-BE9F-FCA494EAD13B}"/>
              </a:ext>
            </a:extLst>
          </p:cNvPr>
          <p:cNvSpPr txBox="1"/>
          <p:nvPr/>
        </p:nvSpPr>
        <p:spPr>
          <a:xfrm>
            <a:off x="9234140" y="1963495"/>
            <a:ext cx="2664519" cy="33855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600" b="1" kern="1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*所有智財比例總和為</a:t>
            </a:r>
            <a:r>
              <a:rPr lang="en-US" altLang="zh-TW" sz="1600" b="1" kern="1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100%</a:t>
            </a:r>
            <a:endParaRPr lang="zh-TW" altLang="en-US" sz="1600" b="1" kern="1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B8154559-08F8-4E44-A714-4A6F7C4F6D8A}"/>
              </a:ext>
            </a:extLst>
          </p:cNvPr>
          <p:cNvGraphicFramePr>
            <a:graphicFrameLocks noGrp="1"/>
          </p:cNvGraphicFramePr>
          <p:nvPr/>
        </p:nvGraphicFramePr>
        <p:xfrm>
          <a:off x="515270" y="4841931"/>
          <a:ext cx="11161460" cy="18354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84613">
                  <a:extLst>
                    <a:ext uri="{9D8B030D-6E8A-4147-A177-3AD203B41FA5}">
                      <a16:colId xmlns:a16="http://schemas.microsoft.com/office/drawing/2014/main" val="4273416368"/>
                    </a:ext>
                  </a:extLst>
                </a:gridCol>
                <a:gridCol w="1133326">
                  <a:extLst>
                    <a:ext uri="{9D8B030D-6E8A-4147-A177-3AD203B41FA5}">
                      <a16:colId xmlns:a16="http://schemas.microsoft.com/office/drawing/2014/main" val="893858611"/>
                    </a:ext>
                  </a:extLst>
                </a:gridCol>
                <a:gridCol w="832619">
                  <a:extLst>
                    <a:ext uri="{9D8B030D-6E8A-4147-A177-3AD203B41FA5}">
                      <a16:colId xmlns:a16="http://schemas.microsoft.com/office/drawing/2014/main" val="818677561"/>
                    </a:ext>
                  </a:extLst>
                </a:gridCol>
                <a:gridCol w="1283620">
                  <a:extLst>
                    <a:ext uri="{9D8B030D-6E8A-4147-A177-3AD203B41FA5}">
                      <a16:colId xmlns:a16="http://schemas.microsoft.com/office/drawing/2014/main" val="1420051970"/>
                    </a:ext>
                  </a:extLst>
                </a:gridCol>
                <a:gridCol w="1066793">
                  <a:extLst>
                    <a:ext uri="{9D8B030D-6E8A-4147-A177-3AD203B41FA5}">
                      <a16:colId xmlns:a16="http://schemas.microsoft.com/office/drawing/2014/main" val="3903686632"/>
                    </a:ext>
                  </a:extLst>
                </a:gridCol>
                <a:gridCol w="511714">
                  <a:extLst>
                    <a:ext uri="{9D8B030D-6E8A-4147-A177-3AD203B41FA5}">
                      <a16:colId xmlns:a16="http://schemas.microsoft.com/office/drawing/2014/main" val="3483049512"/>
                    </a:ext>
                  </a:extLst>
                </a:gridCol>
                <a:gridCol w="954585">
                  <a:extLst>
                    <a:ext uri="{9D8B030D-6E8A-4147-A177-3AD203B41FA5}">
                      <a16:colId xmlns:a16="http://schemas.microsoft.com/office/drawing/2014/main" val="1288192880"/>
                    </a:ext>
                  </a:extLst>
                </a:gridCol>
                <a:gridCol w="1375873">
                  <a:extLst>
                    <a:ext uri="{9D8B030D-6E8A-4147-A177-3AD203B41FA5}">
                      <a16:colId xmlns:a16="http://schemas.microsoft.com/office/drawing/2014/main" val="3063491526"/>
                    </a:ext>
                  </a:extLst>
                </a:gridCol>
                <a:gridCol w="2162086">
                  <a:extLst>
                    <a:ext uri="{9D8B030D-6E8A-4147-A177-3AD203B41FA5}">
                      <a16:colId xmlns:a16="http://schemas.microsoft.com/office/drawing/2014/main" val="293545280"/>
                    </a:ext>
                  </a:extLst>
                </a:gridCol>
                <a:gridCol w="1256231">
                  <a:extLst>
                    <a:ext uri="{9D8B030D-6E8A-4147-A177-3AD203B41FA5}">
                      <a16:colId xmlns:a16="http://schemas.microsoft.com/office/drawing/2014/main" val="3763980850"/>
                    </a:ext>
                  </a:extLst>
                </a:gridCol>
              </a:tblGrid>
              <a:tr h="54224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lang="zh-TW" altLang="zh-TW" sz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類別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專利名稱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證書號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有效日期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申請人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申請國家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專利發明人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來自於科技部計畫</a:t>
                      </a:r>
                    </a:p>
                    <a:p>
                      <a:pPr marL="0" algn="ctr" rtl="0" eaLnBrk="1" latinLnBrk="0" hangingPunct="1"/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名稱及編號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en-US" sz="12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專利授權狀態</a:t>
                      </a:r>
                    </a:p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若已授權需說明專屬或非專屬授權、授權範圍、地區、金額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佔此計畫申請標的之技術佔比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(%)</a:t>
                      </a:r>
                    </a:p>
                  </a:txBody>
                  <a:tcPr marL="64281" marR="64281" marT="32140" marB="32140" anchor="ctr"/>
                </a:tc>
                <a:extLst>
                  <a:ext uri="{0D108BD9-81ED-4DB2-BD59-A6C34878D82A}">
                    <a16:rowId xmlns:a16="http://schemas.microsoft.com/office/drawing/2014/main" val="828998825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發明專利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kern="1200" dirty="0" err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xxxxxxxxx</a:t>
                      </a: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I599752</a:t>
                      </a: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年月日</a:t>
                      </a:r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~</a:t>
                      </a: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年月日</a:t>
                      </a:r>
                      <a:endParaRPr kumimoji="0" lang="en-US" altLang="zh-TW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國立台灣大學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台灣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王小明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尚未授權予任何人使用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865012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2911249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229327"/>
                  </a:ext>
                </a:extLst>
              </a:tr>
            </a:tbl>
          </a:graphicData>
        </a:graphic>
      </p:graphicFrame>
      <p:sp>
        <p:nvSpPr>
          <p:cNvPr id="12" name="矩形 11">
            <a:extLst>
              <a:ext uri="{FF2B5EF4-FFF2-40B4-BE49-F238E27FC236}">
                <a16:creationId xmlns:a16="http://schemas.microsoft.com/office/drawing/2014/main" id="{FA5C1F2E-515F-410F-83F4-3D0214754014}"/>
              </a:ext>
            </a:extLst>
          </p:cNvPr>
          <p:cNvSpPr/>
          <p:nvPr/>
        </p:nvSpPr>
        <p:spPr>
          <a:xfrm>
            <a:off x="482704" y="4403625"/>
            <a:ext cx="10591696" cy="45691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>
                <a:solidFill>
                  <a:schemeClr val="accent1">
                    <a:lumMod val="75000"/>
                  </a:schemeClr>
                </a:solidFill>
                <a:uFillTx/>
                <a:latin typeface="微軟正黑體" pitchFamily="34"/>
                <a:ea typeface="微軟正黑體" pitchFamily="34"/>
              </a:rPr>
              <a:t>已申請未核准之專利清單</a:t>
            </a:r>
          </a:p>
        </p:txBody>
      </p:sp>
      <p:sp>
        <p:nvSpPr>
          <p:cNvPr id="13" name="矩形 11">
            <a:extLst>
              <a:ext uri="{FF2B5EF4-FFF2-40B4-BE49-F238E27FC236}">
                <a16:creationId xmlns:a16="http://schemas.microsoft.com/office/drawing/2014/main" id="{FA5C1F2E-515F-410F-83F4-3D0214754014}"/>
              </a:ext>
            </a:extLst>
          </p:cNvPr>
          <p:cNvSpPr/>
          <p:nvPr/>
        </p:nvSpPr>
        <p:spPr>
          <a:xfrm>
            <a:off x="482704" y="1922735"/>
            <a:ext cx="10591696" cy="50783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>
                <a:solidFill>
                  <a:schemeClr val="accent1">
                    <a:lumMod val="75000"/>
                  </a:schemeClr>
                </a:solidFill>
                <a:uFillTx/>
                <a:latin typeface="微軟正黑體" pitchFamily="34"/>
                <a:ea typeface="微軟正黑體" pitchFamily="34"/>
              </a:rPr>
              <a:t>已核准之專利清單</a:t>
            </a:r>
          </a:p>
        </p:txBody>
      </p:sp>
    </p:spTree>
    <p:extLst>
      <p:ext uri="{BB962C8B-B14F-4D97-AF65-F5344CB8AC3E}">
        <p14:creationId xmlns:p14="http://schemas.microsoft.com/office/powerpoint/2010/main" val="265822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2"/>
          <p:cNvSpPr>
            <a:spLocks noGrp="1"/>
          </p:cNvSpPr>
          <p:nvPr>
            <p:ph type="title"/>
          </p:nvPr>
        </p:nvSpPr>
        <p:spPr>
          <a:xfrm>
            <a:off x="609600" y="523567"/>
            <a:ext cx="10972800" cy="758302"/>
          </a:xfrm>
        </p:spPr>
        <p:txBody>
          <a:bodyPr rtlCol="0">
            <a:normAutofit/>
          </a:bodyPr>
          <a:lstStyle/>
          <a:p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附件二、本計畫</a:t>
            </a:r>
            <a:r>
              <a:rPr lang="zh-TW" altLang="zh-TW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智財調查</a:t>
            </a:r>
            <a:r>
              <a:rPr lang="zh-TW" altLang="zh-TW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r>
              <a:rPr lang="en-US" altLang="zh-TW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續</a:t>
            </a:r>
            <a:r>
              <a:rPr lang="en-US" altLang="zh-TW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4000" b="1" dirty="0">
              <a:latin typeface="新細明體" panose="02020500000000000000" pitchFamily="18" charset="-120"/>
              <a:sym typeface="新細明體" panose="02020500000000000000" pitchFamily="18" charset="-120"/>
            </a:endParaRPr>
          </a:p>
        </p:txBody>
      </p:sp>
      <p:sp>
        <p:nvSpPr>
          <p:cNvPr id="6" name="內容預留位置 1">
            <a:extLst>
              <a:ext uri="{FF2B5EF4-FFF2-40B4-BE49-F238E27FC236}">
                <a16:creationId xmlns:a16="http://schemas.microsoft.com/office/drawing/2014/main" id="{1276A713-25C6-4395-9D98-976731D64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704" y="1437085"/>
            <a:ext cx="11182350" cy="672711"/>
          </a:xfrm>
        </p:spPr>
        <p:txBody>
          <a:bodyPr rtlCol="0"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智財調查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en-US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8E4D5A03-77DD-4855-89D1-3E40F9077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11</a:t>
            </a:fld>
            <a:endParaRPr lang="zh-TW" altLang="en-US" dirty="0"/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B8154559-08F8-4E44-A714-4A6F7C4F6D8A}"/>
              </a:ext>
            </a:extLst>
          </p:cNvPr>
          <p:cNvGraphicFramePr>
            <a:graphicFrameLocks noGrp="1"/>
          </p:cNvGraphicFramePr>
          <p:nvPr/>
        </p:nvGraphicFramePr>
        <p:xfrm>
          <a:off x="504825" y="2379651"/>
          <a:ext cx="11077574" cy="160904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134513">
                  <a:extLst>
                    <a:ext uri="{9D8B030D-6E8A-4147-A177-3AD203B41FA5}">
                      <a16:colId xmlns:a16="http://schemas.microsoft.com/office/drawing/2014/main" val="893858611"/>
                    </a:ext>
                  </a:extLst>
                </a:gridCol>
                <a:gridCol w="1761746">
                  <a:extLst>
                    <a:ext uri="{9D8B030D-6E8A-4147-A177-3AD203B41FA5}">
                      <a16:colId xmlns:a16="http://schemas.microsoft.com/office/drawing/2014/main" val="818677561"/>
                    </a:ext>
                  </a:extLst>
                </a:gridCol>
                <a:gridCol w="2649196">
                  <a:extLst>
                    <a:ext uri="{9D8B030D-6E8A-4147-A177-3AD203B41FA5}">
                      <a16:colId xmlns:a16="http://schemas.microsoft.com/office/drawing/2014/main" val="1420051970"/>
                    </a:ext>
                  </a:extLst>
                </a:gridCol>
                <a:gridCol w="2166125">
                  <a:extLst>
                    <a:ext uri="{9D8B030D-6E8A-4147-A177-3AD203B41FA5}">
                      <a16:colId xmlns:a16="http://schemas.microsoft.com/office/drawing/2014/main" val="3063491526"/>
                    </a:ext>
                  </a:extLst>
                </a:gridCol>
                <a:gridCol w="2365994">
                  <a:extLst>
                    <a:ext uri="{9D8B030D-6E8A-4147-A177-3AD203B41FA5}">
                      <a16:colId xmlns:a16="http://schemas.microsoft.com/office/drawing/2014/main" val="3763980850"/>
                    </a:ext>
                  </a:extLst>
                </a:gridCol>
              </a:tblGrid>
              <a:tr h="54224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名稱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技術內容開發人員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未來使用於新創公司之模式自評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來自於科技部計畫</a:t>
                      </a:r>
                    </a:p>
                    <a:p>
                      <a:pPr marL="0" algn="ctr" rtl="0" eaLnBrk="1" latinLnBrk="0" hangingPunct="1"/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名稱及編號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en-US" sz="12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佔此計畫申請標的之技術佔比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(%)</a:t>
                      </a:r>
                    </a:p>
                  </a:txBody>
                  <a:tcPr marL="64281" marR="64281" marT="32140" marB="32140" anchor="ctr"/>
                </a:tc>
                <a:extLst>
                  <a:ext uri="{0D108BD9-81ED-4DB2-BD59-A6C34878D82A}">
                    <a16:rowId xmlns:a16="http://schemas.microsoft.com/office/drawing/2014/main" val="828998825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altLang="zh-TW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865012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2911249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229327"/>
                  </a:ext>
                </a:extLst>
              </a:tr>
            </a:tbl>
          </a:graphicData>
        </a:graphic>
      </p:graphicFrame>
      <p:sp>
        <p:nvSpPr>
          <p:cNvPr id="9" name="文字方塊 8">
            <a:extLst>
              <a:ext uri="{FF2B5EF4-FFF2-40B4-BE49-F238E27FC236}">
                <a16:creationId xmlns:a16="http://schemas.microsoft.com/office/drawing/2014/main" id="{39DF444E-CDE2-4B60-BE9F-FCA494EAD13B}"/>
              </a:ext>
            </a:extLst>
          </p:cNvPr>
          <p:cNvSpPr txBox="1"/>
          <p:nvPr/>
        </p:nvSpPr>
        <p:spPr>
          <a:xfrm>
            <a:off x="9234140" y="1963495"/>
            <a:ext cx="2664519" cy="33855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600" b="1" kern="1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*所有智財比例總和為</a:t>
            </a:r>
            <a:r>
              <a:rPr lang="en-US" altLang="zh-TW" sz="1600" b="1" kern="1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100%</a:t>
            </a:r>
            <a:endParaRPr lang="zh-TW" altLang="en-US" sz="1600" b="1" kern="1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B8154559-08F8-4E44-A714-4A6F7C4F6D8A}"/>
              </a:ext>
            </a:extLst>
          </p:cNvPr>
          <p:cNvGraphicFramePr>
            <a:graphicFrameLocks noGrp="1"/>
          </p:cNvGraphicFramePr>
          <p:nvPr/>
        </p:nvGraphicFramePr>
        <p:xfrm>
          <a:off x="515270" y="4841931"/>
          <a:ext cx="11067129" cy="160904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92235">
                  <a:extLst>
                    <a:ext uri="{9D8B030D-6E8A-4147-A177-3AD203B41FA5}">
                      <a16:colId xmlns:a16="http://schemas.microsoft.com/office/drawing/2014/main" val="4273416368"/>
                    </a:ext>
                  </a:extLst>
                </a:gridCol>
                <a:gridCol w="1751889">
                  <a:extLst>
                    <a:ext uri="{9D8B030D-6E8A-4147-A177-3AD203B41FA5}">
                      <a16:colId xmlns:a16="http://schemas.microsoft.com/office/drawing/2014/main" val="893858611"/>
                    </a:ext>
                  </a:extLst>
                </a:gridCol>
                <a:gridCol w="1153683">
                  <a:extLst>
                    <a:ext uri="{9D8B030D-6E8A-4147-A177-3AD203B41FA5}">
                      <a16:colId xmlns:a16="http://schemas.microsoft.com/office/drawing/2014/main" val="1420051970"/>
                    </a:ext>
                  </a:extLst>
                </a:gridCol>
                <a:gridCol w="1042587">
                  <a:extLst>
                    <a:ext uri="{9D8B030D-6E8A-4147-A177-3AD203B41FA5}">
                      <a16:colId xmlns:a16="http://schemas.microsoft.com/office/drawing/2014/main" val="3903686632"/>
                    </a:ext>
                  </a:extLst>
                </a:gridCol>
                <a:gridCol w="1128044">
                  <a:extLst>
                    <a:ext uri="{9D8B030D-6E8A-4147-A177-3AD203B41FA5}">
                      <a16:colId xmlns:a16="http://schemas.microsoft.com/office/drawing/2014/main" val="3483049512"/>
                    </a:ext>
                  </a:extLst>
                </a:gridCol>
                <a:gridCol w="1631811">
                  <a:extLst>
                    <a:ext uri="{9D8B030D-6E8A-4147-A177-3AD203B41FA5}">
                      <a16:colId xmlns:a16="http://schemas.microsoft.com/office/drawing/2014/main" val="1288192880"/>
                    </a:ext>
                  </a:extLst>
                </a:gridCol>
                <a:gridCol w="1864506">
                  <a:extLst>
                    <a:ext uri="{9D8B030D-6E8A-4147-A177-3AD203B41FA5}">
                      <a16:colId xmlns:a16="http://schemas.microsoft.com/office/drawing/2014/main" val="3063491526"/>
                    </a:ext>
                  </a:extLst>
                </a:gridCol>
                <a:gridCol w="1702374">
                  <a:extLst>
                    <a:ext uri="{9D8B030D-6E8A-4147-A177-3AD203B41FA5}">
                      <a16:colId xmlns:a16="http://schemas.microsoft.com/office/drawing/2014/main" val="3763980850"/>
                    </a:ext>
                  </a:extLst>
                </a:gridCol>
              </a:tblGrid>
              <a:tr h="54224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lang="zh-TW" altLang="zh-TW" sz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類別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未來專利名稱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預計申請時間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未來申請人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未來申請國家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未來認列發明人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來自於科技部計畫</a:t>
                      </a:r>
                    </a:p>
                    <a:p>
                      <a:pPr marL="0" algn="ctr" rtl="0" eaLnBrk="1" latinLnBrk="0" hangingPunct="1"/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名稱及編號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en-US" sz="12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佔此計畫申請標的之技術佔比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(%)</a:t>
                      </a:r>
                    </a:p>
                  </a:txBody>
                  <a:tcPr marL="64281" marR="64281" marT="32140" marB="32140" anchor="ctr"/>
                </a:tc>
                <a:extLst>
                  <a:ext uri="{0D108BD9-81ED-4DB2-BD59-A6C34878D82A}">
                    <a16:rowId xmlns:a16="http://schemas.microsoft.com/office/drawing/2014/main" val="828998825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發明專利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kern="1200" dirty="0" err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xxxxxxxxx</a:t>
                      </a: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年月日</a:t>
                      </a:r>
                      <a:endParaRPr kumimoji="0" lang="en-US" altLang="zh-TW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865012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2911249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229327"/>
                  </a:ext>
                </a:extLst>
              </a:tr>
            </a:tbl>
          </a:graphicData>
        </a:graphic>
      </p:graphicFrame>
      <p:sp>
        <p:nvSpPr>
          <p:cNvPr id="12" name="矩形 11">
            <a:extLst>
              <a:ext uri="{FF2B5EF4-FFF2-40B4-BE49-F238E27FC236}">
                <a16:creationId xmlns:a16="http://schemas.microsoft.com/office/drawing/2014/main" id="{FA5C1F2E-515F-410F-83F4-3D0214754014}"/>
              </a:ext>
            </a:extLst>
          </p:cNvPr>
          <p:cNvSpPr/>
          <p:nvPr/>
        </p:nvSpPr>
        <p:spPr>
          <a:xfrm>
            <a:off x="482704" y="4403625"/>
            <a:ext cx="10591696" cy="45691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just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zh-TW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尚未申請，但計畫執行期間內將會申請之專利清單</a:t>
            </a:r>
          </a:p>
        </p:txBody>
      </p:sp>
      <p:sp>
        <p:nvSpPr>
          <p:cNvPr id="13" name="矩形 11">
            <a:extLst>
              <a:ext uri="{FF2B5EF4-FFF2-40B4-BE49-F238E27FC236}">
                <a16:creationId xmlns:a16="http://schemas.microsoft.com/office/drawing/2014/main" id="{FA5C1F2E-515F-410F-83F4-3D0214754014}"/>
              </a:ext>
            </a:extLst>
          </p:cNvPr>
          <p:cNvSpPr/>
          <p:nvPr/>
        </p:nvSpPr>
        <p:spPr>
          <a:xfrm>
            <a:off x="482704" y="1922735"/>
            <a:ext cx="10591696" cy="45692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just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zh-TW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營業秘密自評</a:t>
            </a:r>
            <a:r>
              <a:rPr lang="en-US" altLang="zh-TW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若無則免</a:t>
            </a:r>
            <a:r>
              <a:rPr lang="en-US" altLang="zh-TW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13290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C72CD7B-7AD3-4487-960F-B708ABB09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05105"/>
            <a:ext cx="10972800" cy="1143000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chemeClr val="tx2"/>
                </a:solidFill>
              </a:rPr>
              <a:t>附件二、本計畫</a:t>
            </a:r>
            <a:r>
              <a:rPr lang="zh-TW" altLang="zh-TW" sz="4000" b="1" dirty="0">
                <a:solidFill>
                  <a:schemeClr val="tx2"/>
                </a:solidFill>
              </a:rPr>
              <a:t>「</a:t>
            </a:r>
            <a:r>
              <a:rPr lang="zh-TW" altLang="en-US" sz="4000" b="1" dirty="0">
                <a:solidFill>
                  <a:schemeClr val="tx2"/>
                </a:solidFill>
              </a:rPr>
              <a:t>智財調查</a:t>
            </a:r>
            <a:r>
              <a:rPr lang="zh-TW" altLang="zh-TW" sz="4000" b="1" dirty="0">
                <a:solidFill>
                  <a:schemeClr val="tx2"/>
                </a:solidFill>
              </a:rPr>
              <a:t>」</a:t>
            </a:r>
            <a:r>
              <a:rPr lang="zh-TW" altLang="en-US" sz="4000" b="1" dirty="0">
                <a:solidFill>
                  <a:schemeClr val="tx2"/>
                </a:solidFill>
              </a:rPr>
              <a:t>之說明</a:t>
            </a:r>
            <a:r>
              <a:rPr lang="en-US" altLang="zh-TW" sz="4000" b="1" dirty="0">
                <a:solidFill>
                  <a:schemeClr val="tx2"/>
                </a:solidFill>
              </a:rPr>
              <a:t>(</a:t>
            </a:r>
            <a:r>
              <a:rPr lang="zh-TW" altLang="en-US" sz="4000" b="1" dirty="0">
                <a:solidFill>
                  <a:schemeClr val="tx2"/>
                </a:solidFill>
              </a:rPr>
              <a:t>續</a:t>
            </a:r>
            <a:r>
              <a:rPr lang="en-US" altLang="zh-TW" sz="4000" b="1" dirty="0">
                <a:solidFill>
                  <a:schemeClr val="tx2"/>
                </a:solidFill>
              </a:rPr>
              <a:t>)</a:t>
            </a:r>
            <a:endParaRPr lang="zh-TW" altLang="en-US" sz="4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4128C2F-D94B-481E-A532-ECD6254BE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606" y="1506855"/>
            <a:ext cx="10972800" cy="438912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跨單位及共同發明人協議</a:t>
            </a:r>
            <a:endParaRPr lang="en-US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zh-TW" sz="1800" dirty="0"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</a:rPr>
              <a:t>若有智財共有之情形，應取得通過補助個案需運用智財權所有發明人之權益分配協議，及共有單位之智財協議</a:t>
            </a:r>
            <a:r>
              <a:rPr lang="en-US" altLang="zh-TW" sz="1800" dirty="0"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(</a:t>
            </a:r>
            <a:r>
              <a:rPr lang="zh-TW" altLang="zh-TW" sz="1800" dirty="0"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</a:rPr>
              <a:t>包含同意由執行機構統籌處理技術作價、在執行機構技術股分配比例內約定雙方技術股占比等</a:t>
            </a:r>
            <a:r>
              <a:rPr lang="en-US" altLang="zh-TW" sz="1800" dirty="0"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zh-TW" sz="1800" dirty="0"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</a:rPr>
              <a:t>，並提出</a:t>
            </a:r>
            <a:r>
              <a:rPr lang="zh-TW" altLang="zh-TW" sz="1800" b="1" dirty="0"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</a:rPr>
              <a:t>證明文件</a:t>
            </a:r>
            <a:r>
              <a:rPr lang="zh-TW" altLang="zh-TW" sz="1800" dirty="0"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</a:rPr>
              <a:t>，於個案出場時依前揭協議進行技術股分配事宜。</a:t>
            </a:r>
            <a:endParaRPr lang="en-US" altLang="zh-TW" sz="1800" dirty="0">
              <a:effectLst/>
              <a:latin typeface="Microsoft JhengHei UI" panose="020B0604030504040204" pitchFamily="34" charset="-120"/>
              <a:ea typeface="Microsoft JhengHei UI" panose="020B0604030504040204" pitchFamily="34" charset="-12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sz="1800" b="1" dirty="0">
                <a:solidFill>
                  <a:srgbClr val="FF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</a:rPr>
              <a:t>此證明文件請上傳於申請系統中</a:t>
            </a:r>
            <a:endParaRPr lang="zh-TW" altLang="en-US" sz="1800" b="1" dirty="0">
              <a:solidFill>
                <a:srgbClr val="FF000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6347875-3C1A-4198-84FD-401CF58F5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12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75932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2"/>
          <p:cNvSpPr>
            <a:spLocks noGrp="1"/>
          </p:cNvSpPr>
          <p:nvPr>
            <p:ph type="title"/>
          </p:nvPr>
        </p:nvSpPr>
        <p:spPr>
          <a:xfrm>
            <a:off x="609600" y="523567"/>
            <a:ext cx="10972800" cy="1143000"/>
          </a:xfrm>
        </p:spPr>
        <p:txBody>
          <a:bodyPr rtlCol="0">
            <a:normAutofit/>
          </a:bodyPr>
          <a:lstStyle/>
          <a:p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附件三、</a:t>
            </a:r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論文調查</a:t>
            </a:r>
            <a:r>
              <a:rPr lang="zh-TW" altLang="zh-TW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zh-TW" altLang="en-US" sz="4000" b="1" dirty="0">
              <a:latin typeface="新細明體" panose="02020500000000000000" pitchFamily="18" charset="-120"/>
              <a:sym typeface="新細明體" panose="02020500000000000000" pitchFamily="18" charset="-120"/>
            </a:endParaRPr>
          </a:p>
        </p:txBody>
      </p:sp>
      <p:sp>
        <p:nvSpPr>
          <p:cNvPr id="6" name="內容預留位置 1">
            <a:extLst>
              <a:ext uri="{FF2B5EF4-FFF2-40B4-BE49-F238E27FC236}">
                <a16:creationId xmlns:a16="http://schemas.microsoft.com/office/drawing/2014/main" id="{1276A713-25C6-4395-9D98-976731D64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30033"/>
            <a:ext cx="11182350" cy="1307320"/>
          </a:xfrm>
        </p:spPr>
        <p:txBody>
          <a:bodyPr rtlCol="0"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核心技術相關之關鍵論文，請條列說明，至多五篇</a:t>
            </a: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B8154559-08F8-4E44-A714-4A6F7C4F6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380978"/>
              </p:ext>
            </p:extLst>
          </p:nvPr>
        </p:nvGraphicFramePr>
        <p:xfrm>
          <a:off x="703700" y="2665865"/>
          <a:ext cx="10878700" cy="25636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576432">
                  <a:extLst>
                    <a:ext uri="{9D8B030D-6E8A-4147-A177-3AD203B41FA5}">
                      <a16:colId xmlns:a16="http://schemas.microsoft.com/office/drawing/2014/main" val="893858611"/>
                    </a:ext>
                  </a:extLst>
                </a:gridCol>
                <a:gridCol w="1974135">
                  <a:extLst>
                    <a:ext uri="{9D8B030D-6E8A-4147-A177-3AD203B41FA5}">
                      <a16:colId xmlns:a16="http://schemas.microsoft.com/office/drawing/2014/main" val="818677561"/>
                    </a:ext>
                  </a:extLst>
                </a:gridCol>
                <a:gridCol w="1271682">
                  <a:extLst>
                    <a:ext uri="{9D8B030D-6E8A-4147-A177-3AD203B41FA5}">
                      <a16:colId xmlns:a16="http://schemas.microsoft.com/office/drawing/2014/main" val="1420051970"/>
                    </a:ext>
                  </a:extLst>
                </a:gridCol>
                <a:gridCol w="1604742">
                  <a:extLst>
                    <a:ext uri="{9D8B030D-6E8A-4147-A177-3AD203B41FA5}">
                      <a16:colId xmlns:a16="http://schemas.microsoft.com/office/drawing/2014/main" val="3483049512"/>
                    </a:ext>
                  </a:extLst>
                </a:gridCol>
                <a:gridCol w="987068">
                  <a:extLst>
                    <a:ext uri="{9D8B030D-6E8A-4147-A177-3AD203B41FA5}">
                      <a16:colId xmlns:a16="http://schemas.microsoft.com/office/drawing/2014/main" val="1288192880"/>
                    </a:ext>
                  </a:extLst>
                </a:gridCol>
                <a:gridCol w="2464641">
                  <a:extLst>
                    <a:ext uri="{9D8B030D-6E8A-4147-A177-3AD203B41FA5}">
                      <a16:colId xmlns:a16="http://schemas.microsoft.com/office/drawing/2014/main" val="3763980850"/>
                    </a:ext>
                  </a:extLst>
                </a:gridCol>
              </a:tblGrid>
              <a:tr h="54224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論文名稱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論文主要作者</a:t>
                      </a:r>
                      <a:endParaRPr kumimoji="0" lang="en-US" altLang="zh-TW" sz="15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（按原出版之次序，通訊作者請加註*）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出版年、月份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期刊名稱</a:t>
                      </a:r>
                      <a:endParaRPr kumimoji="0" lang="en-US" altLang="zh-TW" sz="15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（專書出版社）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起迄頁數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6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獲補助</a:t>
                      </a:r>
                    </a:p>
                    <a:p>
                      <a:pPr algn="ctr"/>
                      <a:r>
                        <a:rPr kumimoji="0" lang="zh-TW" altLang="en-US" sz="16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科技部計畫編號</a:t>
                      </a:r>
                    </a:p>
                  </a:txBody>
                  <a:tcPr marL="64281" marR="64281" marT="32140" marB="32140" anchor="ctr"/>
                </a:tc>
                <a:extLst>
                  <a:ext uri="{0D108BD9-81ED-4DB2-BD59-A6C34878D82A}">
                    <a16:rowId xmlns:a16="http://schemas.microsoft.com/office/drawing/2014/main" val="828998825"/>
                  </a:ext>
                </a:extLst>
              </a:tr>
              <a:tr h="2114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865012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2911249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229327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0103423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8786318"/>
                  </a:ext>
                </a:extLst>
              </a:tr>
            </a:tbl>
          </a:graphicData>
        </a:graphic>
      </p:graphicFrame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74A89B00-090D-4CB2-8380-ED6055C0C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13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322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428317"/>
            <a:ext cx="10972800" cy="1143000"/>
          </a:xfrm>
        </p:spPr>
        <p:txBody>
          <a:bodyPr rtlCol="0">
            <a:normAutofit/>
          </a:bodyPr>
          <a:lstStyle/>
          <a:p>
            <a:r>
              <a:rPr lang="en-US" altLang="zh-TW" sz="4000" b="1">
                <a:latin typeface="新細明體" panose="02020500000000000000" pitchFamily="18" charset="-120"/>
                <a:sym typeface="新細明體" panose="02020500000000000000" pitchFamily="18" charset="-120"/>
              </a:rPr>
              <a:t>(</a:t>
            </a:r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一</a:t>
            </a:r>
            <a:r>
              <a:rPr lang="en-US" altLang="zh-TW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)</a:t>
            </a:r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核心技術原創性及技術發展里程碑</a:t>
            </a:r>
          </a:p>
        </p:txBody>
      </p:sp>
      <p:sp>
        <p:nvSpPr>
          <p:cNvPr id="2" name="內容預留位置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「具原創性之重大研發成果」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en-US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原創性核心技術說明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重大研發成果證明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(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請提出</a:t>
            </a: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相關實驗數據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，並填寫</a:t>
            </a: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附件智財與論文說明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-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可形成先期產業或重塑原有產業價值鏈之分析與說明</a:t>
            </a: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8BB805E-5D6A-4DD2-8694-51676E4FF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1945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428317"/>
            <a:ext cx="10972800" cy="1143000"/>
          </a:xfrm>
        </p:spPr>
        <p:txBody>
          <a:bodyPr rtlCol="0">
            <a:normAutofit/>
          </a:bodyPr>
          <a:lstStyle/>
          <a:p>
            <a:r>
              <a:rPr lang="en-US" altLang="zh-TW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(</a:t>
            </a:r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一</a:t>
            </a:r>
            <a:r>
              <a:rPr lang="en-US" altLang="zh-TW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)</a:t>
            </a:r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核心技術原創性及技術發展里程碑</a:t>
            </a:r>
          </a:p>
        </p:txBody>
      </p:sp>
      <p:sp>
        <p:nvSpPr>
          <p:cNvPr id="2" name="內容預留位置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「研發成果商品化規劃」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zh-TW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提出技術發展里程碑，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例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</a:t>
            </a:r>
            <a:r>
              <a:rPr lang="zh-TW" altLang="en-US" sz="2000" dirty="0">
                <a:solidFill>
                  <a:schemeClr val="tx2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核心技術可行性驗證</a:t>
            </a: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-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原型機發展與相關法規認證等執行規劃</a:t>
            </a: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endParaRPr lang="zh-TW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057A0B1-1BD5-44E6-9788-BD4069A10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2833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457345"/>
            <a:ext cx="10972800" cy="1143000"/>
          </a:xfrm>
        </p:spPr>
        <p:txBody>
          <a:bodyPr rtlCol="0">
            <a:normAutofit/>
          </a:bodyPr>
          <a:lstStyle/>
          <a:p>
            <a:pPr lvl="0"/>
            <a:r>
              <a:rPr lang="en-US" altLang="zh-TW" sz="4000" b="1" dirty="0"/>
              <a:t>(</a:t>
            </a:r>
            <a:r>
              <a:rPr lang="zh-TW" altLang="en-US" sz="4000" b="1" dirty="0"/>
              <a:t>二</a:t>
            </a:r>
            <a:r>
              <a:rPr lang="en-US" altLang="zh-TW" sz="4000" b="1" dirty="0"/>
              <a:t>)</a:t>
            </a:r>
            <a:r>
              <a:rPr lang="zh-TW" altLang="zh-TW" sz="4000" b="1" dirty="0"/>
              <a:t>商業發展規劃 </a:t>
            </a:r>
            <a:endParaRPr lang="zh-TW" altLang="zh-TW" sz="4000" dirty="0"/>
          </a:p>
        </p:txBody>
      </p:sp>
      <p:sp>
        <p:nvSpPr>
          <p:cNvPr id="2" name="內容預留位置 1"/>
          <p:cNvSpPr>
            <a:spLocks noGrp="1"/>
          </p:cNvSpPr>
          <p:nvPr>
            <p:ph idx="1"/>
          </p:nvPr>
        </p:nvSpPr>
        <p:spPr>
          <a:xfrm>
            <a:off x="609599" y="1935480"/>
            <a:ext cx="11420475" cy="4389120"/>
          </a:xfrm>
        </p:spPr>
        <p:txBody>
          <a:bodyPr rtlCol="0">
            <a:noAutofit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500" b="1" dirty="0">
                <a:solidFill>
                  <a:srgbClr val="455F5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25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產品市場供應鏈上下游分析與商品化</a:t>
            </a:r>
            <a:r>
              <a:rPr lang="zh-TW" altLang="zh-TW" sz="2500" b="1" dirty="0">
                <a:solidFill>
                  <a:srgbClr val="455F5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zh-TW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en-US" sz="2000" dirty="0">
                <a:solidFill>
                  <a:srgbClr val="455F5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說明產品市場供應鏈上下游、競爭者分析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及產品競爭優勢等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含產品發展、市場進入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布局規劃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請說明先期使用者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(early adopter)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或前瞻使用者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(lead user)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使用意願分析與商業模式</a:t>
            </a:r>
            <a:endParaRPr lang="zh-TW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buNone/>
            </a:pPr>
            <a:endParaRPr lang="zh-TW" altLang="en-US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buNone/>
            </a:pPr>
            <a:endParaRPr lang="zh-TW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b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6D08A25-F67C-43D5-A0D9-221F37F47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47121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預留位置 1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「商業發展里程碑」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zh-TW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請說明商業發展里程碑及階段性各階段預期完成之目標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標題 2"/>
          <p:cNvSpPr>
            <a:spLocks noGrp="1"/>
          </p:cNvSpPr>
          <p:nvPr>
            <p:ph type="title"/>
          </p:nvPr>
        </p:nvSpPr>
        <p:spPr>
          <a:xfrm>
            <a:off x="609600" y="457345"/>
            <a:ext cx="10972800" cy="1143000"/>
          </a:xfrm>
        </p:spPr>
        <p:txBody>
          <a:bodyPr rtlCol="0">
            <a:normAutofit/>
          </a:bodyPr>
          <a:lstStyle/>
          <a:p>
            <a:pPr lvl="0"/>
            <a:r>
              <a:rPr lang="en-US" altLang="zh-TW" sz="4000" b="1" dirty="0"/>
              <a:t>(</a:t>
            </a:r>
            <a:r>
              <a:rPr lang="zh-TW" altLang="en-US" sz="4000" b="1" dirty="0"/>
              <a:t>二</a:t>
            </a:r>
            <a:r>
              <a:rPr lang="en-US" altLang="zh-TW" sz="4000" b="1" dirty="0"/>
              <a:t>)</a:t>
            </a:r>
            <a:r>
              <a:rPr lang="zh-TW" altLang="zh-TW" sz="4000" b="1" dirty="0"/>
              <a:t>商業發展規劃 </a:t>
            </a:r>
            <a:endParaRPr lang="zh-TW" altLang="zh-TW" sz="4000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D806EE65-74A9-4BED-841E-F0E64EF8E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5488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>
            <a:normAutofit/>
          </a:bodyPr>
          <a:lstStyle/>
          <a:p>
            <a:r>
              <a:rPr lang="en-US" altLang="zh-TW" sz="4000" b="1" dirty="0"/>
              <a:t>(</a:t>
            </a:r>
            <a:r>
              <a:rPr lang="zh-TW" altLang="en-US" sz="4000" b="1" dirty="0"/>
              <a:t>三</a:t>
            </a:r>
            <a:r>
              <a:rPr lang="en-US" altLang="zh-TW" sz="4000" b="1" dirty="0"/>
              <a:t>)</a:t>
            </a:r>
            <a:r>
              <a:rPr lang="zh-TW" altLang="en-US" sz="4000" b="1" dirty="0"/>
              <a:t>創業團隊組成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500" b="1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請說明預計新創團隊之成員與職掌（務必包括計畫主持人、技術開發人員、具業界經驗商業發展人員）</a:t>
            </a:r>
            <a:endParaRPr lang="zh-TW" altLang="en-US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E553B3D-D634-4775-A384-66F0B9D30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94179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428316"/>
            <a:ext cx="10972800" cy="1143000"/>
          </a:xfrm>
        </p:spPr>
        <p:txBody>
          <a:bodyPr rtlCol="0">
            <a:normAutofit/>
          </a:bodyPr>
          <a:lstStyle/>
          <a:p>
            <a:r>
              <a:rPr lang="en-US" altLang="zh-TW" sz="4000" b="1" dirty="0">
                <a:latin typeface="標楷體" panose="03000509000000000000" pitchFamily="65" charset="-120"/>
              </a:rPr>
              <a:t>(</a:t>
            </a:r>
            <a:r>
              <a:rPr lang="zh-TW" altLang="en-US" sz="4000" b="1" dirty="0">
                <a:latin typeface="標楷體" panose="03000509000000000000" pitchFamily="65" charset="-120"/>
              </a:rPr>
              <a:t>四</a:t>
            </a:r>
            <a:r>
              <a:rPr lang="en-US" altLang="zh-TW" sz="4000" b="1" dirty="0">
                <a:latin typeface="標楷體" panose="03000509000000000000" pitchFamily="65" charset="-120"/>
              </a:rPr>
              <a:t>)</a:t>
            </a:r>
            <a:r>
              <a:rPr lang="zh-TW" altLang="en-US" sz="4000" b="1" dirty="0">
                <a:latin typeface="標楷體" panose="03000509000000000000" pitchFamily="65" charset="-120"/>
              </a:rPr>
              <a:t>自提查核點</a:t>
            </a:r>
            <a:endParaRPr lang="zh-TW" altLang="en-US" sz="4000" b="1" dirty="0">
              <a:latin typeface="新細明體" panose="02020500000000000000" pitchFamily="18" charset="-120"/>
              <a:sym typeface="新細明體" panose="02020500000000000000" pitchFamily="18" charset="-120"/>
            </a:endParaRPr>
          </a:p>
        </p:txBody>
      </p:sp>
      <p:graphicFrame>
        <p:nvGraphicFramePr>
          <p:cNvPr id="5" name="內容版面配置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0263499"/>
              </p:ext>
            </p:extLst>
          </p:nvPr>
        </p:nvGraphicFramePr>
        <p:xfrm>
          <a:off x="408000" y="1713187"/>
          <a:ext cx="11376000" cy="4790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2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7224">
                  <a:extLst>
                    <a:ext uri="{9D8B030D-6E8A-4147-A177-3AD203B41FA5}">
                      <a16:colId xmlns:a16="http://schemas.microsoft.com/office/drawing/2014/main" val="2376695215"/>
                    </a:ext>
                  </a:extLst>
                </a:gridCol>
                <a:gridCol w="7576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72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   間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查核點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b="1" kern="100" dirty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項目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997">
                <a:tc rowSpan="2">
                  <a:txBody>
                    <a:bodyPr/>
                    <a:lstStyle/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期</a:t>
                      </a: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中</a:t>
                      </a:r>
                      <a:r>
                        <a:rPr lang="zh-TW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查核</a:t>
                      </a:r>
                      <a:endParaRPr lang="en-US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en-US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預計</a:t>
                      </a:r>
                      <a:r>
                        <a:rPr lang="en-US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111</a:t>
                      </a:r>
                      <a:r>
                        <a:rPr lang="zh-TW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zh-TW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底</a:t>
                      </a:r>
                      <a:r>
                        <a:rPr lang="en-US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技術查核點</a:t>
                      </a:r>
                      <a:endParaRPr lang="zh-TW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2000" b="1" kern="100" dirty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4069967"/>
                  </a:ext>
                </a:extLst>
              </a:tr>
              <a:tr h="93699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商業查核點</a:t>
                      </a:r>
                      <a:endParaRPr lang="zh-TW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2000" b="1" kern="100" dirty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2175163"/>
                  </a:ext>
                </a:extLst>
              </a:tr>
              <a:tr h="1260349">
                <a:tc rowSpan="2">
                  <a:txBody>
                    <a:bodyPr/>
                    <a:lstStyle/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期末查核</a:t>
                      </a:r>
                      <a:endParaRPr lang="en-US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預計</a:t>
                      </a:r>
                      <a:r>
                        <a:rPr 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06</a:t>
                      </a:r>
                      <a:r>
                        <a:rPr 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底</a:t>
                      </a:r>
                      <a:r>
                        <a:rPr 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技術查核點</a:t>
                      </a:r>
                      <a:endParaRPr lang="zh-TW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4130" indent="0" algn="l" defTabSz="685800" rtl="0" eaLnBrk="1" fontAlgn="b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altLang="zh-TW" sz="2000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034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商業查核點</a:t>
                      </a:r>
                      <a:endParaRPr lang="zh-TW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24130" indent="0" algn="l" defTabSz="685800" rtl="0" eaLnBrk="1" fontAlgn="b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altLang="zh-TW" sz="2000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17396056"/>
                  </a:ext>
                </a:extLst>
              </a:tr>
            </a:tbl>
          </a:graphicData>
        </a:graphic>
      </p:graphicFrame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EE626A8E-87B6-4DB9-8D7F-5E90696F1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5200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413612"/>
            <a:ext cx="10972800" cy="780188"/>
          </a:xfrm>
        </p:spPr>
        <p:txBody>
          <a:bodyPr rtlCol="0">
            <a:normAutofit/>
          </a:bodyPr>
          <a:lstStyle/>
          <a:p>
            <a:r>
              <a:rPr lang="en-US" altLang="zh-TW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(</a:t>
            </a:r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五</a:t>
            </a:r>
            <a:r>
              <a:rPr lang="en-US" altLang="zh-TW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)</a:t>
            </a:r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個案經費說明 </a:t>
            </a:r>
            <a:r>
              <a:rPr lang="en-US" altLang="zh-TW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(</a:t>
            </a:r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除拔尖案外，請勿超過八百萬</a:t>
            </a:r>
            <a:r>
              <a:rPr lang="en-US" altLang="zh-TW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)</a:t>
            </a:r>
            <a:endParaRPr lang="zh-TW" altLang="en-US" sz="4000" b="1" dirty="0">
              <a:latin typeface="新細明體" panose="02020500000000000000" pitchFamily="18" charset="-120"/>
              <a:sym typeface="新細明體" panose="02020500000000000000" pitchFamily="18" charset="-120"/>
            </a:endParaRPr>
          </a:p>
        </p:txBody>
      </p:sp>
      <p:sp>
        <p:nvSpPr>
          <p:cNvPr id="2" name="內容預留位置 1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zh-TW" altLang="en-US" dirty="0">
                <a:latin typeface="細明體" panose="02020509000000000000" pitchFamily="49" charset="-120"/>
                <a:ea typeface="細明體" panose="02020509000000000000" pitchFamily="49" charset="-120"/>
                <a:sym typeface="新細明體" panose="02020500000000000000" pitchFamily="18" charset="-120"/>
              </a:rPr>
              <a:t>此會議目標的簡要概述：</a:t>
            </a:r>
          </a:p>
          <a:p>
            <a:pPr lvl="1" rtl="0"/>
            <a:r>
              <a:rPr lang="zh-TW" altLang="en-US" dirty="0">
                <a:latin typeface="細明體" panose="02020509000000000000" pitchFamily="49" charset="-120"/>
                <a:ea typeface="細明體" panose="02020509000000000000" pitchFamily="49" charset="-120"/>
                <a:sym typeface="新細明體" panose="02020500000000000000" pitchFamily="18" charset="-120"/>
              </a:rPr>
              <a:t>議程</a:t>
            </a:r>
          </a:p>
          <a:p>
            <a:pPr lvl="1" rtl="0"/>
            <a:r>
              <a:rPr lang="zh-TW" altLang="en-US" dirty="0">
                <a:latin typeface="細明體" panose="02020509000000000000" pitchFamily="49" charset="-120"/>
                <a:ea typeface="細明體" panose="02020509000000000000" pitchFamily="49" charset="-120"/>
                <a:sym typeface="新細明體" panose="02020500000000000000" pitchFamily="18" charset="-120"/>
              </a:rPr>
              <a:t>預期結果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298904"/>
              </p:ext>
            </p:extLst>
          </p:nvPr>
        </p:nvGraphicFramePr>
        <p:xfrm>
          <a:off x="533400" y="1226410"/>
          <a:ext cx="11306628" cy="4924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6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75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94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658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8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 err="1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補助項目</a:t>
                      </a: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\ 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執行年次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540" algn="ctr" defTabSz="717550">
                        <a:spcBef>
                          <a:spcPts val="685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111</a:t>
                      </a:r>
                      <a:r>
                        <a:rPr lang="zh-TW" altLang="en-US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zh-TW" altLang="en-US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月至</a:t>
                      </a: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112</a:t>
                      </a:r>
                      <a:r>
                        <a:rPr lang="zh-TW" altLang="en-US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zh-TW" altLang="en-US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</a:t>
                      </a:r>
                      <a:endParaRPr lang="zh-TW" sz="20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85" algn="ctr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備註：</a:t>
                      </a:r>
                      <a:endParaRPr lang="zh-TW" sz="20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143">
                <a:tc>
                  <a:txBody>
                    <a:bodyPr/>
                    <a:lstStyle/>
                    <a:p>
                      <a:pPr marL="6985" algn="l">
                        <a:lnSpc>
                          <a:spcPct val="100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697230" algn="l"/>
                          <a:tab pos="1387475" algn="l"/>
                        </a:tabLst>
                      </a:pPr>
                      <a:r>
                        <a:rPr lang="en-US" altLang="zh-TW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業務費</a:t>
                      </a:r>
                      <a:endParaRPr lang="zh-TW" sz="2000" b="1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algn="l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en-US" alt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214">
                <a:tc>
                  <a:txBody>
                    <a:bodyPr/>
                    <a:lstStyle/>
                    <a:p>
                      <a:pPr marL="140970" algn="l">
                        <a:lnSpc>
                          <a:spcPct val="100000"/>
                        </a:lnSpc>
                        <a:spcBef>
                          <a:spcPts val="335"/>
                        </a:spcBef>
                        <a:spcAft>
                          <a:spcPts val="0"/>
                        </a:spcAft>
                        <a:tabLst>
                          <a:tab pos="454660" algn="l"/>
                          <a:tab pos="768350" algn="l"/>
                          <a:tab pos="1083945" algn="l"/>
                          <a:tab pos="1399540" algn="l"/>
                        </a:tabLst>
                      </a:pPr>
                      <a:r>
                        <a:rPr lang="en-US" alt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(1)</a:t>
                      </a:r>
                      <a:r>
                        <a:rPr lang="en-US" sz="2000" b="0" dirty="0" err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研究人力費</a:t>
                      </a:r>
                      <a:endParaRPr lang="zh-TW" sz="2000" b="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marR="0" lvl="0" indent="-63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例如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專任人員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名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全職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BP</a:t>
                      </a:r>
                      <a:r>
                        <a:rPr kumimoji="0" lang="zh-TW" altLang="en-US" sz="1500" b="0" kern="120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人員</a:t>
                      </a:r>
                      <a:r>
                        <a:rPr kumimoji="0" lang="en-US" altLang="zh-TW" sz="1500" b="0" kern="120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、兼任人員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○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名、國外顧問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名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○○○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○○單位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286">
                <a:tc>
                  <a:txBody>
                    <a:bodyPr/>
                    <a:lstStyle/>
                    <a:p>
                      <a:pPr marL="142240" marR="13335" algn="l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(2)</a:t>
                      </a:r>
                      <a:r>
                        <a:rPr 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耗材、物品、圖書、研究 </a:t>
                      </a:r>
                      <a:br>
                        <a:rPr lang="en-US" alt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</a:br>
                      <a:r>
                        <a:rPr 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設備使用費及雜項費用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algn="l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214"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0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349250" algn="l"/>
                          <a:tab pos="692150" algn="l"/>
                          <a:tab pos="1035050" algn="l"/>
                          <a:tab pos="1377950" algn="l"/>
                        </a:tabLst>
                      </a:pPr>
                      <a:r>
                        <a:rPr lang="en-US" altLang="zh-TW" sz="2000" b="1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en-US" sz="2000" b="1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研究設備費</a:t>
                      </a:r>
                      <a:endParaRPr lang="zh-TW" sz="2000" b="1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algn="l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原則不予編列，有特殊需求請於會議審時提出，經委員審查同意方可例外編列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143">
                <a:tc>
                  <a:txBody>
                    <a:bodyPr/>
                    <a:lstStyle/>
                    <a:p>
                      <a:pPr marL="6985" algn="l">
                        <a:lnSpc>
                          <a:spcPct val="100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349250" algn="l"/>
                          <a:tab pos="692150" algn="l"/>
                          <a:tab pos="1035050" algn="l"/>
                          <a:tab pos="1377950" algn="l"/>
                        </a:tabLst>
                      </a:pPr>
                      <a:r>
                        <a:rPr lang="en-US" altLang="zh-TW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國外差旅費</a:t>
                      </a:r>
                      <a:endParaRPr lang="zh-TW" sz="2000" b="1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rowSpan="3">
                  <a:txBody>
                    <a:bodyPr/>
                    <a:lstStyle/>
                    <a:p>
                      <a:pPr marL="6985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本項若為團隊發展新創必要需求，請詳述規劃地點與內容及執行效益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143">
                <a:tc>
                  <a:txBody>
                    <a:bodyPr/>
                    <a:lstStyle/>
                    <a:p>
                      <a:pPr marL="142240" algn="l">
                        <a:lnSpc>
                          <a:spcPct val="100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(1).</a:t>
                      </a:r>
                      <a:r>
                        <a:rPr 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移地研究或參訪差旅費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vMerge="1">
                  <a:txBody>
                    <a:bodyPr/>
                    <a:lstStyle/>
                    <a:p>
                      <a:pPr marL="6985" algn="l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zh-TW" alt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143">
                <a:tc>
                  <a:txBody>
                    <a:bodyPr/>
                    <a:lstStyle/>
                    <a:p>
                      <a:pPr marL="130175" algn="l">
                        <a:lnSpc>
                          <a:spcPct val="100000"/>
                        </a:lnSpc>
                        <a:spcBef>
                          <a:spcPts val="47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(2).</a:t>
                      </a:r>
                      <a:r>
                        <a:rPr 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國際合作研究出國差旅費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vMerge="1">
                  <a:txBody>
                    <a:bodyPr/>
                    <a:lstStyle/>
                    <a:p>
                      <a:pPr marL="6985" algn="l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14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  <a:tabLst>
                          <a:tab pos="678815" algn="l"/>
                          <a:tab pos="1379855" algn="l"/>
                        </a:tabLst>
                      </a:pPr>
                      <a:r>
                        <a:rPr lang="en-US" altLang="zh-TW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管理費</a:t>
                      </a:r>
                      <a:endParaRPr lang="zh-TW" sz="2000" b="1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algn="l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6143"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377950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合	計</a:t>
                      </a:r>
                      <a:endParaRPr lang="zh-TW" sz="2000" b="1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矩形 4">
            <a:extLst>
              <a:ext uri="{FF2B5EF4-FFF2-40B4-BE49-F238E27FC236}">
                <a16:creationId xmlns:a16="http://schemas.microsoft.com/office/drawing/2014/main" id="{2C6DF8E9-49DA-4756-9C02-7C2E07EC02AC}"/>
              </a:ext>
            </a:extLst>
          </p:cNvPr>
          <p:cNvSpPr/>
          <p:nvPr/>
        </p:nvSpPr>
        <p:spPr>
          <a:xfrm>
            <a:off x="533400" y="6182314"/>
            <a:ext cx="112141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本計畫如同時有申請機構或其他單位（含國內外、大陸地區及港澳）補助項目，請務必於備註欄揭露配合單位名稱、補助項目、補助金額及配合年次等資訊，並請檢附相關證明文件（無配合補助項目者免填） 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6C4969C-8D0E-4BD5-8862-8C970F884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3144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2">
            <a:extLst>
              <a:ext uri="{FF2B5EF4-FFF2-40B4-BE49-F238E27FC236}">
                <a16:creationId xmlns:a16="http://schemas.microsoft.com/office/drawing/2014/main" id="{3369C4D0-D0E2-4C04-9470-877ACDA9FA0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0" y="303553"/>
            <a:ext cx="10972800" cy="1143000"/>
          </a:xfrm>
        </p:spPr>
        <p:txBody>
          <a:bodyPr/>
          <a:lstStyle/>
          <a:p>
            <a:pPr lvl="0"/>
            <a:r>
              <a:rPr lang="zh-TW" altLang="en-US" sz="4000" b="1" dirty="0">
                <a:latin typeface="新細明體" pitchFamily="18"/>
              </a:rPr>
              <a:t>附件一、</a:t>
            </a:r>
            <a:r>
              <a:rPr lang="zh-TW" sz="4000" b="1" dirty="0">
                <a:latin typeface="新細明體" pitchFamily="18"/>
              </a:rPr>
              <a:t>過去</a:t>
            </a:r>
            <a:r>
              <a:rPr lang="zh-TW" altLang="en-US" sz="4000" b="1" dirty="0">
                <a:latin typeface="新細明體" pitchFamily="18"/>
              </a:rPr>
              <a:t>三</a:t>
            </a:r>
            <a:r>
              <a:rPr lang="zh-TW" sz="4000" b="1" dirty="0">
                <a:latin typeface="新細明體" pitchFamily="18"/>
              </a:rPr>
              <a:t>年計畫補助狀況</a:t>
            </a:r>
          </a:p>
        </p:txBody>
      </p:sp>
      <p:graphicFrame>
        <p:nvGraphicFramePr>
          <p:cNvPr id="3" name="表格 3">
            <a:extLst>
              <a:ext uri="{FF2B5EF4-FFF2-40B4-BE49-F238E27FC236}">
                <a16:creationId xmlns:a16="http://schemas.microsoft.com/office/drawing/2014/main" id="{E8A2F988-6BE9-4A47-9703-00B5C9B35D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331920"/>
              </p:ext>
            </p:extLst>
          </p:nvPr>
        </p:nvGraphicFramePr>
        <p:xfrm>
          <a:off x="443928" y="2083820"/>
          <a:ext cx="11278175" cy="3884067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3370624">
                  <a:extLst>
                    <a:ext uri="{9D8B030D-6E8A-4147-A177-3AD203B41FA5}">
                      <a16:colId xmlns:a16="http://schemas.microsoft.com/office/drawing/2014/main" val="1315090106"/>
                    </a:ext>
                  </a:extLst>
                </a:gridCol>
                <a:gridCol w="1124583">
                  <a:extLst>
                    <a:ext uri="{9D8B030D-6E8A-4147-A177-3AD203B41FA5}">
                      <a16:colId xmlns:a16="http://schemas.microsoft.com/office/drawing/2014/main" val="1938940150"/>
                    </a:ext>
                  </a:extLst>
                </a:gridCol>
                <a:gridCol w="1325788">
                  <a:extLst>
                    <a:ext uri="{9D8B030D-6E8A-4147-A177-3AD203B41FA5}">
                      <a16:colId xmlns:a16="http://schemas.microsoft.com/office/drawing/2014/main" val="336208387"/>
                    </a:ext>
                  </a:extLst>
                </a:gridCol>
                <a:gridCol w="1091436">
                  <a:extLst>
                    <a:ext uri="{9D8B030D-6E8A-4147-A177-3AD203B41FA5}">
                      <a16:colId xmlns:a16="http://schemas.microsoft.com/office/drawing/2014/main" val="2216155438"/>
                    </a:ext>
                  </a:extLst>
                </a:gridCol>
                <a:gridCol w="1091436">
                  <a:extLst>
                    <a:ext uri="{9D8B030D-6E8A-4147-A177-3AD203B41FA5}">
                      <a16:colId xmlns:a16="http://schemas.microsoft.com/office/drawing/2014/main" val="2482727949"/>
                    </a:ext>
                  </a:extLst>
                </a:gridCol>
                <a:gridCol w="1091436">
                  <a:extLst>
                    <a:ext uri="{9D8B030D-6E8A-4147-A177-3AD203B41FA5}">
                      <a16:colId xmlns:a16="http://schemas.microsoft.com/office/drawing/2014/main" val="524465944"/>
                    </a:ext>
                  </a:extLst>
                </a:gridCol>
                <a:gridCol w="1091436">
                  <a:extLst>
                    <a:ext uri="{9D8B030D-6E8A-4147-A177-3AD203B41FA5}">
                      <a16:colId xmlns:a16="http://schemas.microsoft.com/office/drawing/2014/main" val="2730413384"/>
                    </a:ext>
                  </a:extLst>
                </a:gridCol>
                <a:gridCol w="1091436">
                  <a:extLst>
                    <a:ext uri="{9D8B030D-6E8A-4147-A177-3AD203B41FA5}">
                      <a16:colId xmlns:a16="http://schemas.microsoft.com/office/drawing/2014/main" val="3921663332"/>
                    </a:ext>
                  </a:extLst>
                </a:gridCol>
              </a:tblGrid>
              <a:tr h="1121667">
                <a:tc>
                  <a:txBody>
                    <a:bodyPr/>
                    <a:lstStyle/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計畫名稱</a:t>
                      </a:r>
                    </a:p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（本部補助者請註明編號）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計畫內擔</a:t>
                      </a:r>
                    </a:p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任之工作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起迄年月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補助或委託機構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執行情形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6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預期</a:t>
                      </a:r>
                      <a:r>
                        <a:rPr lang="en-US" sz="16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KPI</a:t>
                      </a:r>
                      <a:r>
                        <a:rPr lang="zh-TW" sz="16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設定</a:t>
                      </a:r>
                      <a:endParaRPr lang="en-US" sz="1600" b="1" kern="120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(</a:t>
                      </a:r>
                      <a:r>
                        <a:rPr lang="zh-TW" sz="16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若無則填寫無</a:t>
                      </a:r>
                      <a:r>
                        <a:rPr lang="en-US" sz="16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)</a:t>
                      </a:r>
                      <a:endParaRPr lang="zh-TW" sz="1600" b="1" kern="120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實際</a:t>
                      </a:r>
                      <a:r>
                        <a:rPr lang="en-US" sz="18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KPI</a:t>
                      </a:r>
                    </a:p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達成情形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核定經費</a:t>
                      </a:r>
                    </a:p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總額</a:t>
                      </a: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612469244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  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○○○○○○○○○個案</a:t>
                      </a:r>
                      <a:endParaRPr lang="en-US" sz="1500" kern="120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 (106-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○○○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-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-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○○○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-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○○○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-)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主持人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lvl="0" algn="ctr" rtl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/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/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-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/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/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lvl="0" algn="ctr" rtl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科技部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lvl="0" algn="ctr" rtl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已結案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/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執行中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US" sz="1500" kern="120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US" sz="1500" kern="120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000,000</a:t>
                      </a: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656192252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1090097286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2692172702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4113600021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3334643790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3654357718"/>
                  </a:ext>
                </a:extLst>
              </a:tr>
            </a:tbl>
          </a:graphicData>
        </a:graphic>
      </p:graphicFrame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5CC6F3A7-AC4E-4162-BEE7-2BE38B177FB0}"/>
              </a:ext>
            </a:extLst>
          </p:cNvPr>
          <p:cNvSpPr txBox="1">
            <a:spLocks/>
          </p:cNvSpPr>
          <p:nvPr/>
        </p:nvSpPr>
        <p:spPr>
          <a:xfrm>
            <a:off x="7803575" y="983889"/>
            <a:ext cx="4202038" cy="42749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1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註 各學門自由型計畫無須填寫</a:t>
            </a:r>
            <a:r>
              <a:rPr lang="en-US" altLang="zh-TW" sz="1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KPI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FB2F7295-4AB9-4663-9983-261AAB4EF606}"/>
              </a:ext>
            </a:extLst>
          </p:cNvPr>
          <p:cNvSpPr txBox="1"/>
          <p:nvPr/>
        </p:nvSpPr>
        <p:spPr>
          <a:xfrm>
            <a:off x="800099" y="1473086"/>
            <a:ext cx="10591800" cy="64633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請務必詳實填寫近三年所有研究計畫</a:t>
            </a:r>
            <a:r>
              <a:rPr lang="en-US" altLang="zh-TW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(</a:t>
            </a:r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含國內外、大陸地區及港澳</a:t>
            </a:r>
            <a:r>
              <a:rPr lang="en-US" altLang="zh-TW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)</a:t>
            </a:r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，不限於執行本部計畫者。若涉及國外、大陸地區及港澳，請依各該主管機關相關法令規定辦理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0D4484F0-57BF-45CC-9E58-8209F1A6AC02}"/>
              </a:ext>
            </a:extLst>
          </p:cNvPr>
          <p:cNvSpPr txBox="1"/>
          <p:nvPr/>
        </p:nvSpPr>
        <p:spPr>
          <a:xfrm>
            <a:off x="583628" y="6083300"/>
            <a:ext cx="9436672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註：上表計畫補助狀況請務必同步於本部學術研發服務網更新，以利查對</a:t>
            </a:r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08C886F-77EB-45DA-8751-5D42D83A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9</a:t>
            </a:fld>
            <a:endParaRPr lang="zh-TW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腦力激盪簡報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188_TF03460637.potx" id="{92B23FB3-097E-4224-B32B-2163A87D04FF}" vid="{E462AC03-3B71-4A9D-A494-FA1F0F6632F0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腦力激盪商務簡報</Template>
  <TotalTime>1566</TotalTime>
  <Words>1349</Words>
  <Application>Microsoft Office PowerPoint</Application>
  <PresentationFormat>寬螢幕</PresentationFormat>
  <Paragraphs>204</Paragraphs>
  <Slides>13</Slides>
  <Notes>11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5" baseType="lpstr">
      <vt:lpstr>Microsoft JhengHei Light</vt:lpstr>
      <vt:lpstr>Microsoft JhengHei UI</vt:lpstr>
      <vt:lpstr>細明體</vt:lpstr>
      <vt:lpstr>微軟正黑體</vt:lpstr>
      <vt:lpstr>新細明體</vt:lpstr>
      <vt:lpstr>標楷體</vt:lpstr>
      <vt:lpstr>Arial</vt:lpstr>
      <vt:lpstr>Calibri</vt:lpstr>
      <vt:lpstr>Times New Roman</vt:lpstr>
      <vt:lpstr>Wingdings</vt:lpstr>
      <vt:lpstr>Wingdings 2</vt:lpstr>
      <vt:lpstr>腦力激盪簡報</vt:lpstr>
      <vt:lpstr>111年第2梯次科研創業計畫個案構想書(萌芽案)</vt:lpstr>
      <vt:lpstr>(一)核心技術原創性及技術發展里程碑</vt:lpstr>
      <vt:lpstr>(一)核心技術原創性及技術發展里程碑</vt:lpstr>
      <vt:lpstr>(二)商業發展規劃 </vt:lpstr>
      <vt:lpstr>(二)商業發展規劃 </vt:lpstr>
      <vt:lpstr>(三)創業團隊組成</vt:lpstr>
      <vt:lpstr>(四)自提查核點</vt:lpstr>
      <vt:lpstr>(五)個案經費說明 (除拔尖案外，請勿超過八百萬)</vt:lpstr>
      <vt:lpstr>附件一、過去三年計畫補助狀況</vt:lpstr>
      <vt:lpstr>附件二、本計畫「智財調查」之說明</vt:lpstr>
      <vt:lpstr>附件二、本計畫「智財調查」之說明(續)</vt:lpstr>
      <vt:lpstr>附件二、本計畫「智財調查」之說明(續)</vt:lpstr>
      <vt:lpstr>附件三、本計畫「論文調查」之說明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107年萌芽計畫主動徵件個案審查會議</dc:title>
  <dc:creator>葉愷芸</dc:creator>
  <cp:lastModifiedBy>user</cp:lastModifiedBy>
  <cp:revision>111</cp:revision>
  <cp:lastPrinted>2021-03-25T07:47:47Z</cp:lastPrinted>
  <dcterms:created xsi:type="dcterms:W3CDTF">2018-06-20T05:53:52Z</dcterms:created>
  <dcterms:modified xsi:type="dcterms:W3CDTF">2022-02-22T02:41:46Z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