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CB22D24-763E-4D1F-8690-E7C5851E55EB}" styleName="">
    <a:wholeTbl>
      <a:tcTxStyle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FE7"/>
          </a:solidFill>
        </a:fill>
      </a:tcStyle>
    </a:wholeTbl>
    <a:band1H>
      <a:tcTxStyle>
        <a:font>
          <a:latin typeface=""/>
          <a:ea typeface=""/>
          <a:cs typeface=""/>
        </a:font>
      </a:tcTxStyle>
      <a:tcStyle>
        <a:tcBdr/>
        <a:fill>
          <a:solidFill>
            <a:srgbClr val="CFDECC"/>
          </a:solidFill>
        </a:fill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  <a:fill>
          <a:solidFill>
            <a:srgbClr val="CFDECC"/>
          </a:solidFill>
        </a:fill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93B43F60-71A1-4E8E-B5EE-AD344571938A}" styleName="">
    <a:wholeTbl>
      <a:tcTxStyle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TxStyle>
        <a:font>
          <a:latin typeface=""/>
          <a:ea typeface=""/>
          <a:cs typeface=""/>
        </a:font>
      </a:tcTxStyle>
      <a:tcStyle>
        <a:tcBdr/>
        <a:fill>
          <a:solidFill>
            <a:srgbClr val="A5A5A5"/>
          </a:solidFill>
        </a:fill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  <a:fill>
          <a:solidFill>
            <a:srgbClr val="A5A5A5"/>
          </a:solidFill>
        </a:fill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25402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firstRow>
  </a:tblStyle>
  <a:tblStyle styleId="{AAE38DA6-B5A5-43FA-BE72-B906ADF7F1B4}" styleName="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>
        <a:font>
          <a:latin typeface=""/>
          <a:ea typeface=""/>
          <a:cs typeface=""/>
        </a:font>
      </a:tcTxStyle>
      <a:tcStyle>
        <a:tcBdr/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>
        <a:font>
          <a:latin typeface=""/>
          <a:ea typeface=""/>
          <a:cs typeface=""/>
        </a:font>
      </a:tcTxStyle>
      <a:tcStyle>
        <a:tcBdr/>
      </a:tcStyle>
    </a:lastCol>
    <a:firstCol>
      <a:tcTxStyle>
        <a:font>
          <a:latin typeface=""/>
          <a:ea typeface=""/>
          <a:cs typeface=""/>
        </a:font>
      </a:tcTxStyle>
      <a:tcStyle>
        <a:tcBdr/>
      </a:tcStyle>
    </a:firstCol>
    <a:lastRow>
      <a:tcTxStyle>
        <a:font>
          <a:latin typeface=""/>
          <a:ea typeface=""/>
          <a:cs typeface=""/>
        </a:font>
      </a:tcTxStyle>
      <a:tcStyle>
        <a:tcBdr/>
      </a:tcStyle>
    </a:lastRow>
    <a:firstRow>
      <a:tcTxStyle>
        <a:font>
          <a:latin typeface=""/>
          <a:ea typeface=""/>
          <a:cs typeface=""/>
        </a:font>
      </a:tcTxStyle>
      <a:tcStyle>
        <a:tcBdr/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>
            <a:extLst>
              <a:ext uri="{FF2B5EF4-FFF2-40B4-BE49-F238E27FC236}">
                <a16:creationId xmlns:a16="http://schemas.microsoft.com/office/drawing/2014/main" id="{FCAB7041-B00D-46C8-9E0C-54F9839E38B3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4;n">
            <a:extLst>
              <a:ext uri="{FF2B5EF4-FFF2-40B4-BE49-F238E27FC236}">
                <a16:creationId xmlns:a16="http://schemas.microsoft.com/office/drawing/2014/main" id="{ADA71DA1-F225-463B-BA70-B3661A215237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6" y="0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5;n">
            <a:extLst>
              <a:ext uri="{FF2B5EF4-FFF2-40B4-BE49-F238E27FC236}">
                <a16:creationId xmlns:a16="http://schemas.microsoft.com/office/drawing/2014/main" id="{1BD3639C-D961-4CEB-8E6F-D7E8D01151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6"/>
            <a:ext cx="5956301" cy="3349620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round/>
          </a:ln>
        </p:spPr>
      </p:sp>
      <p:sp>
        <p:nvSpPr>
          <p:cNvPr id="5" name="Google Shape;6;n">
            <a:extLst>
              <a:ext uri="{FF2B5EF4-FFF2-40B4-BE49-F238E27FC236}">
                <a16:creationId xmlns:a16="http://schemas.microsoft.com/office/drawing/2014/main" id="{67FA7D60-1394-45A8-A46F-F1E76BC60EDA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4" y="4777959"/>
            <a:ext cx="5438137" cy="39092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lvl="0"/>
            <a:endParaRPr lang="zh-TW" altLang="en-US"/>
          </a:p>
        </p:txBody>
      </p:sp>
      <p:sp>
        <p:nvSpPr>
          <p:cNvPr id="6" name="Google Shape;7;n">
            <a:extLst>
              <a:ext uri="{FF2B5EF4-FFF2-40B4-BE49-F238E27FC236}">
                <a16:creationId xmlns:a16="http://schemas.microsoft.com/office/drawing/2014/main" id="{2C517893-6C70-45D4-9D38-ECF097EF43B8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430088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8;n">
            <a:extLst>
              <a:ext uri="{FF2B5EF4-FFF2-40B4-BE49-F238E27FC236}">
                <a16:creationId xmlns:a16="http://schemas.microsoft.com/office/drawing/2014/main" id="{97B40F9E-BA05-4790-BF70-76A9F7B92C3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altLang="zh-TW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fld id="{488298FD-4DED-42BD-9DCF-4D9C977B5A42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958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0" marR="0" lvl="0" indent="-22860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altLang="en-US" sz="1200" b="0" i="0" u="none" strike="noStrike" kern="0" cap="none" spc="0" baseline="0">
        <a:solidFill>
          <a:srgbClr val="000000"/>
        </a:solidFill>
        <a:uFillTx/>
        <a:latin typeface="Microsoft JhengHei"/>
        <a:ea typeface="Microsoft JhengHei"/>
        <a:cs typeface="Microsoft JhengHei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2;p1:notes">
            <a:extLst>
              <a:ext uri="{FF2B5EF4-FFF2-40B4-BE49-F238E27FC236}">
                <a16:creationId xmlns:a16="http://schemas.microsoft.com/office/drawing/2014/main" id="{1D540B5F-CFF3-430C-BF5A-C50A4BF910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Google Shape;103;p1:notes">
            <a:extLst>
              <a:ext uri="{FF2B5EF4-FFF2-40B4-BE49-F238E27FC236}">
                <a16:creationId xmlns:a16="http://schemas.microsoft.com/office/drawing/2014/main" id="{06413CE1-82DD-4BDD-A03D-EBBF93E77CC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104;p1:notes">
            <a:extLst>
              <a:ext uri="{FF2B5EF4-FFF2-40B4-BE49-F238E27FC236}">
                <a16:creationId xmlns:a16="http://schemas.microsoft.com/office/drawing/2014/main" id="{29AA1138-D75B-4C58-AF0E-7F9882343778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FDBAC66-0977-4FE6-9F36-011E10F58D88}" type="slidenum">
              <a:t>1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7;p10:notes">
            <a:extLst>
              <a:ext uri="{FF2B5EF4-FFF2-40B4-BE49-F238E27FC236}">
                <a16:creationId xmlns:a16="http://schemas.microsoft.com/office/drawing/2014/main" id="{D836441C-5DAA-4F36-9154-0C03D670D1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178;p10:notes">
            <a:extLst>
              <a:ext uri="{FF2B5EF4-FFF2-40B4-BE49-F238E27FC236}">
                <a16:creationId xmlns:a16="http://schemas.microsoft.com/office/drawing/2014/main" id="{665162FC-FAC5-4AF7-B8B1-77B2C5A805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179;p10:notes">
            <a:extLst>
              <a:ext uri="{FF2B5EF4-FFF2-40B4-BE49-F238E27FC236}">
                <a16:creationId xmlns:a16="http://schemas.microsoft.com/office/drawing/2014/main" id="{B4B844EB-00F4-443C-8E7C-B5528C501CFF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3AAB5DE-A2FE-419D-9D05-27BAD4291BCB}" type="slidenum">
              <a:t>10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5;p11:notes">
            <a:extLst>
              <a:ext uri="{FF2B5EF4-FFF2-40B4-BE49-F238E27FC236}">
                <a16:creationId xmlns:a16="http://schemas.microsoft.com/office/drawing/2014/main" id="{6A9F6078-7DBE-4947-B8D5-C5FF51FB54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186;p11:notes">
            <a:extLst>
              <a:ext uri="{FF2B5EF4-FFF2-40B4-BE49-F238E27FC236}">
                <a16:creationId xmlns:a16="http://schemas.microsoft.com/office/drawing/2014/main" id="{6ACF2D33-903B-4432-96E0-B8C783D659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187;p11:notes">
            <a:extLst>
              <a:ext uri="{FF2B5EF4-FFF2-40B4-BE49-F238E27FC236}">
                <a16:creationId xmlns:a16="http://schemas.microsoft.com/office/drawing/2014/main" id="{F8B712E1-B8BB-471C-8266-83A12C6E83F5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FCA7473-8EC8-4066-A98E-270D86D7C859}" type="slidenum">
              <a:t>11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93;p12:notes">
            <a:extLst>
              <a:ext uri="{FF2B5EF4-FFF2-40B4-BE49-F238E27FC236}">
                <a16:creationId xmlns:a16="http://schemas.microsoft.com/office/drawing/2014/main" id="{42DCB076-5DD0-4420-878F-A87F522753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194;p12:notes">
            <a:extLst>
              <a:ext uri="{FF2B5EF4-FFF2-40B4-BE49-F238E27FC236}">
                <a16:creationId xmlns:a16="http://schemas.microsoft.com/office/drawing/2014/main" id="{E178B07F-BDAF-4AF2-8FEC-5AE57D473F6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195;p12:notes">
            <a:extLst>
              <a:ext uri="{FF2B5EF4-FFF2-40B4-BE49-F238E27FC236}">
                <a16:creationId xmlns:a16="http://schemas.microsoft.com/office/drawing/2014/main" id="{ECD99ACF-7CFF-4B53-A292-06E15C4638FD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E747D3-2162-47BE-BDC9-39F95B0B1442}" type="slidenum">
              <a:t>12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03;p13:notes">
            <a:extLst>
              <a:ext uri="{FF2B5EF4-FFF2-40B4-BE49-F238E27FC236}">
                <a16:creationId xmlns:a16="http://schemas.microsoft.com/office/drawing/2014/main" id="{A58DB46F-29DE-4B53-87C1-AEB76850C0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204;p13:notes">
            <a:extLst>
              <a:ext uri="{FF2B5EF4-FFF2-40B4-BE49-F238E27FC236}">
                <a16:creationId xmlns:a16="http://schemas.microsoft.com/office/drawing/2014/main" id="{EFE21DFC-9077-4795-A3A6-03AF0FBE77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205;p13:notes">
            <a:extLst>
              <a:ext uri="{FF2B5EF4-FFF2-40B4-BE49-F238E27FC236}">
                <a16:creationId xmlns:a16="http://schemas.microsoft.com/office/drawing/2014/main" id="{A7F1AB52-8C8A-4CC7-B3B3-3ACD939E952D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35635F3-6FA1-4292-A1D0-64017524C92B}" type="slidenum">
              <a:t>13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16;p14:notes">
            <a:extLst>
              <a:ext uri="{FF2B5EF4-FFF2-40B4-BE49-F238E27FC236}">
                <a16:creationId xmlns:a16="http://schemas.microsoft.com/office/drawing/2014/main" id="{80E4CE39-9453-4E9D-A486-43E009D57E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217;p14:notes">
            <a:extLst>
              <a:ext uri="{FF2B5EF4-FFF2-40B4-BE49-F238E27FC236}">
                <a16:creationId xmlns:a16="http://schemas.microsoft.com/office/drawing/2014/main" id="{0D627531-9ED2-4189-84A3-B69D07466FB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218;p14:notes">
            <a:extLst>
              <a:ext uri="{FF2B5EF4-FFF2-40B4-BE49-F238E27FC236}">
                <a16:creationId xmlns:a16="http://schemas.microsoft.com/office/drawing/2014/main" id="{C3515E59-3F85-46B1-9962-9890CC21D439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634FB3E-F9FD-4711-94F0-37724AA78DB0}" type="slidenum">
              <a:t>14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29;p15:notes">
            <a:extLst>
              <a:ext uri="{FF2B5EF4-FFF2-40B4-BE49-F238E27FC236}">
                <a16:creationId xmlns:a16="http://schemas.microsoft.com/office/drawing/2014/main" id="{9A4251DC-012B-4530-89E6-8301EAAACB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230;p15:notes">
            <a:extLst>
              <a:ext uri="{FF2B5EF4-FFF2-40B4-BE49-F238E27FC236}">
                <a16:creationId xmlns:a16="http://schemas.microsoft.com/office/drawing/2014/main" id="{88CD0E29-777C-4AAD-9685-71AF70177CB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231;p15:notes">
            <a:extLst>
              <a:ext uri="{FF2B5EF4-FFF2-40B4-BE49-F238E27FC236}">
                <a16:creationId xmlns:a16="http://schemas.microsoft.com/office/drawing/2014/main" id="{629D325D-E14B-45A3-ABF7-8C4D9B07B5F4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1EB1173-8A32-4A38-8D13-841FA8FCF74E}" type="slidenum">
              <a:t>15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1;p16:notes">
            <a:extLst>
              <a:ext uri="{FF2B5EF4-FFF2-40B4-BE49-F238E27FC236}">
                <a16:creationId xmlns:a16="http://schemas.microsoft.com/office/drawing/2014/main" id="{5BF03A3A-CAA3-4247-B68C-3BCF31A552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242;p16:notes">
            <a:extLst>
              <a:ext uri="{FF2B5EF4-FFF2-40B4-BE49-F238E27FC236}">
                <a16:creationId xmlns:a16="http://schemas.microsoft.com/office/drawing/2014/main" id="{94B1FC05-F609-48C7-A502-001826197AB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243;p16:notes">
            <a:extLst>
              <a:ext uri="{FF2B5EF4-FFF2-40B4-BE49-F238E27FC236}">
                <a16:creationId xmlns:a16="http://schemas.microsoft.com/office/drawing/2014/main" id="{868488DC-A8E4-4A68-A67F-1D03D28B94CA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123FEB7-A4EF-4B14-9668-58B72493949A}" type="slidenum">
              <a:t>16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51;p17:notes">
            <a:extLst>
              <a:ext uri="{FF2B5EF4-FFF2-40B4-BE49-F238E27FC236}">
                <a16:creationId xmlns:a16="http://schemas.microsoft.com/office/drawing/2014/main" id="{340AB284-DD66-497F-813A-9639150FCE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252;p17:notes">
            <a:extLst>
              <a:ext uri="{FF2B5EF4-FFF2-40B4-BE49-F238E27FC236}">
                <a16:creationId xmlns:a16="http://schemas.microsoft.com/office/drawing/2014/main" id="{8B84CCB4-A6F8-48AF-8D02-E6698F374A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3;p2:notes">
            <a:extLst>
              <a:ext uri="{FF2B5EF4-FFF2-40B4-BE49-F238E27FC236}">
                <a16:creationId xmlns:a16="http://schemas.microsoft.com/office/drawing/2014/main" id="{998DEBC8-8CB7-44E9-A7BE-283BCCA6782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114;p2:notes">
            <a:extLst>
              <a:ext uri="{FF2B5EF4-FFF2-40B4-BE49-F238E27FC236}">
                <a16:creationId xmlns:a16="http://schemas.microsoft.com/office/drawing/2014/main" id="{777CC3D8-3173-4164-A47E-0583426397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0;p3:notes">
            <a:extLst>
              <a:ext uri="{FF2B5EF4-FFF2-40B4-BE49-F238E27FC236}">
                <a16:creationId xmlns:a16="http://schemas.microsoft.com/office/drawing/2014/main" id="{13EE7218-06DF-4267-BEE7-725E573F6E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121;p3:notes">
            <a:extLst>
              <a:ext uri="{FF2B5EF4-FFF2-40B4-BE49-F238E27FC236}">
                <a16:creationId xmlns:a16="http://schemas.microsoft.com/office/drawing/2014/main" id="{D1C375D0-68BA-4691-98EB-2A8AB5039AF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122;p3:notes">
            <a:extLst>
              <a:ext uri="{FF2B5EF4-FFF2-40B4-BE49-F238E27FC236}">
                <a16:creationId xmlns:a16="http://schemas.microsoft.com/office/drawing/2014/main" id="{64D69999-7F93-4B1C-BFCA-453EA9342544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7DE533F-CA29-4FD3-9C8A-BC40A2E1D252}" type="slidenum">
              <a:t>3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8;p4:notes">
            <a:extLst>
              <a:ext uri="{FF2B5EF4-FFF2-40B4-BE49-F238E27FC236}">
                <a16:creationId xmlns:a16="http://schemas.microsoft.com/office/drawing/2014/main" id="{FFF06B08-540B-4396-A578-0DE06A8D2B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129;p4:notes">
            <a:extLst>
              <a:ext uri="{FF2B5EF4-FFF2-40B4-BE49-F238E27FC236}">
                <a16:creationId xmlns:a16="http://schemas.microsoft.com/office/drawing/2014/main" id="{C86FBB43-23BB-4720-B91C-8B32BDB140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130;p4:notes">
            <a:extLst>
              <a:ext uri="{FF2B5EF4-FFF2-40B4-BE49-F238E27FC236}">
                <a16:creationId xmlns:a16="http://schemas.microsoft.com/office/drawing/2014/main" id="{47987AF6-7FE4-463E-A4E5-AEB5D06C7B6E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6E5D8F9-08B9-4374-8E7B-327A962B2279}" type="slidenum">
              <a:t>4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6;p5:notes">
            <a:extLst>
              <a:ext uri="{FF2B5EF4-FFF2-40B4-BE49-F238E27FC236}">
                <a16:creationId xmlns:a16="http://schemas.microsoft.com/office/drawing/2014/main" id="{AFE8D022-10C8-484F-BEBA-51997A22DB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137;p5:notes">
            <a:extLst>
              <a:ext uri="{FF2B5EF4-FFF2-40B4-BE49-F238E27FC236}">
                <a16:creationId xmlns:a16="http://schemas.microsoft.com/office/drawing/2014/main" id="{10BC6225-3BB8-4A9B-B90D-2FAD97BD33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138;p5:notes">
            <a:extLst>
              <a:ext uri="{FF2B5EF4-FFF2-40B4-BE49-F238E27FC236}">
                <a16:creationId xmlns:a16="http://schemas.microsoft.com/office/drawing/2014/main" id="{686794E8-AE50-45C8-B2E8-D794EB2B2254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50F02A-0528-4687-8A46-90F64D5F4BA9}" type="slidenum">
              <a:t>5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4;p6:notes">
            <a:extLst>
              <a:ext uri="{FF2B5EF4-FFF2-40B4-BE49-F238E27FC236}">
                <a16:creationId xmlns:a16="http://schemas.microsoft.com/office/drawing/2014/main" id="{54BACCFC-CE8F-4DDC-86FA-15741EE3B3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145;p6:notes">
            <a:extLst>
              <a:ext uri="{FF2B5EF4-FFF2-40B4-BE49-F238E27FC236}">
                <a16:creationId xmlns:a16="http://schemas.microsoft.com/office/drawing/2014/main" id="{EBFA6601-3675-427C-B127-3FA68E2F776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146;p6:notes">
            <a:extLst>
              <a:ext uri="{FF2B5EF4-FFF2-40B4-BE49-F238E27FC236}">
                <a16:creationId xmlns:a16="http://schemas.microsoft.com/office/drawing/2014/main" id="{8D20CD4F-6229-4B4B-A047-E446E571C785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AA1C5FE-1743-46B9-9B2F-F2EA5250A31D}" type="slidenum">
              <a:t>6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2;p7:notes">
            <a:extLst>
              <a:ext uri="{FF2B5EF4-FFF2-40B4-BE49-F238E27FC236}">
                <a16:creationId xmlns:a16="http://schemas.microsoft.com/office/drawing/2014/main" id="{6B4F7C56-D70F-4E7F-BA91-E8FC6458403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153;p7:notes">
            <a:extLst>
              <a:ext uri="{FF2B5EF4-FFF2-40B4-BE49-F238E27FC236}">
                <a16:creationId xmlns:a16="http://schemas.microsoft.com/office/drawing/2014/main" id="{2F45BD3E-080F-4EAE-A237-54F81A4A1D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9;p8:notes">
            <a:extLst>
              <a:ext uri="{FF2B5EF4-FFF2-40B4-BE49-F238E27FC236}">
                <a16:creationId xmlns:a16="http://schemas.microsoft.com/office/drawing/2014/main" id="{3D7BA408-2B9A-4A84-B93D-799ECDB0F0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9" y="1241426"/>
            <a:ext cx="5953128" cy="3349620"/>
          </a:xfrm>
        </p:spPr>
      </p:sp>
      <p:sp>
        <p:nvSpPr>
          <p:cNvPr id="3" name="Google Shape;160;p8:notes">
            <a:extLst>
              <a:ext uri="{FF2B5EF4-FFF2-40B4-BE49-F238E27FC236}">
                <a16:creationId xmlns:a16="http://schemas.microsoft.com/office/drawing/2014/main" id="{04A57158-16E1-452D-9FCF-B00486E610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161;p8:notes">
            <a:extLst>
              <a:ext uri="{FF2B5EF4-FFF2-40B4-BE49-F238E27FC236}">
                <a16:creationId xmlns:a16="http://schemas.microsoft.com/office/drawing/2014/main" id="{739B52CD-FCC4-42CD-B6F3-AE83537D6671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D5E6DC8-00FC-4CE1-9190-CF05CF352D73}" type="slidenum">
              <a:t>8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8;p9:notes">
            <a:extLst>
              <a:ext uri="{FF2B5EF4-FFF2-40B4-BE49-F238E27FC236}">
                <a16:creationId xmlns:a16="http://schemas.microsoft.com/office/drawing/2014/main" id="{80DF914B-17B1-4053-9107-1198F974DA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9" y="1241426"/>
            <a:ext cx="5953128" cy="3349620"/>
          </a:xfrm>
        </p:spPr>
      </p:sp>
      <p:sp>
        <p:nvSpPr>
          <p:cNvPr id="3" name="Google Shape;169;p9:notes">
            <a:extLst>
              <a:ext uri="{FF2B5EF4-FFF2-40B4-BE49-F238E27FC236}">
                <a16:creationId xmlns:a16="http://schemas.microsoft.com/office/drawing/2014/main" id="{BBC0917A-7C05-4D73-ABF1-90FF54F71A5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170;p9:notes">
            <a:extLst>
              <a:ext uri="{FF2B5EF4-FFF2-40B4-BE49-F238E27FC236}">
                <a16:creationId xmlns:a16="http://schemas.microsoft.com/office/drawing/2014/main" id="{FE8A58D2-EDAA-438C-A50E-CD1258D49D72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B23FF35-FC3D-42D6-8CC2-20C056889BA1}" type="slidenum">
              <a:t>9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24;p19">
            <a:extLst>
              <a:ext uri="{FF2B5EF4-FFF2-40B4-BE49-F238E27FC236}">
                <a16:creationId xmlns:a16="http://schemas.microsoft.com/office/drawing/2014/main" id="{0A318154-3F07-4D2E-9285-B64152A3C1CC}"/>
              </a:ext>
            </a:extLst>
          </p:cNvPr>
          <p:cNvGrpSpPr/>
          <p:nvPr/>
        </p:nvGrpSpPr>
        <p:grpSpPr>
          <a:xfrm>
            <a:off x="0" y="6208894"/>
            <a:ext cx="12191996" cy="649105"/>
            <a:chOff x="0" y="6208894"/>
            <a:chExt cx="12191996" cy="649105"/>
          </a:xfrm>
        </p:grpSpPr>
        <p:sp>
          <p:nvSpPr>
            <p:cNvPr id="3" name="Google Shape;25;p19">
              <a:extLst>
                <a:ext uri="{FF2B5EF4-FFF2-40B4-BE49-F238E27FC236}">
                  <a16:creationId xmlns:a16="http://schemas.microsoft.com/office/drawing/2014/main" id="{9A5C1DA1-2A82-4116-A896-D934C16B20D3}"/>
                </a:ext>
              </a:extLst>
            </p:cNvPr>
            <p:cNvSpPr/>
            <p:nvPr/>
          </p:nvSpPr>
          <p:spPr>
            <a:xfrm>
              <a:off x="3044" y="6220178"/>
              <a:ext cx="12188952" cy="637821"/>
            </a:xfrm>
            <a:prstGeom prst="rect">
              <a:avLst/>
            </a:prstGeom>
            <a:gradFill>
              <a:gsLst>
                <a:gs pos="0">
                  <a:srgbClr val="DCE5A3"/>
                </a:gs>
                <a:gs pos="100000">
                  <a:srgbClr val="D6E095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endParaRPr>
            </a:p>
          </p:txBody>
        </p:sp>
        <p:cxnSp>
          <p:nvCxnSpPr>
            <p:cNvPr id="4" name="Google Shape;26;p19">
              <a:extLst>
                <a:ext uri="{FF2B5EF4-FFF2-40B4-BE49-F238E27FC236}">
                  <a16:creationId xmlns:a16="http://schemas.microsoft.com/office/drawing/2014/main" id="{62A384EC-0DC9-465D-B368-B91F942284F5}"/>
                </a:ext>
              </a:extLst>
            </p:cNvPr>
            <p:cNvCxnSpPr/>
            <p:nvPr/>
          </p:nvCxnSpPr>
          <p:spPr>
            <a:xfrm>
              <a:off x="0" y="6208894"/>
              <a:ext cx="12191996" cy="0"/>
            </a:xfrm>
            <a:prstGeom prst="straightConnector1">
              <a:avLst/>
            </a:prstGeom>
            <a:noFill/>
            <a:ln w="12701" cap="flat">
              <a:solidFill>
                <a:srgbClr val="455F51"/>
              </a:solidFill>
              <a:prstDash val="solid"/>
              <a:miter/>
            </a:ln>
          </p:spPr>
        </p:cxnSp>
      </p:grpSp>
      <p:cxnSp>
        <p:nvCxnSpPr>
          <p:cNvPr id="5" name="Google Shape;27;p19">
            <a:extLst>
              <a:ext uri="{FF2B5EF4-FFF2-40B4-BE49-F238E27FC236}">
                <a16:creationId xmlns:a16="http://schemas.microsoft.com/office/drawing/2014/main" id="{C0BAB282-AA2D-4A0B-B328-44129DC569E4}"/>
              </a:ext>
            </a:extLst>
          </p:cNvPr>
          <p:cNvCxnSpPr/>
          <p:nvPr/>
        </p:nvCxnSpPr>
        <p:spPr>
          <a:xfrm rot="10800009" flipH="1">
            <a:off x="3044" y="5937948"/>
            <a:ext cx="8248" cy="5642"/>
          </a:xfrm>
          <a:prstGeom prst="straightConnector1">
            <a:avLst/>
          </a:prstGeom>
          <a:noFill/>
          <a:ln w="9528" cap="flat">
            <a:solidFill>
              <a:srgbClr val="549E39"/>
            </a:solidFill>
            <a:prstDash val="solid"/>
            <a:miter/>
          </a:ln>
        </p:spPr>
      </p:cxnSp>
      <p:cxnSp>
        <p:nvCxnSpPr>
          <p:cNvPr id="6" name="Google Shape;28;p19">
            <a:extLst>
              <a:ext uri="{FF2B5EF4-FFF2-40B4-BE49-F238E27FC236}">
                <a16:creationId xmlns:a16="http://schemas.microsoft.com/office/drawing/2014/main" id="{869E5FA6-47C1-4A49-B748-D150B051366D}"/>
              </a:ext>
            </a:extLst>
          </p:cNvPr>
          <p:cNvCxnSpPr/>
          <p:nvPr/>
        </p:nvCxnSpPr>
        <p:spPr>
          <a:xfrm rot="10800009" flipH="1">
            <a:off x="3044" y="5937948"/>
            <a:ext cx="8248" cy="5642"/>
          </a:xfrm>
          <a:prstGeom prst="straightConnector1">
            <a:avLst/>
          </a:prstGeom>
          <a:noFill/>
          <a:ln w="9528" cap="flat">
            <a:solidFill>
              <a:srgbClr val="549E39"/>
            </a:solidFill>
            <a:prstDash val="solid"/>
            <a:miter/>
          </a:ln>
        </p:spPr>
      </p:cxnSp>
      <p:sp>
        <p:nvSpPr>
          <p:cNvPr id="7" name="Google Shape;29;p19">
            <a:extLst>
              <a:ext uri="{FF2B5EF4-FFF2-40B4-BE49-F238E27FC236}">
                <a16:creationId xmlns:a16="http://schemas.microsoft.com/office/drawing/2014/main" id="{C4F129B6-FA6F-46E0-A975-67F2B735006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11202" y="1371600"/>
            <a:ext cx="10468865" cy="1828800"/>
          </a:xfrm>
        </p:spPr>
        <p:txBody>
          <a:bodyPr tIns="0" rIns="18278"/>
          <a:lstStyle>
            <a:lvl1pPr algn="r">
              <a:defRPr sz="5600" b="1"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30;p19">
            <a:extLst>
              <a:ext uri="{FF2B5EF4-FFF2-40B4-BE49-F238E27FC236}">
                <a16:creationId xmlns:a16="http://schemas.microsoft.com/office/drawing/2014/main" id="{1120C417-B659-4360-8EB1-72CD5F93662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11202" y="3228536"/>
            <a:ext cx="10472924" cy="1752603"/>
          </a:xfrm>
        </p:spPr>
        <p:txBody>
          <a:bodyPr lIns="0" rIns="18278"/>
          <a:lstStyle>
            <a:lvl1pPr marR="45720" algn="r">
              <a:buNone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9" name="Google Shape;31;p19">
            <a:extLst>
              <a:ext uri="{FF2B5EF4-FFF2-40B4-BE49-F238E27FC236}">
                <a16:creationId xmlns:a16="http://schemas.microsoft.com/office/drawing/2014/main" id="{FD3EA8C9-1FAB-4E84-8741-ED0F6D817F4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10" name="Google Shape;32;p19">
            <a:extLst>
              <a:ext uri="{FF2B5EF4-FFF2-40B4-BE49-F238E27FC236}">
                <a16:creationId xmlns:a16="http://schemas.microsoft.com/office/drawing/2014/main" id="{2DAAEC57-0014-4F36-919D-1E1A5B2DC9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11" name="Google Shape;33;p19">
            <a:extLst>
              <a:ext uri="{FF2B5EF4-FFF2-40B4-BE49-F238E27FC236}">
                <a16:creationId xmlns:a16="http://schemas.microsoft.com/office/drawing/2014/main" id="{C61C835D-0A72-4096-9FF7-A8E88C772D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5407F7-1C76-431A-8555-A685E45985FD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9288663"/>
      </p:ext>
    </p:extLst>
  </p:cSld>
  <p:clrMapOvr>
    <a:masterClrMapping/>
  </p:clrMapOvr>
  <p:transition spd="med">
    <p:fad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0;p28">
            <a:extLst>
              <a:ext uri="{FF2B5EF4-FFF2-40B4-BE49-F238E27FC236}">
                <a16:creationId xmlns:a16="http://schemas.microsoft.com/office/drawing/2014/main" id="{4DB94848-08E1-4223-AF4B-6EBDDA952B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91;p28">
            <a:extLst>
              <a:ext uri="{FF2B5EF4-FFF2-40B4-BE49-F238E27FC236}">
                <a16:creationId xmlns:a16="http://schemas.microsoft.com/office/drawing/2014/main" id="{2C4B17D5-9E4F-4F76-AC4B-9DD58C2DC4E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 rot="5400013">
            <a:off x="3901443" y="-1356357"/>
            <a:ext cx="4389120" cy="10972800"/>
          </a:xfrm>
        </p:spPr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92;p28">
            <a:extLst>
              <a:ext uri="{FF2B5EF4-FFF2-40B4-BE49-F238E27FC236}">
                <a16:creationId xmlns:a16="http://schemas.microsoft.com/office/drawing/2014/main" id="{651DB772-3516-49E8-87E9-34A428CD75C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93;p28">
            <a:extLst>
              <a:ext uri="{FF2B5EF4-FFF2-40B4-BE49-F238E27FC236}">
                <a16:creationId xmlns:a16="http://schemas.microsoft.com/office/drawing/2014/main" id="{ED6C7977-0B00-4E2A-B47D-34D661E84A9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94;p28">
            <a:extLst>
              <a:ext uri="{FF2B5EF4-FFF2-40B4-BE49-F238E27FC236}">
                <a16:creationId xmlns:a16="http://schemas.microsoft.com/office/drawing/2014/main" id="{26A39F50-3A8A-47FA-82E2-6FFD0AD1EA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49CD66-6ADB-4F3F-8755-F5135E7773F0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414714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6;p29">
            <a:extLst>
              <a:ext uri="{FF2B5EF4-FFF2-40B4-BE49-F238E27FC236}">
                <a16:creationId xmlns:a16="http://schemas.microsoft.com/office/drawing/2014/main" id="{6E473481-327D-47BA-9717-98D133C65CA1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 rot="5400013">
            <a:off x="7604924" y="2148679"/>
            <a:ext cx="5211759" cy="27432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97;p29">
            <a:extLst>
              <a:ext uri="{FF2B5EF4-FFF2-40B4-BE49-F238E27FC236}">
                <a16:creationId xmlns:a16="http://schemas.microsoft.com/office/drawing/2014/main" id="{ED150B29-6F28-4BEA-91C4-85BC9A8C74C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 rot="5400013">
            <a:off x="2016925" y="-492922"/>
            <a:ext cx="5211759" cy="8026402"/>
          </a:xfrm>
        </p:spPr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98;p29">
            <a:extLst>
              <a:ext uri="{FF2B5EF4-FFF2-40B4-BE49-F238E27FC236}">
                <a16:creationId xmlns:a16="http://schemas.microsoft.com/office/drawing/2014/main" id="{E545E53D-A7D2-402F-A455-F6078B290AE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99;p29">
            <a:extLst>
              <a:ext uri="{FF2B5EF4-FFF2-40B4-BE49-F238E27FC236}">
                <a16:creationId xmlns:a16="http://schemas.microsoft.com/office/drawing/2014/main" id="{26DB294A-E44B-4D03-9F14-72D7A80F561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100;p29">
            <a:extLst>
              <a:ext uri="{FF2B5EF4-FFF2-40B4-BE49-F238E27FC236}">
                <a16:creationId xmlns:a16="http://schemas.microsoft.com/office/drawing/2014/main" id="{C4AA9235-31C5-4E32-8136-A29FE47FBC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839575-B21C-4F4E-B182-456AE45F3E21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007420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5;p20">
            <a:extLst>
              <a:ext uri="{FF2B5EF4-FFF2-40B4-BE49-F238E27FC236}">
                <a16:creationId xmlns:a16="http://schemas.microsoft.com/office/drawing/2014/main" id="{5C242C5E-1C91-4529-ACFE-5696FC1F176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36;p20">
            <a:extLst>
              <a:ext uri="{FF2B5EF4-FFF2-40B4-BE49-F238E27FC236}">
                <a16:creationId xmlns:a16="http://schemas.microsoft.com/office/drawing/2014/main" id="{6AD4DDEC-F86A-40CA-9A01-66D7EEB6CE1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37;p20">
            <a:extLst>
              <a:ext uri="{FF2B5EF4-FFF2-40B4-BE49-F238E27FC236}">
                <a16:creationId xmlns:a16="http://schemas.microsoft.com/office/drawing/2014/main" id="{BD500EFC-480A-4CC9-8CE1-F79F40F2BEB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38;p20">
            <a:extLst>
              <a:ext uri="{FF2B5EF4-FFF2-40B4-BE49-F238E27FC236}">
                <a16:creationId xmlns:a16="http://schemas.microsoft.com/office/drawing/2014/main" id="{5204B73E-1D3F-49D7-826A-36C57B4B10D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39;p20">
            <a:extLst>
              <a:ext uri="{FF2B5EF4-FFF2-40B4-BE49-F238E27FC236}">
                <a16:creationId xmlns:a16="http://schemas.microsoft.com/office/drawing/2014/main" id="{2D5E30C5-EF6C-4C93-B466-42941E66EA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D6C0DC-442B-4FD1-9FB0-708750B7AA2D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228869"/>
      </p:ext>
    </p:extLst>
  </p:cSld>
  <p:clrMapOvr>
    <a:masterClrMapping/>
  </p:clrMapOvr>
  <p:transition spd="med">
    <p:fade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1;p21">
            <a:extLst>
              <a:ext uri="{FF2B5EF4-FFF2-40B4-BE49-F238E27FC236}">
                <a16:creationId xmlns:a16="http://schemas.microsoft.com/office/drawing/2014/main" id="{21215616-1DF0-42EA-A9BC-6A562E396A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7132" y="1316736"/>
            <a:ext cx="10363196" cy="1362456"/>
          </a:xfrm>
        </p:spPr>
        <p:txBody>
          <a:bodyPr tIns="0">
            <a:noAutofit/>
          </a:bodyPr>
          <a:lstStyle>
            <a:lvl1pPr>
              <a:defRPr sz="5600" b="1"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42;p21">
            <a:extLst>
              <a:ext uri="{FF2B5EF4-FFF2-40B4-BE49-F238E27FC236}">
                <a16:creationId xmlns:a16="http://schemas.microsoft.com/office/drawing/2014/main" id="{769AE1E5-73C7-4AB5-879A-BD0D0C02C5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7132" y="2704667"/>
            <a:ext cx="10363196" cy="1509710"/>
          </a:xfrm>
        </p:spPr>
        <p:txBody>
          <a:bodyPr lIns="45701" rIns="45701"/>
          <a:lstStyle>
            <a:lvl1pPr indent="-228600">
              <a:spcBef>
                <a:spcPts val="440"/>
              </a:spcBef>
              <a:buNone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43;p21">
            <a:extLst>
              <a:ext uri="{FF2B5EF4-FFF2-40B4-BE49-F238E27FC236}">
                <a16:creationId xmlns:a16="http://schemas.microsoft.com/office/drawing/2014/main" id="{864661DE-3623-435B-8378-A05BB49370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44;p21">
            <a:extLst>
              <a:ext uri="{FF2B5EF4-FFF2-40B4-BE49-F238E27FC236}">
                <a16:creationId xmlns:a16="http://schemas.microsoft.com/office/drawing/2014/main" id="{D561629F-6CC3-4C9D-8780-638FE08EE7E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45;p21">
            <a:extLst>
              <a:ext uri="{FF2B5EF4-FFF2-40B4-BE49-F238E27FC236}">
                <a16:creationId xmlns:a16="http://schemas.microsoft.com/office/drawing/2014/main" id="{433EFED2-EAEE-4E5C-A168-910B3AF3C9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25383-801F-4297-9670-AD61D23DFADA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878124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7;p22">
            <a:extLst>
              <a:ext uri="{FF2B5EF4-FFF2-40B4-BE49-F238E27FC236}">
                <a16:creationId xmlns:a16="http://schemas.microsoft.com/office/drawing/2014/main" id="{F46E9BAD-3854-4DE6-A2F1-B0124BC5B02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48;p22">
            <a:extLst>
              <a:ext uri="{FF2B5EF4-FFF2-40B4-BE49-F238E27FC236}">
                <a16:creationId xmlns:a16="http://schemas.microsoft.com/office/drawing/2014/main" id="{D05AB59D-679D-404A-B33B-9E0CD28ADF3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920084"/>
            <a:ext cx="5384801" cy="443484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49;p22">
            <a:extLst>
              <a:ext uri="{FF2B5EF4-FFF2-40B4-BE49-F238E27FC236}">
                <a16:creationId xmlns:a16="http://schemas.microsoft.com/office/drawing/2014/main" id="{A664B82B-43B4-41F1-83D3-3147E41AF89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97602" y="1920084"/>
            <a:ext cx="5384801" cy="443484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50;p22">
            <a:extLst>
              <a:ext uri="{FF2B5EF4-FFF2-40B4-BE49-F238E27FC236}">
                <a16:creationId xmlns:a16="http://schemas.microsoft.com/office/drawing/2014/main" id="{06CE7F52-3E6A-474B-8354-4B1B7CD9C53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51;p22">
            <a:extLst>
              <a:ext uri="{FF2B5EF4-FFF2-40B4-BE49-F238E27FC236}">
                <a16:creationId xmlns:a16="http://schemas.microsoft.com/office/drawing/2014/main" id="{1FEEF1F1-8E49-4833-B6F6-60AEC1902DF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52;p22">
            <a:extLst>
              <a:ext uri="{FF2B5EF4-FFF2-40B4-BE49-F238E27FC236}">
                <a16:creationId xmlns:a16="http://schemas.microsoft.com/office/drawing/2014/main" id="{447427EC-45FE-41C8-AC69-6495A75EBC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B8BC80-E2AB-4625-8F2C-933326E54312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555815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4;p23">
            <a:extLst>
              <a:ext uri="{FF2B5EF4-FFF2-40B4-BE49-F238E27FC236}">
                <a16:creationId xmlns:a16="http://schemas.microsoft.com/office/drawing/2014/main" id="{B501D8BE-768E-4D4C-8810-51C23C48123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55;p23">
            <a:extLst>
              <a:ext uri="{FF2B5EF4-FFF2-40B4-BE49-F238E27FC236}">
                <a16:creationId xmlns:a16="http://schemas.microsoft.com/office/drawing/2014/main" id="{3C38F2DE-69DD-439E-B3C8-01346D9496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3" y="1855244"/>
            <a:ext cx="5386913" cy="659355"/>
          </a:xfrm>
        </p:spPr>
        <p:txBody>
          <a:bodyPr lIns="45701" tIns="0" rIns="45701" bIns="0" anchor="ctr">
            <a:noAutofit/>
          </a:bodyPr>
          <a:lstStyle>
            <a:lvl1pPr indent="-228600">
              <a:spcBef>
                <a:spcPts val="480"/>
              </a:spcBef>
              <a:buNone/>
              <a:defRPr sz="2400" b="1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56;p23">
            <a:extLst>
              <a:ext uri="{FF2B5EF4-FFF2-40B4-BE49-F238E27FC236}">
                <a16:creationId xmlns:a16="http://schemas.microsoft.com/office/drawing/2014/main" id="{3E9BD59C-98E2-4AC9-B02A-CB464A8FE622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09603" y="2514600"/>
            <a:ext cx="5386913" cy="3845719"/>
          </a:xfrm>
        </p:spPr>
        <p:txBody>
          <a:bodyPr tIns="0"/>
          <a:lstStyle>
            <a:lvl1pPr indent="-361316">
              <a:spcBef>
                <a:spcPts val="440"/>
              </a:spcBef>
              <a:buSzPts val="2090"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57;p23">
            <a:extLst>
              <a:ext uri="{FF2B5EF4-FFF2-40B4-BE49-F238E27FC236}">
                <a16:creationId xmlns:a16="http://schemas.microsoft.com/office/drawing/2014/main" id="{90D58F4E-7BC4-4FBB-9E5E-8FD7282376B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93368" y="1859761"/>
            <a:ext cx="5389034" cy="654847"/>
          </a:xfrm>
        </p:spPr>
        <p:txBody>
          <a:bodyPr lIns="45701" tIns="0" rIns="45701" bIns="0" anchor="ctr"/>
          <a:lstStyle>
            <a:lvl1pPr indent="-228600">
              <a:spcBef>
                <a:spcPts val="480"/>
              </a:spcBef>
              <a:buNone/>
              <a:defRPr sz="2400" b="1"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58;p23">
            <a:extLst>
              <a:ext uri="{FF2B5EF4-FFF2-40B4-BE49-F238E27FC236}">
                <a16:creationId xmlns:a16="http://schemas.microsoft.com/office/drawing/2014/main" id="{6E51D5E2-CEAB-438B-9415-C2E421CB99D1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93368" y="2514600"/>
            <a:ext cx="5389034" cy="3845719"/>
          </a:xfrm>
        </p:spPr>
        <p:txBody>
          <a:bodyPr tIns="0"/>
          <a:lstStyle>
            <a:lvl1pPr indent="-361316">
              <a:spcBef>
                <a:spcPts val="440"/>
              </a:spcBef>
              <a:buSzPts val="2090"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59;p23">
            <a:extLst>
              <a:ext uri="{FF2B5EF4-FFF2-40B4-BE49-F238E27FC236}">
                <a16:creationId xmlns:a16="http://schemas.microsoft.com/office/drawing/2014/main" id="{6ADC3435-8E4B-4901-B738-CDAD670D8AF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60;p23">
            <a:extLst>
              <a:ext uri="{FF2B5EF4-FFF2-40B4-BE49-F238E27FC236}">
                <a16:creationId xmlns:a16="http://schemas.microsoft.com/office/drawing/2014/main" id="{4C0AEC7E-F7DD-46CB-8AC8-076D4F04B8F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9" name="Google Shape;61;p23">
            <a:extLst>
              <a:ext uri="{FF2B5EF4-FFF2-40B4-BE49-F238E27FC236}">
                <a16:creationId xmlns:a16="http://schemas.microsoft.com/office/drawing/2014/main" id="{043ACF18-8EDC-4509-9D24-DEF411A397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06B081-9528-41E8-9A3F-FE51F24198FB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13366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3;p24">
            <a:extLst>
              <a:ext uri="{FF2B5EF4-FFF2-40B4-BE49-F238E27FC236}">
                <a16:creationId xmlns:a16="http://schemas.microsoft.com/office/drawing/2014/main" id="{6B04FDB4-3CB8-4C2C-A3B6-81C129F594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704088"/>
            <a:ext cx="11074398" cy="11430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64;p24">
            <a:extLst>
              <a:ext uri="{FF2B5EF4-FFF2-40B4-BE49-F238E27FC236}">
                <a16:creationId xmlns:a16="http://schemas.microsoft.com/office/drawing/2014/main" id="{BB234139-062B-40F5-83A5-9B08C2729EC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65;p24">
            <a:extLst>
              <a:ext uri="{FF2B5EF4-FFF2-40B4-BE49-F238E27FC236}">
                <a16:creationId xmlns:a16="http://schemas.microsoft.com/office/drawing/2014/main" id="{EA196C90-FBBF-4779-AB9E-FC49638364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66;p24">
            <a:extLst>
              <a:ext uri="{FF2B5EF4-FFF2-40B4-BE49-F238E27FC236}">
                <a16:creationId xmlns:a16="http://schemas.microsoft.com/office/drawing/2014/main" id="{21895693-4807-4974-B871-7EA01E6AF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56FD3B-4448-4669-94FC-844D475B458D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182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8;p25">
            <a:extLst>
              <a:ext uri="{FF2B5EF4-FFF2-40B4-BE49-F238E27FC236}">
                <a16:creationId xmlns:a16="http://schemas.microsoft.com/office/drawing/2014/main" id="{54C6C718-E8D9-432B-8101-DA08FE9F72A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69;p25">
            <a:extLst>
              <a:ext uri="{FF2B5EF4-FFF2-40B4-BE49-F238E27FC236}">
                <a16:creationId xmlns:a16="http://schemas.microsoft.com/office/drawing/2014/main" id="{48288E3F-C60C-4D0F-A234-73D0D0C1AAB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70;p25">
            <a:extLst>
              <a:ext uri="{FF2B5EF4-FFF2-40B4-BE49-F238E27FC236}">
                <a16:creationId xmlns:a16="http://schemas.microsoft.com/office/drawing/2014/main" id="{2427B9D6-DBBC-4BBB-B0A9-C3CC4FAFA3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E166CF-414A-4D3D-92D5-D48F42B92FBE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309581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2;p26">
            <a:extLst>
              <a:ext uri="{FF2B5EF4-FFF2-40B4-BE49-F238E27FC236}">
                <a16:creationId xmlns:a16="http://schemas.microsoft.com/office/drawing/2014/main" id="{FD87DE14-2E0E-46F3-B405-67A154EF43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4400" y="514350"/>
            <a:ext cx="3657600" cy="1162046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73;p26">
            <a:extLst>
              <a:ext uri="{FF2B5EF4-FFF2-40B4-BE49-F238E27FC236}">
                <a16:creationId xmlns:a16="http://schemas.microsoft.com/office/drawing/2014/main" id="{D4CB6E09-DE79-440C-B6CE-786D4E0F28A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766730" y="1676396"/>
            <a:ext cx="6815663" cy="4572000"/>
          </a:xfrm>
        </p:spPr>
        <p:txBody>
          <a:bodyPr tIns="0"/>
          <a:lstStyle>
            <a:lvl1pPr indent="-397507">
              <a:spcBef>
                <a:spcPts val="560"/>
              </a:spcBef>
              <a:buSzPts val="2660"/>
              <a:defRPr sz="2800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74;p26">
            <a:extLst>
              <a:ext uri="{FF2B5EF4-FFF2-40B4-BE49-F238E27FC236}">
                <a16:creationId xmlns:a16="http://schemas.microsoft.com/office/drawing/2014/main" id="{910943B6-A5F4-4A14-8ACD-7C85618A85A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4400" y="1676396"/>
            <a:ext cx="3657600" cy="4572000"/>
          </a:xfrm>
        </p:spPr>
        <p:txBody>
          <a:bodyPr lIns="18278" rIns="18278"/>
          <a:lstStyle>
            <a:lvl1pPr indent="-228600">
              <a:spcBef>
                <a:spcPts val="280"/>
              </a:spcBef>
              <a:buNone/>
              <a:defRPr sz="1400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75;p26">
            <a:extLst>
              <a:ext uri="{FF2B5EF4-FFF2-40B4-BE49-F238E27FC236}">
                <a16:creationId xmlns:a16="http://schemas.microsoft.com/office/drawing/2014/main" id="{D2E59772-18BE-4480-8C90-B597E1C8D7F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76;p26">
            <a:extLst>
              <a:ext uri="{FF2B5EF4-FFF2-40B4-BE49-F238E27FC236}">
                <a16:creationId xmlns:a16="http://schemas.microsoft.com/office/drawing/2014/main" id="{90827DE4-83F3-478C-8EFA-0773F165ECA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77;p26">
            <a:extLst>
              <a:ext uri="{FF2B5EF4-FFF2-40B4-BE49-F238E27FC236}">
                <a16:creationId xmlns:a16="http://schemas.microsoft.com/office/drawing/2014/main" id="{B4229BE4-D413-4929-A2EC-FD9A40E5C7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CE553A-C427-4583-BEB1-3D12A57E22E2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233452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9;p27">
            <a:extLst>
              <a:ext uri="{FF2B5EF4-FFF2-40B4-BE49-F238E27FC236}">
                <a16:creationId xmlns:a16="http://schemas.microsoft.com/office/drawing/2014/main" id="{CAB67F8F-4B40-4578-A8ED-D06F0A49D289}"/>
              </a:ext>
            </a:extLst>
          </p:cNvPr>
          <p:cNvSpPr/>
          <p:nvPr/>
        </p:nvSpPr>
        <p:spPr>
          <a:xfrm rot="11220017" flipH="1">
            <a:off x="4220997" y="1108078"/>
            <a:ext cx="7010403" cy="4114800"/>
          </a:xfrm>
          <a:custGeom>
            <a:avLst>
              <a:gd name="f8" fmla="val 0"/>
              <a:gd name="f9" fmla="val 3646"/>
            </a:avLst>
            <a:gdLst>
              <a:gd name="f2" fmla="val 10800000"/>
              <a:gd name="f3" fmla="val 5400000"/>
              <a:gd name="f4" fmla="val w"/>
              <a:gd name="f5" fmla="val h"/>
              <a:gd name="f6" fmla="val ss"/>
              <a:gd name="f7" fmla="val 0"/>
              <a:gd name="f8" fmla="val 0"/>
              <a:gd name="f9" fmla="val 3646"/>
              <a:gd name="f10" fmla="abs f4"/>
              <a:gd name="f11" fmla="abs f5"/>
              <a:gd name="f12" fmla="abs f6"/>
              <a:gd name="f13" fmla="val f7"/>
              <a:gd name="f14" fmla="val f8"/>
              <a:gd name="f15" fmla="val f9"/>
              <a:gd name="f16" fmla="?: f10 f4 1"/>
              <a:gd name="f17" fmla="?: f11 f5 1"/>
              <a:gd name="f18" fmla="?: f12 f6 1"/>
              <a:gd name="f19" fmla="*/ f16 1 21600"/>
              <a:gd name="f20" fmla="*/ f17 1 21600"/>
              <a:gd name="f21" fmla="*/ 21600 f16 1"/>
              <a:gd name="f22" fmla="*/ 21600 f17 1"/>
              <a:gd name="f23" fmla="min f20 f19"/>
              <a:gd name="f24" fmla="*/ f21 1 f18"/>
              <a:gd name="f25" fmla="*/ f22 1 f18"/>
              <a:gd name="f26" fmla="val f24"/>
              <a:gd name="f27" fmla="val f25"/>
              <a:gd name="f28" fmla="*/ f13 f23 1"/>
              <a:gd name="f29" fmla="+- f27 0 f13"/>
              <a:gd name="f30" fmla="+- f26 0 f13"/>
              <a:gd name="f31" fmla="*/ f27 f23 1"/>
              <a:gd name="f32" fmla="*/ f26 f23 1"/>
              <a:gd name="f33" fmla="min f30 f29"/>
              <a:gd name="f34" fmla="*/ f33 f14 1"/>
              <a:gd name="f35" fmla="*/ f33 f15 1"/>
              <a:gd name="f36" fmla="*/ f34 1 100000"/>
              <a:gd name="f37" fmla="*/ f35 1 100000"/>
              <a:gd name="f38" fmla="+- f26 0 f37"/>
              <a:gd name="f39" fmla="*/ f36 29289 1"/>
              <a:gd name="f40" fmla="*/ f36 f23 1"/>
              <a:gd name="f41" fmla="*/ f37 f23 1"/>
              <a:gd name="f42" fmla="*/ f39 1 100000"/>
              <a:gd name="f43" fmla="+- f38 f26 0"/>
              <a:gd name="f44" fmla="*/ f38 f23 1"/>
              <a:gd name="f45" fmla="*/ f43 1 2"/>
              <a:gd name="f46" fmla="*/ f42 f23 1"/>
              <a:gd name="f47" fmla="*/ f45 f2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6" t="f46" r="f47" b="f31"/>
            <a:pathLst>
              <a:path>
                <a:moveTo>
                  <a:pt x="f40" y="f28"/>
                </a:moveTo>
                <a:lnTo>
                  <a:pt x="f44" y="f28"/>
                </a:lnTo>
                <a:lnTo>
                  <a:pt x="f32" y="f41"/>
                </a:lnTo>
                <a:lnTo>
                  <a:pt x="f32" y="f31"/>
                </a:lnTo>
                <a:lnTo>
                  <a:pt x="f28" y="f31"/>
                </a:lnTo>
                <a:lnTo>
                  <a:pt x="f28" y="f40"/>
                </a:lnTo>
                <a:arcTo wR="f40" hR="f40" stAng="f2" swAng="f3"/>
                <a:close/>
              </a:path>
            </a:pathLst>
          </a:custGeom>
          <a:solidFill>
            <a:srgbClr val="FFFFFF"/>
          </a:solidFill>
          <a:ln w="9528" cap="rnd">
            <a:solidFill>
              <a:srgbClr val="C0C0C0"/>
            </a:solidFill>
            <a:prstDash val="solid"/>
            <a:miter/>
          </a:ln>
          <a:effectLst>
            <a:outerShdw dist="38499" dir="7499967" algn="tl">
              <a:srgbClr val="000000">
                <a:alpha val="24705"/>
              </a:srgbClr>
            </a:outerShdw>
          </a:effectLst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FFFFFF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3" name="Google Shape;80;p27">
            <a:extLst>
              <a:ext uri="{FF2B5EF4-FFF2-40B4-BE49-F238E27FC236}">
                <a16:creationId xmlns:a16="http://schemas.microsoft.com/office/drawing/2014/main" id="{7236AB58-9E84-43FE-B0ED-56D0007CA709}"/>
              </a:ext>
            </a:extLst>
          </p:cNvPr>
          <p:cNvSpPr/>
          <p:nvPr/>
        </p:nvSpPr>
        <p:spPr>
          <a:xfrm rot="11220017" flipH="1">
            <a:off x="10672171" y="5359763"/>
            <a:ext cx="207267" cy="15544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360"/>
              <a:gd name="f8" fmla="+- 0 0 -180"/>
              <a:gd name="f9" fmla="+- 0 0 -90"/>
              <a:gd name="f10" fmla="abs f3"/>
              <a:gd name="f11" fmla="abs f4"/>
              <a:gd name="f12" fmla="abs f5"/>
              <a:gd name="f13" fmla="val f6"/>
              <a:gd name="f14" fmla="*/ f7 f0 1"/>
              <a:gd name="f15" fmla="*/ f8 f0 1"/>
              <a:gd name="f16" fmla="*/ f9 f0 1"/>
              <a:gd name="f17" fmla="?: f10 f3 1"/>
              <a:gd name="f18" fmla="?: f11 f4 1"/>
              <a:gd name="f19" fmla="?: f12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13 f30 1"/>
              <a:gd name="f36" fmla="+- f34 0 f13"/>
              <a:gd name="f37" fmla="+- f33 0 f13"/>
              <a:gd name="f38" fmla="*/ f34 f30 1"/>
              <a:gd name="f39" fmla="*/ f33 f30 1"/>
              <a:gd name="f40" fmla="*/ f36 1 2"/>
              <a:gd name="f41" fmla="*/ f37 1 2"/>
              <a:gd name="f42" fmla="*/ f37 1 12"/>
              <a:gd name="f43" fmla="*/ f36 7 1"/>
              <a:gd name="f44" fmla="*/ f37 7 1"/>
              <a:gd name="f45" fmla="*/ f36 11 1"/>
              <a:gd name="f46" fmla="+- f13 f40 0"/>
              <a:gd name="f47" fmla="+- f13 f41 0"/>
              <a:gd name="f48" fmla="*/ f43 1 12"/>
              <a:gd name="f49" fmla="*/ f44 1 12"/>
              <a:gd name="f50" fmla="*/ f45 1 12"/>
              <a:gd name="f51" fmla="*/ f42 f30 1"/>
              <a:gd name="f52" fmla="*/ f48 f30 1"/>
              <a:gd name="f53" fmla="*/ f49 f30 1"/>
              <a:gd name="f54" fmla="*/ f50 f30 1"/>
              <a:gd name="f55" fmla="*/ f47 f30 1"/>
              <a:gd name="f56" fmla="*/ f46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35" y="f35"/>
              </a:cxn>
              <a:cxn ang="f28">
                <a:pos x="f35" y="f38"/>
              </a:cxn>
              <a:cxn ang="f28">
                <a:pos x="f39" y="f38"/>
              </a:cxn>
              <a:cxn ang="f29">
                <a:pos x="f55" y="f56"/>
              </a:cxn>
            </a:cxnLst>
            <a:rect l="f51" t="f52" r="f53" b="f54"/>
            <a:pathLst>
              <a:path>
                <a:moveTo>
                  <a:pt x="f35" y="f38"/>
                </a:moveTo>
                <a:lnTo>
                  <a:pt x="f35" y="f35"/>
                </a:lnTo>
                <a:lnTo>
                  <a:pt x="f39" y="f38"/>
                </a:lnTo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FFFFFF"/>
            </a:solidFill>
            <a:prstDash val="solid"/>
            <a:bevel/>
          </a:ln>
          <a:effectLst>
            <a:outerShdw dist="6348" dir="12898457" algn="tl">
              <a:srgbClr val="000000">
                <a:alpha val="46666"/>
              </a:srgbClr>
            </a:outerShdw>
          </a:effectLst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FFFFFF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4" name="Google Shape;81;p27">
            <a:extLst>
              <a:ext uri="{FF2B5EF4-FFF2-40B4-BE49-F238E27FC236}">
                <a16:creationId xmlns:a16="http://schemas.microsoft.com/office/drawing/2014/main" id="{AFBC9FB5-90C2-42E7-A6E5-F7D44EF77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2801" y="1176997"/>
            <a:ext cx="2950467" cy="1582625"/>
          </a:xfrm>
        </p:spPr>
        <p:txBody>
          <a:bodyPr lIns="45701" rIns="45701" bIns="45701"/>
          <a:lstStyle>
            <a:lvl1pPr>
              <a:defRPr sz="2000" b="1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83;p27">
            <a:extLst>
              <a:ext uri="{FF2B5EF4-FFF2-40B4-BE49-F238E27FC236}">
                <a16:creationId xmlns:a16="http://schemas.microsoft.com/office/drawing/2014/main" id="{0DB00452-F92A-43F5-8F50-40EC1DEEBA6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12801" y="2828787"/>
            <a:ext cx="2946397" cy="2179316"/>
          </a:xfrm>
        </p:spPr>
        <p:txBody>
          <a:bodyPr lIns="63998" rIns="45701"/>
          <a:lstStyle>
            <a:lvl1pPr indent="-228600">
              <a:spcBef>
                <a:spcPts val="250"/>
              </a:spcBef>
              <a:buNone/>
              <a:defRPr sz="1300"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84;p27">
            <a:extLst>
              <a:ext uri="{FF2B5EF4-FFF2-40B4-BE49-F238E27FC236}">
                <a16:creationId xmlns:a16="http://schemas.microsoft.com/office/drawing/2014/main" id="{8057CAE5-7A1D-4E26-BE11-516ED73A560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85;p27">
            <a:extLst>
              <a:ext uri="{FF2B5EF4-FFF2-40B4-BE49-F238E27FC236}">
                <a16:creationId xmlns:a16="http://schemas.microsoft.com/office/drawing/2014/main" id="{037F08A4-C41E-45E1-9E56-3BA55973542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86;p27">
            <a:extLst>
              <a:ext uri="{FF2B5EF4-FFF2-40B4-BE49-F238E27FC236}">
                <a16:creationId xmlns:a16="http://schemas.microsoft.com/office/drawing/2014/main" id="{D0774476-5091-4F7D-92CE-8821BB6DF1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0769602" y="6356351"/>
            <a:ext cx="812801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9709EA1-3338-4057-A3FF-0050E98109F1}" type="slidenum">
              <a:t>‹#›</a:t>
            </a:fld>
            <a:endParaRPr lang="zh-TW" altLang="en-US"/>
          </a:p>
        </p:txBody>
      </p:sp>
      <p:sp>
        <p:nvSpPr>
          <p:cNvPr id="9" name="Google Shape;87;p27">
            <a:extLst>
              <a:ext uri="{FF2B5EF4-FFF2-40B4-BE49-F238E27FC236}">
                <a16:creationId xmlns:a16="http://schemas.microsoft.com/office/drawing/2014/main" id="{4CEEC582-550A-4975-8488-700F1446D642}"/>
              </a:ext>
            </a:extLst>
          </p:cNvPr>
          <p:cNvSpPr/>
          <p:nvPr/>
        </p:nvSpPr>
        <p:spPr>
          <a:xfrm rot="10800009" flipH="1">
            <a:off x="-12691" y="5816598"/>
            <a:ext cx="12217398" cy="1041401"/>
          </a:xfrm>
          <a:custGeom>
            <a:avLst/>
            <a:gdLst>
              <a:gd name="f0" fmla="val w"/>
              <a:gd name="f1" fmla="val h"/>
              <a:gd name="f2" fmla="val 0"/>
              <a:gd name="f3" fmla="val 5772"/>
              <a:gd name="f4" fmla="val 656"/>
              <a:gd name="f5" fmla="val 6"/>
              <a:gd name="f6" fmla="val 2"/>
              <a:gd name="f7" fmla="val 2542"/>
              <a:gd name="f8" fmla="val 2746"/>
              <a:gd name="f9" fmla="val 101"/>
              <a:gd name="f10" fmla="val 3828"/>
              <a:gd name="f11" fmla="val 367"/>
              <a:gd name="f12" fmla="val 4374"/>
              <a:gd name="f13" fmla="val 4920"/>
              <a:gd name="f14" fmla="val 5526"/>
              <a:gd name="f15" fmla="val 152"/>
              <a:gd name="f16" fmla="val 5766"/>
              <a:gd name="f17" fmla="val 55"/>
              <a:gd name="f18" fmla="val 213"/>
              <a:gd name="f19" fmla="val 5670"/>
              <a:gd name="f20" fmla="val 257"/>
              <a:gd name="f21" fmla="val 5016"/>
              <a:gd name="f22" fmla="val 441"/>
              <a:gd name="f23" fmla="val 4302"/>
              <a:gd name="f24" fmla="val 439"/>
              <a:gd name="f25" fmla="val 3588"/>
              <a:gd name="f26" fmla="val 437"/>
              <a:gd name="f27" fmla="val 2205"/>
              <a:gd name="f28" fmla="val 165"/>
              <a:gd name="f29" fmla="val 1488"/>
              <a:gd name="f30" fmla="val 201"/>
              <a:gd name="f31" fmla="val 750"/>
              <a:gd name="f32" fmla="val 209"/>
              <a:gd name="f33" fmla="val 270"/>
              <a:gd name="f34" fmla="val 482"/>
              <a:gd name="f35" fmla="*/ f0 1 5772"/>
              <a:gd name="f36" fmla="*/ f1 1 656"/>
              <a:gd name="f37" fmla="val f2"/>
              <a:gd name="f38" fmla="val f3"/>
              <a:gd name="f39" fmla="val f4"/>
              <a:gd name="f40" fmla="+- f39 0 f37"/>
              <a:gd name="f41" fmla="+- f38 0 f37"/>
              <a:gd name="f42" fmla="*/ f41 1 5772"/>
              <a:gd name="f43" fmla="*/ f40 1 656"/>
              <a:gd name="f44" fmla="*/ f37 1 f42"/>
              <a:gd name="f45" fmla="*/ f38 1 f42"/>
              <a:gd name="f46" fmla="*/ f37 1 f43"/>
              <a:gd name="f47" fmla="*/ f39 1 f43"/>
              <a:gd name="f48" fmla="*/ f44 f35 1"/>
              <a:gd name="f49" fmla="*/ f45 f35 1"/>
              <a:gd name="f50" fmla="*/ f47 f36 1"/>
              <a:gd name="f51" fmla="*/ f46 f3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8" t="f51" r="f49" b="f50"/>
            <a:pathLst>
              <a:path w="5772" h="656">
                <a:moveTo>
                  <a:pt x="f5" y="f6"/>
                </a:moveTo>
                <a:lnTo>
                  <a:pt x="f7" y="f2"/>
                </a:lnTo>
                <a:cubicBezTo>
                  <a:pt x="f8" y="f9"/>
                  <a:pt x="f10" y="f11"/>
                  <a:pt x="f12" y="f11"/>
                </a:cubicBezTo>
                <a:cubicBezTo>
                  <a:pt x="f13" y="f11"/>
                  <a:pt x="f14" y="f15"/>
                  <a:pt x="f16" y="f17"/>
                </a:cubicBezTo>
                <a:lnTo>
                  <a:pt x="f3" y="f18"/>
                </a:lnTo>
                <a:cubicBezTo>
                  <a:pt x="f19" y="f20"/>
                  <a:pt x="f21" y="f22"/>
                  <a:pt x="f23" y="f24"/>
                </a:cubicBezTo>
                <a:cubicBezTo>
                  <a:pt x="f25" y="f26"/>
                  <a:pt x="f27" y="f28"/>
                  <a:pt x="f29" y="f30"/>
                </a:cubicBezTo>
                <a:cubicBezTo>
                  <a:pt x="f31" y="f32"/>
                  <a:pt x="f33" y="f34"/>
                  <a:pt x="f2" y="f4"/>
                </a:cubicBezTo>
                <a:lnTo>
                  <a:pt x="f5" y="f6"/>
                </a:lnTo>
                <a:close/>
              </a:path>
            </a:pathLst>
          </a:custGeom>
          <a:gradFill>
            <a:gsLst>
              <a:gs pos="0">
                <a:srgbClr val="668F1B">
                  <a:alpha val="44705"/>
                </a:srgbClr>
              </a:gs>
              <a:gs pos="100000">
                <a:srgbClr val="CAE00E">
                  <a:alpha val="54901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10" name="Google Shape;88;p27">
            <a:extLst>
              <a:ext uri="{FF2B5EF4-FFF2-40B4-BE49-F238E27FC236}">
                <a16:creationId xmlns:a16="http://schemas.microsoft.com/office/drawing/2014/main" id="{795F5A4A-A1AA-48D3-BC2D-BD3F126DB3C2}"/>
              </a:ext>
            </a:extLst>
          </p:cNvPr>
          <p:cNvSpPr/>
          <p:nvPr/>
        </p:nvSpPr>
        <p:spPr>
          <a:xfrm rot="10800009" flipH="1">
            <a:off x="5842000" y="6219821"/>
            <a:ext cx="6349995" cy="638178"/>
          </a:xfrm>
          <a:custGeom>
            <a:avLst/>
            <a:gdLst>
              <a:gd name="f0" fmla="val w"/>
              <a:gd name="f1" fmla="val h"/>
              <a:gd name="f2" fmla="val 0"/>
              <a:gd name="f3" fmla="val 3000"/>
              <a:gd name="f4" fmla="val 595"/>
              <a:gd name="f5" fmla="val 174"/>
              <a:gd name="f6" fmla="val 102"/>
              <a:gd name="f7" fmla="val 1168"/>
              <a:gd name="f8" fmla="val 533"/>
              <a:gd name="f9" fmla="val 1668"/>
              <a:gd name="f10" fmla="val 564"/>
              <a:gd name="f11" fmla="val 2168"/>
              <a:gd name="f12" fmla="val 2778"/>
              <a:gd name="f13" fmla="val 279"/>
              <a:gd name="f14" fmla="val 186"/>
              <a:gd name="f15" fmla="val 6"/>
              <a:gd name="f16" fmla="*/ f0 1 3000"/>
              <a:gd name="f17" fmla="*/ f1 1 595"/>
              <a:gd name="f18" fmla="val f2"/>
              <a:gd name="f19" fmla="val f3"/>
              <a:gd name="f20" fmla="val f4"/>
              <a:gd name="f21" fmla="+- f20 0 f18"/>
              <a:gd name="f22" fmla="+- f19 0 f18"/>
              <a:gd name="f23" fmla="*/ f22 1 3000"/>
              <a:gd name="f24" fmla="*/ f21 1 595"/>
              <a:gd name="f25" fmla="*/ f18 1 f23"/>
              <a:gd name="f26" fmla="*/ f19 1 f23"/>
              <a:gd name="f27" fmla="*/ f18 1 f24"/>
              <a:gd name="f28" fmla="*/ f20 1 f24"/>
              <a:gd name="f29" fmla="*/ f25 f16 1"/>
              <a:gd name="f30" fmla="*/ f26 f16 1"/>
              <a:gd name="f31" fmla="*/ f28 f17 1"/>
              <a:gd name="f32" fmla="*/ f27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9" t="f32" r="f30" b="f31"/>
            <a:pathLst>
              <a:path w="3000" h="595">
                <a:moveTo>
                  <a:pt x="f2" y="f2"/>
                </a:moveTo>
                <a:cubicBezTo>
                  <a:pt x="f5" y="f6"/>
                  <a:pt x="f7" y="f8"/>
                  <a:pt x="f9" y="f10"/>
                </a:cubicBezTo>
                <a:cubicBezTo>
                  <a:pt x="f11" y="f4"/>
                  <a:pt x="f12" y="f13"/>
                  <a:pt x="f3" y="f14"/>
                </a:cubicBezTo>
                <a:lnTo>
                  <a:pt x="f3" y="f15"/>
                </a:lnTo>
                <a:lnTo>
                  <a:pt x="f2" y="f2"/>
                </a:lnTo>
                <a:close/>
              </a:path>
            </a:pathLst>
          </a:custGeom>
          <a:gradFill>
            <a:gsLst>
              <a:gs pos="0">
                <a:srgbClr val="99A719">
                  <a:alpha val="29803"/>
                </a:srgbClr>
              </a:gs>
              <a:gs pos="100000">
                <a:srgbClr val="80B814">
                  <a:alpha val="44705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  <p:extLst>
      <p:ext uri="{BB962C8B-B14F-4D97-AF65-F5344CB8AC3E}">
        <p14:creationId xmlns:p14="http://schemas.microsoft.com/office/powerpoint/2010/main" val="163254935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tile sx="64991" sy="64991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0;p18">
            <a:extLst>
              <a:ext uri="{FF2B5EF4-FFF2-40B4-BE49-F238E27FC236}">
                <a16:creationId xmlns:a16="http://schemas.microsoft.com/office/drawing/2014/main" id="{AA069D95-9AFC-4006-8B9D-1C38CF0CD9DA}"/>
              </a:ext>
            </a:extLst>
          </p:cNvPr>
          <p:cNvGrpSpPr/>
          <p:nvPr/>
        </p:nvGrpSpPr>
        <p:grpSpPr>
          <a:xfrm>
            <a:off x="-29033" y="-7141"/>
            <a:ext cx="12240735" cy="6879652"/>
            <a:chOff x="-29033" y="-7141"/>
            <a:chExt cx="12240735" cy="6879652"/>
          </a:xfrm>
        </p:grpSpPr>
        <p:sp>
          <p:nvSpPr>
            <p:cNvPr id="3" name="Google Shape;11;p18">
              <a:extLst>
                <a:ext uri="{FF2B5EF4-FFF2-40B4-BE49-F238E27FC236}">
                  <a16:creationId xmlns:a16="http://schemas.microsoft.com/office/drawing/2014/main" id="{9AC920F1-8373-4691-B118-379FAE60C772}"/>
                </a:ext>
              </a:extLst>
            </p:cNvPr>
            <p:cNvSpPr/>
            <p:nvPr/>
          </p:nvSpPr>
          <p:spPr>
            <a:xfrm>
              <a:off x="2606" y="14511"/>
              <a:ext cx="12188952" cy="6858000"/>
            </a:xfrm>
            <a:prstGeom prst="rect">
              <a:avLst/>
            </a:pr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0" i="0" u="none" strike="noStrike" kern="0" cap="none" spc="0" baseline="0">
                <a:solidFill>
                  <a:srgbClr val="FFFFFF"/>
                </a:solidFill>
                <a:uFillTx/>
                <a:latin typeface="MingLiu"/>
                <a:ea typeface="MingLiu"/>
                <a:cs typeface="MingLiu"/>
              </a:endParaRPr>
            </a:p>
          </p:txBody>
        </p:sp>
        <p:grpSp>
          <p:nvGrpSpPr>
            <p:cNvPr id="4" name="Google Shape;12;p18">
              <a:extLst>
                <a:ext uri="{FF2B5EF4-FFF2-40B4-BE49-F238E27FC236}">
                  <a16:creationId xmlns:a16="http://schemas.microsoft.com/office/drawing/2014/main" id="{D7814DFC-F920-4456-A6FA-9B3809137E88}"/>
                </a:ext>
              </a:extLst>
            </p:cNvPr>
            <p:cNvGrpSpPr/>
            <p:nvPr/>
          </p:nvGrpSpPr>
          <p:grpSpPr>
            <a:xfrm>
              <a:off x="-29033" y="-7141"/>
              <a:ext cx="12240735" cy="1041401"/>
              <a:chOff x="-29033" y="-7141"/>
              <a:chExt cx="12240735" cy="1041401"/>
            </a:xfrm>
          </p:grpSpPr>
          <p:sp>
            <p:nvSpPr>
              <p:cNvPr id="5" name="Google Shape;13;p18">
                <a:extLst>
                  <a:ext uri="{FF2B5EF4-FFF2-40B4-BE49-F238E27FC236}">
                    <a16:creationId xmlns:a16="http://schemas.microsoft.com/office/drawing/2014/main" id="{B70DC75D-ECA7-49E5-83D1-1FF707097DB4}"/>
                  </a:ext>
                </a:extLst>
              </p:cNvPr>
              <p:cNvSpPr/>
              <p:nvPr/>
            </p:nvSpPr>
            <p:spPr>
              <a:xfrm>
                <a:off x="-16367" y="-7141"/>
                <a:ext cx="12217398" cy="1041401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5772"/>
                  <a:gd name="f4" fmla="val 656"/>
                  <a:gd name="f5" fmla="val 6"/>
                  <a:gd name="f6" fmla="val 2"/>
                  <a:gd name="f7" fmla="val 2542"/>
                  <a:gd name="f8" fmla="val 2746"/>
                  <a:gd name="f9" fmla="val 101"/>
                  <a:gd name="f10" fmla="val 3828"/>
                  <a:gd name="f11" fmla="val 367"/>
                  <a:gd name="f12" fmla="val 4374"/>
                  <a:gd name="f13" fmla="val 4920"/>
                  <a:gd name="f14" fmla="val 5526"/>
                  <a:gd name="f15" fmla="val 152"/>
                  <a:gd name="f16" fmla="val 5766"/>
                  <a:gd name="f17" fmla="val 55"/>
                  <a:gd name="f18" fmla="val 213"/>
                  <a:gd name="f19" fmla="val 5670"/>
                  <a:gd name="f20" fmla="val 257"/>
                  <a:gd name="f21" fmla="val 5016"/>
                  <a:gd name="f22" fmla="val 441"/>
                  <a:gd name="f23" fmla="val 4302"/>
                  <a:gd name="f24" fmla="val 439"/>
                  <a:gd name="f25" fmla="val 3588"/>
                  <a:gd name="f26" fmla="val 437"/>
                  <a:gd name="f27" fmla="val 2205"/>
                  <a:gd name="f28" fmla="val 165"/>
                  <a:gd name="f29" fmla="val 1488"/>
                  <a:gd name="f30" fmla="val 201"/>
                  <a:gd name="f31" fmla="val 750"/>
                  <a:gd name="f32" fmla="val 209"/>
                  <a:gd name="f33" fmla="val 270"/>
                  <a:gd name="f34" fmla="val 482"/>
                  <a:gd name="f35" fmla="*/ f0 1 5772"/>
                  <a:gd name="f36" fmla="*/ f1 1 656"/>
                  <a:gd name="f37" fmla="val f2"/>
                  <a:gd name="f38" fmla="val f3"/>
                  <a:gd name="f39" fmla="val f4"/>
                  <a:gd name="f40" fmla="+- f39 0 f37"/>
                  <a:gd name="f41" fmla="+- f38 0 f37"/>
                  <a:gd name="f42" fmla="*/ f41 1 5772"/>
                  <a:gd name="f43" fmla="*/ f40 1 656"/>
                  <a:gd name="f44" fmla="*/ f37 1 f42"/>
                  <a:gd name="f45" fmla="*/ f38 1 f42"/>
                  <a:gd name="f46" fmla="*/ f37 1 f43"/>
                  <a:gd name="f47" fmla="*/ f39 1 f43"/>
                  <a:gd name="f48" fmla="*/ f44 f35 1"/>
                  <a:gd name="f49" fmla="*/ f45 f35 1"/>
                  <a:gd name="f50" fmla="*/ f47 f36 1"/>
                  <a:gd name="f51" fmla="*/ f46 f3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48" t="f51" r="f49" b="f50"/>
                <a:pathLst>
                  <a:path w="5772" h="656">
                    <a:moveTo>
                      <a:pt x="f5" y="f6"/>
                    </a:moveTo>
                    <a:lnTo>
                      <a:pt x="f7" y="f2"/>
                    </a:lnTo>
                    <a:cubicBezTo>
                      <a:pt x="f8" y="f9"/>
                      <a:pt x="f10" y="f11"/>
                      <a:pt x="f12" y="f11"/>
                    </a:cubicBezTo>
                    <a:cubicBezTo>
                      <a:pt x="f13" y="f11"/>
                      <a:pt x="f14" y="f15"/>
                      <a:pt x="f16" y="f17"/>
                    </a:cubicBezTo>
                    <a:lnTo>
                      <a:pt x="f3" y="f18"/>
                    </a:lnTo>
                    <a:cubicBezTo>
                      <a:pt x="f19" y="f20"/>
                      <a:pt x="f21" y="f22"/>
                      <a:pt x="f23" y="f24"/>
                    </a:cubicBezTo>
                    <a:cubicBezTo>
                      <a:pt x="f25" y="f26"/>
                      <a:pt x="f27" y="f28"/>
                      <a:pt x="f29" y="f30"/>
                    </a:cubicBezTo>
                    <a:cubicBezTo>
                      <a:pt x="f31" y="f32"/>
                      <a:pt x="f33" y="f34"/>
                      <a:pt x="f2" y="f4"/>
                    </a:cubicBezTo>
                    <a:lnTo>
                      <a:pt x="f5" y="f6"/>
                    </a:lnTo>
                    <a:close/>
                  </a:path>
                </a:pathLst>
              </a:custGeom>
              <a:gradFill>
                <a:gsLst>
                  <a:gs pos="0">
                    <a:srgbClr val="668F1B">
                      <a:alpha val="44705"/>
                    </a:srgbClr>
                  </a:gs>
                  <a:gs pos="100000">
                    <a:srgbClr val="CAE00E">
                      <a:alpha val="54901"/>
                    </a:srgbClr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21" tIns="45701" rIns="91421" bIns="45701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800" b="0" i="0" u="none" strike="noStrike" kern="0" cap="none" spc="0" baseline="0">
                  <a:solidFill>
                    <a:srgbClr val="000000"/>
                  </a:solidFill>
                  <a:uFillTx/>
                  <a:latin typeface="MingLiu"/>
                  <a:ea typeface="MingLiu"/>
                  <a:cs typeface="MingLiu"/>
                </a:endParaRPr>
              </a:p>
            </p:txBody>
          </p:sp>
          <p:sp>
            <p:nvSpPr>
              <p:cNvPr id="6" name="Google Shape;14;p18">
                <a:extLst>
                  <a:ext uri="{FF2B5EF4-FFF2-40B4-BE49-F238E27FC236}">
                    <a16:creationId xmlns:a16="http://schemas.microsoft.com/office/drawing/2014/main" id="{3435D236-FAE4-4375-8B87-67081BA9505F}"/>
                  </a:ext>
                </a:extLst>
              </p:cNvPr>
              <p:cNvSpPr/>
              <p:nvPr/>
            </p:nvSpPr>
            <p:spPr>
              <a:xfrm>
                <a:off x="5838325" y="-7141"/>
                <a:ext cx="6349995" cy="638178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3000"/>
                  <a:gd name="f4" fmla="val 595"/>
                  <a:gd name="f5" fmla="val 174"/>
                  <a:gd name="f6" fmla="val 102"/>
                  <a:gd name="f7" fmla="val 1168"/>
                  <a:gd name="f8" fmla="val 533"/>
                  <a:gd name="f9" fmla="val 1668"/>
                  <a:gd name="f10" fmla="val 564"/>
                  <a:gd name="f11" fmla="val 2168"/>
                  <a:gd name="f12" fmla="val 2778"/>
                  <a:gd name="f13" fmla="val 279"/>
                  <a:gd name="f14" fmla="val 186"/>
                  <a:gd name="f15" fmla="val 6"/>
                  <a:gd name="f16" fmla="*/ f0 1 3000"/>
                  <a:gd name="f17" fmla="*/ f1 1 595"/>
                  <a:gd name="f18" fmla="val f2"/>
                  <a:gd name="f19" fmla="val f3"/>
                  <a:gd name="f20" fmla="val f4"/>
                  <a:gd name="f21" fmla="+- f20 0 f18"/>
                  <a:gd name="f22" fmla="+- f19 0 f18"/>
                  <a:gd name="f23" fmla="*/ f22 1 3000"/>
                  <a:gd name="f24" fmla="*/ f21 1 595"/>
                  <a:gd name="f25" fmla="*/ f18 1 f23"/>
                  <a:gd name="f26" fmla="*/ f19 1 f23"/>
                  <a:gd name="f27" fmla="*/ f18 1 f24"/>
                  <a:gd name="f28" fmla="*/ f20 1 f24"/>
                  <a:gd name="f29" fmla="*/ f25 f16 1"/>
                  <a:gd name="f30" fmla="*/ f26 f16 1"/>
                  <a:gd name="f31" fmla="*/ f28 f17 1"/>
                  <a:gd name="f32" fmla="*/ f27 f1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9" t="f32" r="f30" b="f31"/>
                <a:pathLst>
                  <a:path w="3000" h="595">
                    <a:moveTo>
                      <a:pt x="f2" y="f2"/>
                    </a:moveTo>
                    <a:cubicBezTo>
                      <a:pt x="f5" y="f6"/>
                      <a:pt x="f7" y="f8"/>
                      <a:pt x="f9" y="f10"/>
                    </a:cubicBezTo>
                    <a:cubicBezTo>
                      <a:pt x="f11" y="f4"/>
                      <a:pt x="f12" y="f13"/>
                      <a:pt x="f3" y="f14"/>
                    </a:cubicBezTo>
                    <a:lnTo>
                      <a:pt x="f3" y="f15"/>
                    </a:lnTo>
                    <a:lnTo>
                      <a:pt x="f2" y="f2"/>
                    </a:lnTo>
                    <a:close/>
                  </a:path>
                </a:pathLst>
              </a:custGeom>
              <a:gradFill>
                <a:gsLst>
                  <a:gs pos="0">
                    <a:srgbClr val="99A719">
                      <a:alpha val="29803"/>
                    </a:srgbClr>
                  </a:gs>
                  <a:gs pos="100000">
                    <a:srgbClr val="80B814">
                      <a:alpha val="44705"/>
                    </a:srgbClr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21" tIns="45701" rIns="91421" bIns="45701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800" b="0" i="0" u="none" strike="noStrike" kern="0" cap="none" spc="0" baseline="0">
                  <a:solidFill>
                    <a:srgbClr val="000000"/>
                  </a:solidFill>
                  <a:uFillTx/>
                  <a:latin typeface="MingLiu"/>
                  <a:ea typeface="MingLiu"/>
                  <a:cs typeface="MingLiu"/>
                </a:endParaRPr>
              </a:p>
            </p:txBody>
          </p:sp>
          <p:grpSp>
            <p:nvGrpSpPr>
              <p:cNvPr id="7" name="Google Shape;15;p18">
                <a:extLst>
                  <a:ext uri="{FF2B5EF4-FFF2-40B4-BE49-F238E27FC236}">
                    <a16:creationId xmlns:a16="http://schemas.microsoft.com/office/drawing/2014/main" id="{1DBDF6BE-A52D-4498-89FB-BF59DC96B25B}"/>
                  </a:ext>
                </a:extLst>
              </p:cNvPr>
              <p:cNvGrpSpPr/>
              <p:nvPr/>
            </p:nvGrpSpPr>
            <p:grpSpPr>
              <a:xfrm>
                <a:off x="-29033" y="202412"/>
                <a:ext cx="12240735" cy="649224"/>
                <a:chOff x="-29033" y="202412"/>
                <a:chExt cx="12240735" cy="649224"/>
              </a:xfrm>
            </p:grpSpPr>
            <p:sp>
              <p:nvSpPr>
                <p:cNvPr id="8" name="Google Shape;16;p18">
                  <a:extLst>
                    <a:ext uri="{FF2B5EF4-FFF2-40B4-BE49-F238E27FC236}">
                      <a16:creationId xmlns:a16="http://schemas.microsoft.com/office/drawing/2014/main" id="{310E97ED-47B7-445D-ACF6-268490FE95A9}"/>
                    </a:ext>
                  </a:extLst>
                </p:cNvPr>
                <p:cNvSpPr/>
                <p:nvPr/>
              </p:nvSpPr>
              <p:spPr>
                <a:xfrm rot="21435692">
                  <a:off x="-29033" y="202412"/>
                  <a:ext cx="12217398" cy="649224"/>
                </a:xfrm>
                <a:custGeom>
                  <a:avLst/>
                  <a:gdLst>
                    <a:gd name="f0" fmla="val w"/>
                    <a:gd name="f1" fmla="val h"/>
                    <a:gd name="f2" fmla="val 0"/>
                    <a:gd name="f3" fmla="val 5772"/>
                    <a:gd name="f4" fmla="val 1055"/>
                    <a:gd name="f5" fmla="val 966"/>
                    <a:gd name="f6" fmla="val 282"/>
                    <a:gd name="f7" fmla="val 738"/>
                    <a:gd name="f8" fmla="val 923"/>
                    <a:gd name="f9" fmla="val 275"/>
                    <a:gd name="f10" fmla="val 1608"/>
                    <a:gd name="f11" fmla="val 2293"/>
                    <a:gd name="f12" fmla="val 289"/>
                    <a:gd name="f13" fmla="val 3416"/>
                    <a:gd name="f14" fmla="val 4110"/>
                    <a:gd name="f15" fmla="val 1008"/>
                    <a:gd name="f16" fmla="val 4804"/>
                    <a:gd name="f17" fmla="val 961"/>
                    <a:gd name="f18" fmla="val 5426"/>
                    <a:gd name="f19" fmla="val 210"/>
                    <a:gd name="f20" fmla="*/ f0 1 5772"/>
                    <a:gd name="f21" fmla="*/ f1 1 1055"/>
                    <a:gd name="f22" fmla="val f2"/>
                    <a:gd name="f23" fmla="val f3"/>
                    <a:gd name="f24" fmla="val f4"/>
                    <a:gd name="f25" fmla="+- f24 0 f22"/>
                    <a:gd name="f26" fmla="+- f23 0 f22"/>
                    <a:gd name="f27" fmla="*/ f26 1 5772"/>
                    <a:gd name="f28" fmla="*/ f25 1 1055"/>
                    <a:gd name="f29" fmla="*/ f22 1 f27"/>
                    <a:gd name="f30" fmla="*/ f23 1 f27"/>
                    <a:gd name="f31" fmla="*/ f22 1 f28"/>
                    <a:gd name="f32" fmla="*/ f24 1 f28"/>
                    <a:gd name="f33" fmla="*/ f29 f20 1"/>
                    <a:gd name="f34" fmla="*/ f30 f20 1"/>
                    <a:gd name="f35" fmla="*/ f32 f21 1"/>
                    <a:gd name="f36" fmla="*/ f31 f21 1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33" t="f36" r="f34" b="f35"/>
                  <a:pathLst>
                    <a:path w="5772" h="1055">
                      <a:moveTo>
                        <a:pt x="f2" y="f5"/>
                      </a:moveTo>
                      <a:cubicBezTo>
                        <a:pt x="f6" y="f7"/>
                        <a:pt x="f8" y="f9"/>
                        <a:pt x="f10" y="f6"/>
                      </a:cubicBezTo>
                      <a:cubicBezTo>
                        <a:pt x="f11" y="f12"/>
                        <a:pt x="f13" y="f4"/>
                        <a:pt x="f14" y="f15"/>
                      </a:cubicBezTo>
                      <a:cubicBezTo>
                        <a:pt x="f16" y="f17"/>
                        <a:pt x="f18" y="f19"/>
                        <a:pt x="f3" y="f2"/>
                      </a:cubicBezTo>
                    </a:path>
                  </a:pathLst>
                </a:custGeom>
                <a:noFill/>
                <a:ln w="10771" cap="flat">
                  <a:solidFill>
                    <a:srgbClr val="A8B532"/>
                  </a:solidFill>
                  <a:prstDash val="solid"/>
                  <a:round/>
                </a:ln>
              </p:spPr>
              <p:txBody>
                <a:bodyPr vert="horz" wrap="square" lIns="91421" tIns="45701" rIns="91421" bIns="45701" anchor="t" anchorCtr="0" compatLnSpc="1">
                  <a:noAutofit/>
                </a:bodyPr>
                <a:lstStyle/>
                <a:p>
                  <a:pPr marL="0" marR="0" lvl="0" indent="0" algn="l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zh-TW" altLang="en-US" sz="1800" b="0" i="0" u="none" strike="noStrike" kern="0" cap="none" spc="0" baseline="0">
                    <a:solidFill>
                      <a:srgbClr val="000000"/>
                    </a:solidFill>
                    <a:uFillTx/>
                    <a:latin typeface="MingLiu"/>
                    <a:ea typeface="MingLiu"/>
                    <a:cs typeface="MingLiu"/>
                  </a:endParaRPr>
                </a:p>
              </p:txBody>
            </p:sp>
            <p:sp>
              <p:nvSpPr>
                <p:cNvPr id="9" name="Google Shape;17;p18">
                  <a:extLst>
                    <a:ext uri="{FF2B5EF4-FFF2-40B4-BE49-F238E27FC236}">
                      <a16:creationId xmlns:a16="http://schemas.microsoft.com/office/drawing/2014/main" id="{2323624D-B43D-4698-AE50-2F8F8D77E29E}"/>
                    </a:ext>
                  </a:extLst>
                </p:cNvPr>
                <p:cNvSpPr/>
                <p:nvPr/>
              </p:nvSpPr>
              <p:spPr>
                <a:xfrm rot="21435692">
                  <a:off x="-22713" y="275865"/>
                  <a:ext cx="12234415" cy="530352"/>
                </a:xfrm>
                <a:custGeom>
                  <a:avLst/>
                  <a:gdLst>
                    <a:gd name="f0" fmla="val w"/>
                    <a:gd name="f1" fmla="val h"/>
                    <a:gd name="f2" fmla="val 0"/>
                    <a:gd name="f3" fmla="val 5766"/>
                    <a:gd name="f4" fmla="val 854"/>
                    <a:gd name="f5" fmla="val 732"/>
                    <a:gd name="f6" fmla="val 273"/>
                    <a:gd name="f7" fmla="val 647"/>
                    <a:gd name="f8" fmla="val 951"/>
                    <a:gd name="f9" fmla="val 214"/>
                    <a:gd name="f10" fmla="val 1638"/>
                    <a:gd name="f11" fmla="val 228"/>
                    <a:gd name="f12" fmla="val 2325"/>
                    <a:gd name="f13" fmla="val 242"/>
                    <a:gd name="f14" fmla="val 3434"/>
                    <a:gd name="f15" fmla="val 4122"/>
                    <a:gd name="f16" fmla="val 816"/>
                    <a:gd name="f17" fmla="val 4810"/>
                    <a:gd name="f18" fmla="val 778"/>
                    <a:gd name="f19" fmla="val 5424"/>
                    <a:gd name="f20" fmla="val 170"/>
                    <a:gd name="f21" fmla="*/ f0 1 5766"/>
                    <a:gd name="f22" fmla="*/ f1 1 854"/>
                    <a:gd name="f23" fmla="val f2"/>
                    <a:gd name="f24" fmla="val f3"/>
                    <a:gd name="f25" fmla="val f4"/>
                    <a:gd name="f26" fmla="+- f25 0 f23"/>
                    <a:gd name="f27" fmla="+- f24 0 f23"/>
                    <a:gd name="f28" fmla="*/ f27 1 5766"/>
                    <a:gd name="f29" fmla="*/ f26 1 854"/>
                    <a:gd name="f30" fmla="*/ f23 1 f28"/>
                    <a:gd name="f31" fmla="*/ f24 1 f28"/>
                    <a:gd name="f32" fmla="*/ f23 1 f29"/>
                    <a:gd name="f33" fmla="*/ f25 1 f29"/>
                    <a:gd name="f34" fmla="*/ f30 f21 1"/>
                    <a:gd name="f35" fmla="*/ f31 f21 1"/>
                    <a:gd name="f36" fmla="*/ f33 f22 1"/>
                    <a:gd name="f37" fmla="*/ f32 f22 1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34" t="f37" r="f35" b="f36"/>
                  <a:pathLst>
                    <a:path w="5766" h="854">
                      <a:moveTo>
                        <a:pt x="f2" y="f5"/>
                      </a:moveTo>
                      <a:cubicBezTo>
                        <a:pt x="f6" y="f7"/>
                        <a:pt x="f8" y="f9"/>
                        <a:pt x="f10" y="f11"/>
                      </a:cubicBezTo>
                      <a:cubicBezTo>
                        <a:pt x="f12" y="f13"/>
                        <a:pt x="f14" y="f4"/>
                        <a:pt x="f15" y="f16"/>
                      </a:cubicBezTo>
                      <a:cubicBezTo>
                        <a:pt x="f17" y="f18"/>
                        <a:pt x="f19" y="f20"/>
                        <a:pt x="f3" y="f2"/>
                      </a:cubicBezTo>
                    </a:path>
                  </a:pathLst>
                </a:custGeom>
                <a:noFill/>
                <a:ln w="9528" cap="flat">
                  <a:solidFill>
                    <a:srgbClr val="029676"/>
                  </a:solidFill>
                  <a:prstDash val="solid"/>
                  <a:round/>
                </a:ln>
              </p:spPr>
              <p:txBody>
                <a:bodyPr vert="horz" wrap="square" lIns="91421" tIns="45701" rIns="91421" bIns="45701" anchor="t" anchorCtr="0" compatLnSpc="1">
                  <a:noAutofit/>
                </a:bodyPr>
                <a:lstStyle/>
                <a:p>
                  <a:pPr marL="0" marR="0" lvl="0" indent="0" algn="l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zh-TW" altLang="en-US" sz="1800" b="0" i="0" u="none" strike="noStrike" kern="0" cap="none" spc="0" baseline="0">
                    <a:solidFill>
                      <a:srgbClr val="000000"/>
                    </a:solidFill>
                    <a:uFillTx/>
                    <a:latin typeface="MingLiu"/>
                    <a:ea typeface="MingLiu"/>
                    <a:cs typeface="MingLiu"/>
                  </a:endParaRPr>
                </a:p>
              </p:txBody>
            </p:sp>
          </p:grpSp>
        </p:grpSp>
      </p:grpSp>
      <p:sp>
        <p:nvSpPr>
          <p:cNvPr id="10" name="Google Shape;18;p18">
            <a:extLst>
              <a:ext uri="{FF2B5EF4-FFF2-40B4-BE49-F238E27FC236}">
                <a16:creationId xmlns:a16="http://schemas.microsoft.com/office/drawing/2014/main" id="{D069C047-E9C9-4D73-ABA5-0DEA20F925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01" rIns="0" bIns="0" anchor="b" anchorCtr="0" compatLnSpc="1">
            <a:normAutofit/>
          </a:bodyPr>
          <a:lstStyle/>
          <a:p>
            <a:pPr lvl="0"/>
            <a:endParaRPr lang="zh-TW" altLang="en-US"/>
          </a:p>
        </p:txBody>
      </p:sp>
      <p:sp>
        <p:nvSpPr>
          <p:cNvPr id="11" name="Google Shape;19;p18">
            <a:extLst>
              <a:ext uri="{FF2B5EF4-FFF2-40B4-BE49-F238E27FC236}">
                <a16:creationId xmlns:a16="http://schemas.microsoft.com/office/drawing/2014/main" id="{9298F006-850A-4114-BFC8-A2E78A71BB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3" y="1935483"/>
            <a:ext cx="10972800" cy="4389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2" name="Google Shape;20;p18">
            <a:extLst>
              <a:ext uri="{FF2B5EF4-FFF2-40B4-BE49-F238E27FC236}">
                <a16:creationId xmlns:a16="http://schemas.microsoft.com/office/drawing/2014/main" id="{61BDD0BB-F8DB-4755-9D46-830B0D6C048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603" y="6356351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13" name="Google Shape;21;p18">
            <a:extLst>
              <a:ext uri="{FF2B5EF4-FFF2-40B4-BE49-F238E27FC236}">
                <a16:creationId xmlns:a16="http://schemas.microsoft.com/office/drawing/2014/main" id="{1CA767CE-F878-4B8C-9C98-824A58D964B1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556001" y="6356351"/>
            <a:ext cx="44704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14" name="Google Shape;22;p18">
            <a:extLst>
              <a:ext uri="{FF2B5EF4-FFF2-40B4-BE49-F238E27FC236}">
                <a16:creationId xmlns:a16="http://schemas.microsoft.com/office/drawing/2014/main" id="{97D60237-F615-4CED-B4D0-227127C4E7B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altLang="zh-TW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fld id="{C77B8832-459E-4027-A4ED-76D1B1C537EF}" type="slidenum"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altLang="en-US" sz="5000" b="0" i="0" u="none" strike="noStrike" kern="0" cap="none" spc="0" baseline="0">
          <a:solidFill>
            <a:srgbClr val="455F51"/>
          </a:solidFill>
          <a:uFillTx/>
          <a:latin typeface="Microsoft JhengHei"/>
          <a:ea typeface="Microsoft JhengHei"/>
          <a:cs typeface="Microsoft JhengHei"/>
        </a:defRPr>
      </a:lvl1pPr>
    </p:titleStyle>
    <p:bodyStyle>
      <a:lvl1pPr marL="457200" marR="0" lvl="0" indent="-385447" algn="l" defTabSz="914400" rtl="0" fontAlgn="auto" hangingPunct="1">
        <a:lnSpc>
          <a:spcPct val="100000"/>
        </a:lnSpc>
        <a:spcBef>
          <a:spcPts val="520"/>
        </a:spcBef>
        <a:spcAft>
          <a:spcPts val="0"/>
        </a:spcAft>
        <a:buClr>
          <a:srgbClr val="626A19"/>
        </a:buClr>
        <a:buSzPts val="2470"/>
        <a:buFont typeface="Noto Sans Symbols"/>
        <a:buChar char="⚫"/>
        <a:tabLst/>
        <a:defRPr lang="zh-TW" altLang="en-US" sz="2600" b="0" i="0" u="none" strike="noStrike" kern="0" cap="none" spc="0" baseline="0">
          <a:solidFill>
            <a:srgbClr val="000000"/>
          </a:solidFill>
          <a:uFillTx/>
          <a:latin typeface="MingLiu"/>
          <a:ea typeface="MingLiu"/>
          <a:cs typeface="MingLiu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6;p1">
            <a:extLst>
              <a:ext uri="{FF2B5EF4-FFF2-40B4-BE49-F238E27FC236}">
                <a16:creationId xmlns:a16="http://schemas.microsoft.com/office/drawing/2014/main" id="{9076ED8F-ED19-47C9-86E9-AE3FC993A0A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51538" y="899888"/>
            <a:ext cx="10865760" cy="689430"/>
          </a:xfrm>
        </p:spPr>
        <p:txBody>
          <a:bodyPr/>
          <a:lstStyle/>
          <a:p>
            <a:pPr lvl="0" algn="l"/>
            <a:r>
              <a:rPr lang="en-US" altLang="zh-TW" sz="4000">
                <a:latin typeface="微軟正黑體" pitchFamily="34"/>
                <a:ea typeface="微軟正黑體" pitchFamily="34"/>
                <a:cs typeface="Times New Roman"/>
              </a:rPr>
              <a:t>115</a:t>
            </a:r>
            <a:r>
              <a:rPr lang="zh-TW" altLang="en-US" sz="4000">
                <a:latin typeface="微軟正黑體" pitchFamily="34"/>
                <a:ea typeface="微軟正黑體" pitchFamily="34"/>
                <a:cs typeface="Times New Roman"/>
              </a:rPr>
              <a:t>年第</a:t>
            </a:r>
            <a:r>
              <a:rPr lang="en-US" altLang="zh-TW" sz="4000">
                <a:latin typeface="微軟正黑體" pitchFamily="34"/>
                <a:ea typeface="微軟正黑體" pitchFamily="34"/>
                <a:cs typeface="Times New Roman"/>
              </a:rPr>
              <a:t>2</a:t>
            </a:r>
            <a:r>
              <a:rPr lang="zh-TW" altLang="en-US" sz="4000">
                <a:latin typeface="微軟正黑體" pitchFamily="34"/>
                <a:ea typeface="微軟正黑體" pitchFamily="34"/>
                <a:cs typeface="Times New Roman"/>
              </a:rPr>
              <a:t>梯次科研創業計畫個案構想書</a:t>
            </a:r>
            <a:r>
              <a:rPr lang="en-US" altLang="zh-TW" sz="4000">
                <a:latin typeface="微軟正黑體" pitchFamily="34"/>
                <a:ea typeface="微軟正黑體" pitchFamily="34"/>
                <a:cs typeface="Times New Roman"/>
              </a:rPr>
              <a:t>(</a:t>
            </a:r>
            <a:r>
              <a:rPr lang="zh-TW" altLang="en-US" sz="4000">
                <a:latin typeface="微軟正黑體" pitchFamily="34"/>
                <a:ea typeface="微軟正黑體" pitchFamily="34"/>
                <a:cs typeface="Times New Roman"/>
              </a:rPr>
              <a:t>萌芽案</a:t>
            </a:r>
            <a:r>
              <a:rPr lang="en-US" altLang="zh-TW" sz="4000">
                <a:latin typeface="微軟正黑體" pitchFamily="34"/>
                <a:ea typeface="微軟正黑體" pitchFamily="34"/>
                <a:cs typeface="Times New Roman"/>
              </a:rPr>
              <a:t>)</a:t>
            </a:r>
            <a:endParaRPr lang="zh-TW" altLang="en-US" sz="4000">
              <a:latin typeface="微軟正黑體" pitchFamily="34"/>
              <a:ea typeface="微軟正黑體" pitchFamily="34"/>
              <a:cs typeface="Times New Roman"/>
            </a:endParaRPr>
          </a:p>
        </p:txBody>
      </p:sp>
      <p:sp>
        <p:nvSpPr>
          <p:cNvPr id="3" name="Google Shape;107;p1">
            <a:extLst>
              <a:ext uri="{FF2B5EF4-FFF2-40B4-BE49-F238E27FC236}">
                <a16:creationId xmlns:a16="http://schemas.microsoft.com/office/drawing/2014/main" id="{B2EC731E-21C2-48BC-9DAA-9A00E31EF02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602510" y="4592875"/>
            <a:ext cx="5988012" cy="1416030"/>
          </a:xfrm>
        </p:spPr>
        <p:txBody>
          <a:bodyPr>
            <a:normAutofit/>
          </a:bodyPr>
          <a:lstStyle/>
          <a:p>
            <a:pPr marL="0" lvl="0" indent="0" algn="l">
              <a:spcBef>
                <a:spcPts val="0"/>
              </a:spcBef>
            </a:pPr>
            <a:r>
              <a:rPr lang="zh-TW" altLang="en-US" sz="2300" b="1" dirty="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申請機構：臺北醫學大學</a:t>
            </a:r>
          </a:p>
          <a:p>
            <a:pPr marL="0" lvl="0" indent="0" algn="l">
              <a:spcBef>
                <a:spcPts val="0"/>
              </a:spcBef>
            </a:pPr>
            <a:r>
              <a:rPr lang="zh-TW" altLang="en-US" sz="2300" b="1" dirty="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個案計畫主持人：○○○教授</a:t>
            </a:r>
            <a:r>
              <a:rPr lang="en-US" altLang="zh-TW" sz="2300" b="1" dirty="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/○○○○</a:t>
            </a:r>
            <a:r>
              <a:rPr lang="zh-TW" altLang="en-US" sz="2300" b="1" dirty="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系</a:t>
            </a:r>
            <a:endParaRPr lang="zh-TW" altLang="en-US" sz="2300" b="1" dirty="0">
              <a:latin typeface="微軟正黑體" pitchFamily="34"/>
              <a:ea typeface="微軟正黑體" pitchFamily="34"/>
            </a:endParaRPr>
          </a:p>
          <a:p>
            <a:pPr marL="0" lvl="0" indent="0" algn="l">
              <a:spcBef>
                <a:spcPts val="0"/>
              </a:spcBef>
            </a:pPr>
            <a:r>
              <a:rPr lang="zh-TW" altLang="en-US" sz="2300" b="1" dirty="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        共同主持人：○○○教授</a:t>
            </a:r>
            <a:r>
              <a:rPr lang="en-US" altLang="zh-TW" sz="2300" b="1" dirty="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/○○○○</a:t>
            </a:r>
            <a:r>
              <a:rPr lang="zh-TW" altLang="en-US" sz="2300" b="1" dirty="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系</a:t>
            </a:r>
            <a:endParaRPr lang="zh-TW" altLang="en-US" sz="2300" b="1" dirty="0">
              <a:latin typeface="微軟正黑體" pitchFamily="34"/>
              <a:ea typeface="微軟正黑體" pitchFamily="34"/>
            </a:endParaRPr>
          </a:p>
          <a:p>
            <a:pPr marL="0" lvl="0" indent="0" algn="l">
              <a:spcBef>
                <a:spcPts val="0"/>
              </a:spcBef>
            </a:pPr>
            <a:endParaRPr lang="zh-TW" altLang="en-US" sz="2300" b="1" dirty="0">
              <a:solidFill>
                <a:srgbClr val="455F51"/>
              </a:solidFill>
              <a:latin typeface="微軟正黑體" pitchFamily="34"/>
              <a:ea typeface="微軟正黑體" pitchFamily="34"/>
            </a:endParaRPr>
          </a:p>
        </p:txBody>
      </p:sp>
      <p:sp>
        <p:nvSpPr>
          <p:cNvPr id="4" name="Google Shape;108;p1">
            <a:extLst>
              <a:ext uri="{FF2B5EF4-FFF2-40B4-BE49-F238E27FC236}">
                <a16:creationId xmlns:a16="http://schemas.microsoft.com/office/drawing/2014/main" id="{72841E95-93EC-46CE-9E77-1440D79FAD90}"/>
              </a:ext>
            </a:extLst>
          </p:cNvPr>
          <p:cNvSpPr txBox="1"/>
          <p:nvPr/>
        </p:nvSpPr>
        <p:spPr>
          <a:xfrm>
            <a:off x="555607" y="2328647"/>
            <a:ext cx="10468865" cy="18288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18278" bIns="0" anchor="b" anchorCtr="0" compatLnSpc="1">
            <a:norm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5000" b="1" i="0" u="none" strike="noStrike" kern="0" cap="none" spc="0" baseline="0">
                <a:solidFill>
                  <a:srgbClr val="455F51"/>
                </a:solidFill>
                <a:uFillTx/>
                <a:latin typeface="微軟正黑體" pitchFamily="34"/>
                <a:ea typeface="微軟正黑體" pitchFamily="34"/>
                <a:cs typeface="PMingLiu"/>
              </a:rPr>
              <a:t>○○○○○○○○○○○○○○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5000" b="1" i="0" u="none" strike="noStrike" kern="0" cap="none" spc="0" baseline="0">
                <a:solidFill>
                  <a:srgbClr val="455F51"/>
                </a:solidFill>
                <a:uFillTx/>
                <a:latin typeface="微軟正黑體" pitchFamily="34"/>
                <a:ea typeface="微軟正黑體" pitchFamily="34"/>
                <a:cs typeface="PMingLiu"/>
              </a:rPr>
              <a:t>○○個案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  <a:cs typeface="Arial"/>
            </a:endParaRPr>
          </a:p>
        </p:txBody>
      </p:sp>
      <p:sp>
        <p:nvSpPr>
          <p:cNvPr id="5" name="Google Shape;109;p1">
            <a:extLst>
              <a:ext uri="{FF2B5EF4-FFF2-40B4-BE49-F238E27FC236}">
                <a16:creationId xmlns:a16="http://schemas.microsoft.com/office/drawing/2014/main" id="{7E85599B-4B13-4A8A-8E63-665FCDC912F7}"/>
              </a:ext>
            </a:extLst>
          </p:cNvPr>
          <p:cNvSpPr txBox="1"/>
          <p:nvPr/>
        </p:nvSpPr>
        <p:spPr>
          <a:xfrm>
            <a:off x="8864166" y="6277429"/>
            <a:ext cx="2340864" cy="5805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01" rIns="18278" bIns="45701" anchor="t" anchorCtr="0" compatLnSpc="1">
            <a:normAutofit/>
          </a:bodyPr>
          <a:lstStyle/>
          <a:p>
            <a:pPr marL="0" marR="4572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500" b="1" i="0" u="none" strike="noStrike" kern="0" cap="none" spc="0" baseline="0">
                <a:solidFill>
                  <a:srgbClr val="455F51"/>
                </a:solidFill>
                <a:uFillTx/>
                <a:latin typeface="微軟正黑體" pitchFamily="34"/>
                <a:ea typeface="微軟正黑體" pitchFamily="34"/>
                <a:cs typeface="Times New Roman"/>
              </a:rPr>
              <a:t> </a:t>
            </a:r>
            <a:r>
              <a:rPr lang="en-US" altLang="zh-TW" sz="2500" b="0" i="0" u="none" strike="noStrike" kern="0" cap="none" spc="0" baseline="0">
                <a:solidFill>
                  <a:srgbClr val="455F51"/>
                </a:solidFill>
                <a:uFillTx/>
                <a:latin typeface="微軟正黑體" pitchFamily="34"/>
                <a:ea typeface="微軟正黑體" pitchFamily="34"/>
                <a:cs typeface="Times New Roman"/>
              </a:rPr>
              <a:t>115</a:t>
            </a:r>
            <a:r>
              <a:rPr lang="zh-TW" altLang="en-US" sz="2500" b="0" i="0" u="none" strike="noStrike" kern="0" cap="none" spc="0" baseline="0">
                <a:solidFill>
                  <a:srgbClr val="455F51"/>
                </a:solidFill>
                <a:uFillTx/>
                <a:latin typeface="微軟正黑體" pitchFamily="34"/>
                <a:ea typeface="微軟正黑體" pitchFamily="34"/>
                <a:cs typeface="Times New Roman"/>
              </a:rPr>
              <a:t>年○月○日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  <a:cs typeface="Arial"/>
            </a:endParaRPr>
          </a:p>
        </p:txBody>
      </p:sp>
      <p:sp>
        <p:nvSpPr>
          <p:cNvPr id="6" name="Google Shape;110;p1">
            <a:extLst>
              <a:ext uri="{FF2B5EF4-FFF2-40B4-BE49-F238E27FC236}">
                <a16:creationId xmlns:a16="http://schemas.microsoft.com/office/drawing/2014/main" id="{6BF66E19-4218-4863-AAD6-7282F177C00B}"/>
              </a:ext>
            </a:extLst>
          </p:cNvPr>
          <p:cNvSpPr txBox="1"/>
          <p:nvPr/>
        </p:nvSpPr>
        <p:spPr>
          <a:xfrm>
            <a:off x="3396785" y="6375754"/>
            <a:ext cx="4786509" cy="400114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0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  <a:t>(</a:t>
            </a:r>
            <a:r>
              <a:rPr lang="zh-TW" altLang="en-US" sz="20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  <a:t>本範本一、二兩項，請勿超過</a:t>
            </a:r>
            <a:r>
              <a:rPr lang="en-US" altLang="zh-TW" sz="20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  <a:t>25</a:t>
            </a:r>
            <a:r>
              <a:rPr lang="zh-TW" altLang="en-US" sz="20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  <a:t>頁</a:t>
            </a:r>
            <a:r>
              <a:rPr lang="en-US" altLang="zh-TW" sz="20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  <a:t>)</a:t>
            </a:r>
            <a:endParaRPr lang="zh-TW" altLang="en-US" sz="2000" b="0" i="0" u="none" strike="noStrike" kern="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  <a:cs typeface="Microsoft JhengHei"/>
            </a:endParaRPr>
          </a:p>
        </p:txBody>
      </p:sp>
      <p:sp>
        <p:nvSpPr>
          <p:cNvPr id="7" name="Google Shape;111;p1">
            <a:extLst>
              <a:ext uri="{FF2B5EF4-FFF2-40B4-BE49-F238E27FC236}">
                <a16:creationId xmlns:a16="http://schemas.microsoft.com/office/drawing/2014/main" id="{F5A2E73B-F817-418B-B8BC-C2699F0A2CCD}"/>
              </a:ext>
            </a:extLst>
          </p:cNvPr>
          <p:cNvSpPr txBox="1"/>
          <p:nvPr/>
        </p:nvSpPr>
        <p:spPr>
          <a:xfrm>
            <a:off x="25402" y="4997909"/>
            <a:ext cx="4965704" cy="1200332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  <a:t>本計畫是否同時有其他單位提供補助項目</a:t>
            </a:r>
            <a:b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</a:b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  <a:t>□否；□是，請於「個案經費表」揭露說明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  <a:cs typeface="Arial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  <a:t>是否曾執行與本計畫相關各部會研究計畫</a:t>
            </a:r>
            <a:b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</a:b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  <a:cs typeface="Microsoft JhengHei"/>
              </a:rPr>
              <a:t>□否；□是，請填寫「相關計畫補助狀況」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1;p10">
            <a:extLst>
              <a:ext uri="{FF2B5EF4-FFF2-40B4-BE49-F238E27FC236}">
                <a16:creationId xmlns:a16="http://schemas.microsoft.com/office/drawing/2014/main" id="{0E1F6D67-30BB-4E44-8363-5AA568F5D3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0029" y="136519"/>
            <a:ext cx="10972800" cy="708102"/>
          </a:xfrm>
        </p:spPr>
        <p:txBody>
          <a:bodyPr/>
          <a:lstStyle/>
          <a:p>
            <a:pPr lvl="0"/>
            <a:r>
              <a:rPr lang="en-US" altLang="zh-TW" sz="3600" b="1"/>
              <a:t>(</a:t>
            </a:r>
            <a:r>
              <a:rPr lang="zh-TW" altLang="en-US" sz="3600" b="1"/>
              <a:t>四</a:t>
            </a:r>
            <a:r>
              <a:rPr lang="en-US" altLang="zh-TW" sz="3600" b="1"/>
              <a:t>)</a:t>
            </a:r>
            <a:r>
              <a:rPr lang="zh-TW" altLang="en-US" sz="3600" b="1"/>
              <a:t>自提查核點</a:t>
            </a:r>
            <a:r>
              <a:rPr lang="en-US" altLang="zh-TW" sz="3600" b="1"/>
              <a:t>(</a:t>
            </a:r>
            <a:r>
              <a:rPr lang="zh-TW" altLang="en-US" sz="3600" b="1"/>
              <a:t>萌芽</a:t>
            </a:r>
            <a:r>
              <a:rPr lang="en-US" altLang="zh-TW" sz="3600" b="1"/>
              <a:t>)</a:t>
            </a:r>
            <a:r>
              <a:rPr lang="zh-TW" altLang="en-US" sz="3600" b="1">
                <a:solidFill>
                  <a:srgbClr val="FF0000"/>
                </a:solidFill>
              </a:rPr>
              <a:t> </a:t>
            </a:r>
            <a:r>
              <a:rPr lang="en-US" altLang="zh-TW" sz="2400" b="1">
                <a:solidFill>
                  <a:srgbClr val="FF0000"/>
                </a:solidFill>
              </a:rPr>
              <a:t>(</a:t>
            </a:r>
            <a:r>
              <a:rPr lang="zh-TW" altLang="en-US" sz="2400" b="1">
                <a:solidFill>
                  <a:srgbClr val="FF0000"/>
                </a:solidFill>
              </a:rPr>
              <a:t>預估申請經費總和需為個案經費表之總和</a:t>
            </a:r>
            <a:r>
              <a:rPr lang="en-US" altLang="zh-TW" sz="2400" b="1">
                <a:solidFill>
                  <a:srgbClr val="FF0000"/>
                </a:solidFill>
              </a:rPr>
              <a:t>)</a:t>
            </a:r>
            <a:endParaRPr lang="zh-TW" altLang="en-US" sz="4000" b="1"/>
          </a:p>
        </p:txBody>
      </p:sp>
      <p:graphicFrame>
        <p:nvGraphicFramePr>
          <p:cNvPr id="3" name="Google Shape;182;p10">
            <a:extLst>
              <a:ext uri="{FF2B5EF4-FFF2-40B4-BE49-F238E27FC236}">
                <a16:creationId xmlns:a16="http://schemas.microsoft.com/office/drawing/2014/main" id="{5EDF4E50-3B5C-4805-9667-BD6D9CC7982C}"/>
              </a:ext>
            </a:extLst>
          </p:cNvPr>
          <p:cNvGraphicFramePr>
            <a:graphicFrameLocks noGrp="1"/>
          </p:cNvGraphicFramePr>
          <p:nvPr/>
        </p:nvGraphicFramePr>
        <p:xfrm>
          <a:off x="118954" y="960440"/>
          <a:ext cx="11990673" cy="5761003"/>
        </p:xfrm>
        <a:graphic>
          <a:graphicData uri="http://schemas.openxmlformats.org/drawingml/2006/table">
            <a:tbl>
              <a:tblPr firstRow="1" bandRow="1">
                <a:effectLst/>
                <a:tableStyleId>{8CB22D24-763E-4D1F-8690-E7C5851E55EB}</a:tableStyleId>
              </a:tblPr>
              <a:tblGrid>
                <a:gridCol w="1015304">
                  <a:extLst>
                    <a:ext uri="{9D8B030D-6E8A-4147-A177-3AD203B41FA5}">
                      <a16:colId xmlns:a16="http://schemas.microsoft.com/office/drawing/2014/main" val="2779224784"/>
                    </a:ext>
                  </a:extLst>
                </a:gridCol>
                <a:gridCol w="1165924">
                  <a:extLst>
                    <a:ext uri="{9D8B030D-6E8A-4147-A177-3AD203B41FA5}">
                      <a16:colId xmlns:a16="http://schemas.microsoft.com/office/drawing/2014/main" val="4189502986"/>
                    </a:ext>
                  </a:extLst>
                </a:gridCol>
                <a:gridCol w="2690576">
                  <a:extLst>
                    <a:ext uri="{9D8B030D-6E8A-4147-A177-3AD203B41FA5}">
                      <a16:colId xmlns:a16="http://schemas.microsoft.com/office/drawing/2014/main" val="2748940739"/>
                    </a:ext>
                  </a:extLst>
                </a:gridCol>
                <a:gridCol w="4965100">
                  <a:extLst>
                    <a:ext uri="{9D8B030D-6E8A-4147-A177-3AD203B41FA5}">
                      <a16:colId xmlns:a16="http://schemas.microsoft.com/office/drawing/2014/main" val="2582654425"/>
                    </a:ext>
                  </a:extLst>
                </a:gridCol>
                <a:gridCol w="2153777">
                  <a:extLst>
                    <a:ext uri="{9D8B030D-6E8A-4147-A177-3AD203B41FA5}">
                      <a16:colId xmlns:a16="http://schemas.microsoft.com/office/drawing/2014/main" val="4154091235"/>
                    </a:ext>
                  </a:extLst>
                </a:gridCol>
              </a:tblGrid>
              <a:tr h="116609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時   間</a:t>
                      </a: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查核點</a:t>
                      </a: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項目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辦理事項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預估申請經費</a:t>
                      </a:r>
                      <a:endParaRPr lang="zh-TW" altLang="en-US" sz="2000" b="1" u="none" strike="noStrike" cap="none">
                        <a:solidFill>
                          <a:srgbClr val="FFFFF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870673936"/>
                  </a:ext>
                </a:extLst>
              </a:tr>
              <a:tr h="1148724">
                <a:tc rowSpan="4">
                  <a:txBody>
                    <a:bodyPr/>
                    <a:lstStyle/>
                    <a:p>
                      <a:pPr marL="0" marR="24131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期中前</a:t>
                      </a:r>
                    </a:p>
                    <a:p>
                      <a:pPr marL="0" marR="24131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須完成之</a:t>
                      </a:r>
                    </a:p>
                    <a:p>
                      <a:pPr marL="0" marR="24131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查核點</a:t>
                      </a:r>
                    </a:p>
                    <a:p>
                      <a:pPr marL="0" marR="24131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115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12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2000" b="1" i="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0" marB="0" anchor="ctr"/>
                </a:tc>
                <a:tc rowSpan="2"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商業查核點</a:t>
                      </a:r>
                    </a:p>
                  </a:txBody>
                  <a:tcPr marL="68570" marR="68570" marT="0" marB="0" anchor="ctr"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EX：市場規模與板塊分析報告一份 </a:t>
                      </a:r>
                    </a:p>
                  </a:txBody>
                  <a:tcPr marL="91449" marR="91449" marT="45729" marB="45729" anchor="ctr"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2113669184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EX：TA擬定與產品定位分析報告一份 </a:t>
                      </a:r>
                    </a:p>
                  </a:txBody>
                  <a:tcPr marL="91449" marR="91449" marT="45729" marB="45729" anchor="ctr"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4171198784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技術查核點</a:t>
                      </a:r>
                    </a:p>
                  </a:txBody>
                  <a:tcPr marL="68570" marR="68570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EX：完成原型機設計 </a:t>
                      </a: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制訂及完成原型機規格設計（包含設計圖與相關零組件之明確規格，並清楚定義原型機功能規格） </a:t>
                      </a: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54368415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：完成原型機功能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規格驗證 </a:t>
                      </a: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完成原型機預期用途之功能驗證(驗證試驗須包含至少三次獨立測試及具代表性之功能比對，相關功能驗證需有明確之允收標準，並註記是否由第三方具TOF認證實驗室來執行相關驗證報告產出)</a:t>
                      </a: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9943882"/>
                  </a:ext>
                </a:extLst>
              </a:tr>
            </a:tbl>
          </a:graphicData>
        </a:graphic>
      </p:graphicFrame>
      <p:sp>
        <p:nvSpPr>
          <p:cNvPr id="4" name="Google Shape;183;p10">
            <a:extLst>
              <a:ext uri="{FF2B5EF4-FFF2-40B4-BE49-F238E27FC236}">
                <a16:creationId xmlns:a16="http://schemas.microsoft.com/office/drawing/2014/main" id="{346C3BBA-67C0-4357-8A4E-5A09FE47C843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F2DB83C-8A60-4C23-99CE-0C471ABA0FE5}" type="slidenum">
              <a:t>10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9;p11">
            <a:extLst>
              <a:ext uri="{FF2B5EF4-FFF2-40B4-BE49-F238E27FC236}">
                <a16:creationId xmlns:a16="http://schemas.microsoft.com/office/drawing/2014/main" id="{9B2D0418-5A4A-427A-941D-81875C1FB2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0029" y="136519"/>
            <a:ext cx="10972800" cy="708102"/>
          </a:xfrm>
        </p:spPr>
        <p:txBody>
          <a:bodyPr/>
          <a:lstStyle/>
          <a:p>
            <a:pPr lvl="0"/>
            <a:r>
              <a:rPr lang="en-US" altLang="zh-TW" sz="3600" b="1"/>
              <a:t>(</a:t>
            </a:r>
            <a:r>
              <a:rPr lang="zh-TW" altLang="en-US" sz="3600" b="1"/>
              <a:t>四</a:t>
            </a:r>
            <a:r>
              <a:rPr lang="en-US" altLang="zh-TW" sz="3600" b="1"/>
              <a:t>)</a:t>
            </a:r>
            <a:r>
              <a:rPr lang="zh-TW" altLang="en-US" sz="3600" b="1"/>
              <a:t>自提查核點</a:t>
            </a:r>
            <a:r>
              <a:rPr lang="en-US" altLang="zh-TW" sz="3600" b="1"/>
              <a:t>(</a:t>
            </a:r>
            <a:r>
              <a:rPr lang="zh-TW" altLang="en-US" sz="3600" b="1"/>
              <a:t>萌芽</a:t>
            </a:r>
            <a:r>
              <a:rPr lang="en-US" altLang="zh-TW" sz="3600" b="1"/>
              <a:t>)</a:t>
            </a:r>
            <a:r>
              <a:rPr lang="zh-TW" altLang="en-US" sz="3600" b="1">
                <a:solidFill>
                  <a:srgbClr val="FF0000"/>
                </a:solidFill>
              </a:rPr>
              <a:t> </a:t>
            </a:r>
            <a:r>
              <a:rPr lang="en-US" altLang="zh-TW" sz="2400" b="1">
                <a:solidFill>
                  <a:srgbClr val="FF0000"/>
                </a:solidFill>
              </a:rPr>
              <a:t>(</a:t>
            </a:r>
            <a:r>
              <a:rPr lang="zh-TW" altLang="en-US" sz="2400" b="1">
                <a:solidFill>
                  <a:srgbClr val="FF0000"/>
                </a:solidFill>
              </a:rPr>
              <a:t>預估申請經費總和需為個案經費表之總和</a:t>
            </a:r>
            <a:r>
              <a:rPr lang="en-US" altLang="zh-TW" sz="2400" b="1">
                <a:solidFill>
                  <a:srgbClr val="FF0000"/>
                </a:solidFill>
              </a:rPr>
              <a:t>)</a:t>
            </a:r>
            <a:endParaRPr lang="zh-TW" altLang="en-US" sz="3600" b="1"/>
          </a:p>
        </p:txBody>
      </p:sp>
      <p:graphicFrame>
        <p:nvGraphicFramePr>
          <p:cNvPr id="3" name="Google Shape;190;p11">
            <a:extLst>
              <a:ext uri="{FF2B5EF4-FFF2-40B4-BE49-F238E27FC236}">
                <a16:creationId xmlns:a16="http://schemas.microsoft.com/office/drawing/2014/main" id="{A4B62A7D-5F49-4279-89C4-9FE514A84DAC}"/>
              </a:ext>
            </a:extLst>
          </p:cNvPr>
          <p:cNvGraphicFramePr>
            <a:graphicFrameLocks noGrp="1"/>
          </p:cNvGraphicFramePr>
          <p:nvPr/>
        </p:nvGraphicFramePr>
        <p:xfrm>
          <a:off x="118954" y="960440"/>
          <a:ext cx="11990673" cy="5761003"/>
        </p:xfrm>
        <a:graphic>
          <a:graphicData uri="http://schemas.openxmlformats.org/drawingml/2006/table">
            <a:tbl>
              <a:tblPr firstRow="1" bandRow="1">
                <a:effectLst/>
                <a:tableStyleId>{8CB22D24-763E-4D1F-8690-E7C5851E55EB}</a:tableStyleId>
              </a:tblPr>
              <a:tblGrid>
                <a:gridCol w="1015304">
                  <a:extLst>
                    <a:ext uri="{9D8B030D-6E8A-4147-A177-3AD203B41FA5}">
                      <a16:colId xmlns:a16="http://schemas.microsoft.com/office/drawing/2014/main" val="141729116"/>
                    </a:ext>
                  </a:extLst>
                </a:gridCol>
                <a:gridCol w="1165924">
                  <a:extLst>
                    <a:ext uri="{9D8B030D-6E8A-4147-A177-3AD203B41FA5}">
                      <a16:colId xmlns:a16="http://schemas.microsoft.com/office/drawing/2014/main" val="3555702281"/>
                    </a:ext>
                  </a:extLst>
                </a:gridCol>
                <a:gridCol w="2690576">
                  <a:extLst>
                    <a:ext uri="{9D8B030D-6E8A-4147-A177-3AD203B41FA5}">
                      <a16:colId xmlns:a16="http://schemas.microsoft.com/office/drawing/2014/main" val="186860923"/>
                    </a:ext>
                  </a:extLst>
                </a:gridCol>
                <a:gridCol w="4965100">
                  <a:extLst>
                    <a:ext uri="{9D8B030D-6E8A-4147-A177-3AD203B41FA5}">
                      <a16:colId xmlns:a16="http://schemas.microsoft.com/office/drawing/2014/main" val="630674249"/>
                    </a:ext>
                  </a:extLst>
                </a:gridCol>
                <a:gridCol w="2153777">
                  <a:extLst>
                    <a:ext uri="{9D8B030D-6E8A-4147-A177-3AD203B41FA5}">
                      <a16:colId xmlns:a16="http://schemas.microsoft.com/office/drawing/2014/main" val="3526879145"/>
                    </a:ext>
                  </a:extLst>
                </a:gridCol>
              </a:tblGrid>
              <a:tr h="116609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時   間</a:t>
                      </a: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查核點</a:t>
                      </a: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項目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辦理事項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預估申請經費</a:t>
                      </a:r>
                      <a:endParaRPr lang="zh-TW" altLang="en-US" sz="2000" b="1" u="none" strike="noStrike" cap="none">
                        <a:solidFill>
                          <a:srgbClr val="FFFFF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3808554887"/>
                  </a:ext>
                </a:extLst>
              </a:tr>
              <a:tr h="1148724">
                <a:tc rowSpan="4">
                  <a:txBody>
                    <a:bodyPr/>
                    <a:lstStyle/>
                    <a:p>
                      <a:pPr marL="0" marR="24131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期末前</a:t>
                      </a:r>
                    </a:p>
                    <a:p>
                      <a:pPr marL="0" marR="24131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須完成之</a:t>
                      </a:r>
                    </a:p>
                    <a:p>
                      <a:pPr marL="0" marR="24131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查核點</a:t>
                      </a:r>
                    </a:p>
                    <a:p>
                      <a:pPr marL="0" marR="24131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116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6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2000" b="1" i="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0" marB="0" anchor="ctr"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商業查核點</a:t>
                      </a:r>
                    </a:p>
                  </a:txBody>
                  <a:tcPr marL="68570" marR="68570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4131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EX：競爭者分析與智財佈局 (含FTO報告) 報告一份</a:t>
                      </a:r>
                    </a:p>
                  </a:txBody>
                  <a:tcPr marL="68570" marR="68570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22159292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：完整的商業營運計畫書一份 </a:t>
                      </a:r>
                    </a:p>
                  </a:txBody>
                  <a:tcPr marL="68570" marR="68570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0778816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技術查核點</a:t>
                      </a:r>
                    </a:p>
                  </a:txBody>
                  <a:tcPr marL="68570" marR="68570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：完成原型機試量產 </a:t>
                      </a:r>
                    </a:p>
                  </a:txBody>
                  <a:tcPr marL="68570" marR="68570" marT="0" marB="0" anchor="ctr"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完成原型機試量產一批（共計ＸＸ個原型機） 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3652986865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4131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：先期使用者驗證</a:t>
                      </a: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完成原型機驗證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362212925"/>
                  </a:ext>
                </a:extLst>
              </a:tr>
            </a:tbl>
          </a:graphicData>
        </a:graphic>
      </p:graphicFrame>
      <p:sp>
        <p:nvSpPr>
          <p:cNvPr id="4" name="Google Shape;191;p11">
            <a:extLst>
              <a:ext uri="{FF2B5EF4-FFF2-40B4-BE49-F238E27FC236}">
                <a16:creationId xmlns:a16="http://schemas.microsoft.com/office/drawing/2014/main" id="{238C26A5-6226-4495-BE95-DF4BB6D645B2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A2B4CC6-E082-49A4-B86E-D25EAED3E83F}" type="slidenum">
              <a:t>11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97;p12">
            <a:extLst>
              <a:ext uri="{FF2B5EF4-FFF2-40B4-BE49-F238E27FC236}">
                <a16:creationId xmlns:a16="http://schemas.microsoft.com/office/drawing/2014/main" id="{F8877791-E458-4D64-8E0B-7E1A35E4034D}"/>
              </a:ext>
            </a:extLst>
          </p:cNvPr>
          <p:cNvSpPr/>
          <p:nvPr/>
        </p:nvSpPr>
        <p:spPr>
          <a:xfrm>
            <a:off x="488947" y="6246522"/>
            <a:ext cx="11214101" cy="5847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本計畫如同時有申請機構或其他單位（含國內外、大陸地區及港澳）補助項目，請務必於備註欄揭露配合單位名稱、補助項目、補助金額及配合年次等資訊，並請檢附相關證明文件（無配合補助項目者免填） 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3" name="Google Shape;198;p12">
            <a:extLst>
              <a:ext uri="{FF2B5EF4-FFF2-40B4-BE49-F238E27FC236}">
                <a16:creationId xmlns:a16="http://schemas.microsoft.com/office/drawing/2014/main" id="{CE625AEC-F418-4071-9E51-4F2E5937CE19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7EC797C-1893-4100-8A05-FCD81F441656}" type="slidenum">
              <a:t>12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4" name="Google Shape;199;p12">
            <a:extLst>
              <a:ext uri="{FF2B5EF4-FFF2-40B4-BE49-F238E27FC236}">
                <a16:creationId xmlns:a16="http://schemas.microsoft.com/office/drawing/2014/main" id="{7CF47F86-700D-41A3-9154-1500904AC3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2058" y="131600"/>
            <a:ext cx="12027871" cy="738295"/>
          </a:xfrm>
        </p:spPr>
        <p:txBody>
          <a:bodyPr/>
          <a:lstStyle/>
          <a:p>
            <a:pPr lvl="0"/>
            <a:r>
              <a:rPr lang="en-US" altLang="zh-TW" sz="4000" b="1"/>
              <a:t>(</a:t>
            </a:r>
            <a:r>
              <a:rPr lang="zh-TW" altLang="en-US" sz="4000" b="1"/>
              <a:t>五</a:t>
            </a:r>
            <a:r>
              <a:rPr lang="en-US" altLang="zh-TW" sz="4000" b="1"/>
              <a:t>)</a:t>
            </a:r>
            <a:r>
              <a:rPr lang="zh-TW" altLang="en-US" sz="4000" b="1"/>
              <a:t>個案經費表</a:t>
            </a:r>
            <a:r>
              <a:rPr lang="en-US" altLang="zh-TW" sz="2000" b="1"/>
              <a:t>(</a:t>
            </a:r>
            <a:r>
              <a:rPr lang="zh-TW" altLang="en-US" sz="2000" b="1">
                <a:solidFill>
                  <a:srgbClr val="FF0000"/>
                </a:solidFill>
              </a:rPr>
              <a:t>經費請詳述工作項目及預估經費，萌芽案總額以</a:t>
            </a:r>
            <a:r>
              <a:rPr lang="en-US" altLang="zh-TW" sz="2000" b="1">
                <a:solidFill>
                  <a:srgbClr val="FF0000"/>
                </a:solidFill>
              </a:rPr>
              <a:t>800</a:t>
            </a:r>
            <a:r>
              <a:rPr lang="zh-TW" altLang="en-US" sz="2000" b="1">
                <a:solidFill>
                  <a:srgbClr val="FF0000"/>
                </a:solidFill>
              </a:rPr>
              <a:t>萬為原則</a:t>
            </a:r>
            <a:r>
              <a:rPr lang="en-US" altLang="zh-TW" sz="2000" b="1"/>
              <a:t>) </a:t>
            </a:r>
            <a:endParaRPr lang="zh-TW" altLang="en-US" sz="3000"/>
          </a:p>
        </p:txBody>
      </p:sp>
      <p:sp>
        <p:nvSpPr>
          <p:cNvPr id="5" name="Google Shape;200;p12">
            <a:extLst>
              <a:ext uri="{FF2B5EF4-FFF2-40B4-BE49-F238E27FC236}">
                <a16:creationId xmlns:a16="http://schemas.microsoft.com/office/drawing/2014/main" id="{261C039D-6C06-4B6E-90FC-41031371F0BC}"/>
              </a:ext>
            </a:extLst>
          </p:cNvPr>
          <p:cNvSpPr txBox="1"/>
          <p:nvPr/>
        </p:nvSpPr>
        <p:spPr>
          <a:xfrm>
            <a:off x="2441749" y="6018964"/>
            <a:ext cx="184727" cy="369335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000000"/>
              </a:solidFill>
              <a:uFillTx/>
              <a:latin typeface="Palatino Linotype"/>
              <a:ea typeface="Palatino Linotype"/>
              <a:cs typeface="Palatino Linotype"/>
            </a:endParaRPr>
          </a:p>
        </p:txBody>
      </p:sp>
      <p:graphicFrame>
        <p:nvGraphicFramePr>
          <p:cNvPr id="6" name="Google Shape;201;p12">
            <a:extLst>
              <a:ext uri="{FF2B5EF4-FFF2-40B4-BE49-F238E27FC236}">
                <a16:creationId xmlns:a16="http://schemas.microsoft.com/office/drawing/2014/main" id="{7C134343-4852-4A6E-8A04-9CD2125FB6C4}"/>
              </a:ext>
            </a:extLst>
          </p:cNvPr>
          <p:cNvGraphicFramePr>
            <a:graphicFrameLocks noGrp="1"/>
          </p:cNvGraphicFramePr>
          <p:nvPr/>
        </p:nvGraphicFramePr>
        <p:xfrm>
          <a:off x="82058" y="869896"/>
          <a:ext cx="12027871" cy="5254252"/>
        </p:xfrm>
        <a:graphic>
          <a:graphicData uri="http://schemas.openxmlformats.org/drawingml/2006/table">
            <a:tbl>
              <a:tblPr firstRow="1" bandRow="1">
                <a:effectLst/>
                <a:tableStyleId>{8CB22D24-763E-4D1F-8690-E7C5851E55EB}</a:tableStyleId>
              </a:tblPr>
              <a:tblGrid>
                <a:gridCol w="3683696">
                  <a:extLst>
                    <a:ext uri="{9D8B030D-6E8A-4147-A177-3AD203B41FA5}">
                      <a16:colId xmlns:a16="http://schemas.microsoft.com/office/drawing/2014/main" val="456095631"/>
                    </a:ext>
                  </a:extLst>
                </a:gridCol>
                <a:gridCol w="3780952">
                  <a:extLst>
                    <a:ext uri="{9D8B030D-6E8A-4147-A177-3AD203B41FA5}">
                      <a16:colId xmlns:a16="http://schemas.microsoft.com/office/drawing/2014/main" val="3441565835"/>
                    </a:ext>
                  </a:extLst>
                </a:gridCol>
                <a:gridCol w="4563221">
                  <a:extLst>
                    <a:ext uri="{9D8B030D-6E8A-4147-A177-3AD203B41FA5}">
                      <a16:colId xmlns:a16="http://schemas.microsoft.com/office/drawing/2014/main" val="4028831352"/>
                    </a:ext>
                  </a:extLst>
                </a:gridCol>
              </a:tblGrid>
              <a:tr h="455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補助項目 </a:t>
                      </a:r>
                      <a:r>
                        <a:rPr lang="en-US" altLang="zh-TW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\ </a:t>
                      </a: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執行年次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2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115</a:t>
                      </a: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年</a:t>
                      </a:r>
                      <a:r>
                        <a:rPr lang="en-US" altLang="zh-TW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1</a:t>
                      </a: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月至</a:t>
                      </a:r>
                      <a:r>
                        <a:rPr lang="en-US" altLang="zh-TW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11</a:t>
                      </a:r>
                      <a:r>
                        <a:rPr lang="en-US" altLang="zh-TW" sz="2000"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5</a:t>
                      </a: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年</a:t>
                      </a:r>
                      <a:r>
                        <a:rPr lang="en-US" altLang="zh-TW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12</a:t>
                      </a: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月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6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備註：請將相關支用項目做說明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63731102"/>
                  </a:ext>
                </a:extLst>
              </a:tr>
              <a:tr h="405454"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1.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業務費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23289348"/>
                  </a:ext>
                </a:extLst>
              </a:tr>
              <a:tr h="608176">
                <a:tc>
                  <a:txBody>
                    <a:bodyPr/>
                    <a:lstStyle/>
                    <a:p>
                      <a:pPr marL="14097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(1)</a:t>
                      </a:r>
                      <a:r>
                        <a:rPr lang="zh-TW" altLang="en-US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研究人力費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-634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例如：專任人員○名、兼任人員 ○名、國外顧問○名</a:t>
                      </a: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(○○○/○○</a:t>
                      </a:r>
                      <a:r>
                        <a:rPr lang="zh-TW" altLang="en-US" sz="16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單位</a:t>
                      </a: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)</a:t>
                      </a:r>
                      <a:endParaRPr lang="zh-TW" altLang="en-US" sz="16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3529943"/>
                  </a:ext>
                </a:extLst>
              </a:tr>
              <a:tr h="810899"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(2)</a:t>
                      </a:r>
                      <a:r>
                        <a:rPr lang="zh-TW" altLang="en-US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耗材、物品、圖書、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研究設備使用費及雜項費用</a:t>
                      </a:r>
                      <a:endParaRPr lang="zh-TW" altLang="en-US">
                        <a:latin typeface="微軟正黑體" pitchFamily="34"/>
                        <a:ea typeface="微軟正黑體" pitchFamily="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請配合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(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四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)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自提查核點，合理編列經費項目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99657685"/>
                  </a:ext>
                </a:extLst>
              </a:tr>
              <a:tr h="6081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2.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研究設備費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(</a:t>
                      </a:r>
                      <a:r>
                        <a:rPr lang="zh-TW" altLang="en-US" sz="16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原則不予編列，有特殊需求請於會議審時提出，經委員審查同意方可例外編列</a:t>
                      </a: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)</a:t>
                      </a:r>
                      <a:endParaRPr lang="zh-TW" altLang="en-US" sz="16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extLst>
                  <a:ext uri="{0D108BD9-81ED-4DB2-BD59-A6C34878D82A}">
                    <a16:rowId xmlns:a16="http://schemas.microsoft.com/office/drawing/2014/main" val="3674395145"/>
                  </a:ext>
                </a:extLst>
              </a:tr>
              <a:tr h="405454"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3.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國外差旅費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 rowSpan="4"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(</a:t>
                      </a:r>
                      <a:r>
                        <a:rPr lang="zh-TW" altLang="en-US" sz="16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本項若為團隊發展新創必要需求，請詳述規劃地點與內容及執行效益，且必須列為查核點項目</a:t>
                      </a: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)</a:t>
                      </a:r>
                      <a:endParaRPr lang="zh-TW" altLang="en-US" sz="16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extLst>
                  <a:ext uri="{0D108BD9-81ED-4DB2-BD59-A6C34878D82A}">
                    <a16:rowId xmlns:a16="http://schemas.microsoft.com/office/drawing/2014/main" val="220128051"/>
                  </a:ext>
                </a:extLst>
              </a:tr>
              <a:tr h="405454">
                <a:tc>
                  <a:txBody>
                    <a:bodyPr/>
                    <a:lstStyle/>
                    <a:p>
                      <a:pPr marL="142244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(1).</a:t>
                      </a:r>
                      <a:r>
                        <a:rPr lang="zh-TW" altLang="en-US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參與國際展覽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94675"/>
                  </a:ext>
                </a:extLst>
              </a:tr>
              <a:tr h="405454">
                <a:tc>
                  <a:txBody>
                    <a:bodyPr/>
                    <a:lstStyle/>
                    <a:p>
                      <a:pPr marL="13017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(2).</a:t>
                      </a:r>
                      <a:r>
                        <a:rPr lang="zh-TW" altLang="en-US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出席國際會議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338133"/>
                  </a:ext>
                </a:extLst>
              </a:tr>
              <a:tr h="405454">
                <a:tc>
                  <a:txBody>
                    <a:bodyPr/>
                    <a:lstStyle/>
                    <a:p>
                      <a:pPr marL="13017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(3).</a:t>
                      </a:r>
                      <a:r>
                        <a:rPr lang="zh-TW" altLang="en-US" sz="2000" b="0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出國參訪及考察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659194"/>
                  </a:ext>
                </a:extLst>
              </a:tr>
              <a:tr h="33850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4.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管理費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以</a:t>
                      </a:r>
                      <a:r>
                        <a:rPr lang="en-US" altLang="zh-TW" sz="1600" b="1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(</a:t>
                      </a:r>
                      <a:r>
                        <a:rPr lang="zh-TW" altLang="en-US" sz="1600" b="1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業務費</a:t>
                      </a:r>
                      <a:r>
                        <a:rPr lang="en-US" altLang="zh-TW" sz="1600" b="1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-</a:t>
                      </a:r>
                      <a:r>
                        <a:rPr lang="zh-TW" altLang="en-US" sz="1600" b="1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主持人費</a:t>
                      </a:r>
                      <a:r>
                        <a:rPr lang="en-US" altLang="zh-TW" sz="1600" b="1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)15%</a:t>
                      </a:r>
                      <a:r>
                        <a:rPr lang="zh-TW" altLang="en-US" sz="1600" b="1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為上限。</a:t>
                      </a:r>
                      <a:endParaRPr lang="zh-TW" altLang="en-US" sz="1600" b="1" i="0" u="none" strike="noStrike" cap="none">
                        <a:solidFill>
                          <a:srgbClr val="FF0000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6589509"/>
                  </a:ext>
                </a:extLst>
              </a:tr>
              <a:tr h="405454">
                <a:tc>
                  <a:txBody>
                    <a:bodyPr/>
                    <a:lstStyle/>
                    <a:p>
                      <a:pPr marL="6986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合	計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微軟正黑體" pitchFamily="34"/>
                        <a:ea typeface="微軟正黑體" pitchFamily="34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＊經費編列請參閱國科會補助科創計畫第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6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微軟正黑體" pitchFamily="34"/>
                          <a:ea typeface="微軟正黑體" pitchFamily="34"/>
                          <a:cs typeface="Microsoft JhengHei"/>
                        </a:rPr>
                        <a:t>點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9598666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07;p13">
            <a:extLst>
              <a:ext uri="{FF2B5EF4-FFF2-40B4-BE49-F238E27FC236}">
                <a16:creationId xmlns:a16="http://schemas.microsoft.com/office/drawing/2014/main" id="{D07FD080-9164-4DEA-9DF7-6BC280C004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523567"/>
            <a:ext cx="10972800" cy="758302"/>
          </a:xfrm>
        </p:spPr>
        <p:txBody>
          <a:bodyPr/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二、本計畫「智財清單」</a:t>
            </a:r>
            <a:endParaRPr lang="zh-TW" altLang="en-US" sz="4000" b="1">
              <a:solidFill>
                <a:srgbClr val="FF0000"/>
              </a:solidFill>
              <a:latin typeface="PMingLiu"/>
              <a:ea typeface="PMingLiu"/>
            </a:endParaRPr>
          </a:p>
        </p:txBody>
      </p:sp>
      <p:sp>
        <p:nvSpPr>
          <p:cNvPr id="3" name="Google Shape;208;p13">
            <a:extLst>
              <a:ext uri="{FF2B5EF4-FFF2-40B4-BE49-F238E27FC236}">
                <a16:creationId xmlns:a16="http://schemas.microsoft.com/office/drawing/2014/main" id="{67C8A9D7-C73D-4E06-955B-1AEA0E1B8E0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2702" y="1437089"/>
            <a:ext cx="11182353" cy="672714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本計畫「專利布局」之說明</a:t>
            </a:r>
          </a:p>
        </p:txBody>
      </p:sp>
      <p:sp>
        <p:nvSpPr>
          <p:cNvPr id="4" name="Google Shape;209;p13">
            <a:extLst>
              <a:ext uri="{FF2B5EF4-FFF2-40B4-BE49-F238E27FC236}">
                <a16:creationId xmlns:a16="http://schemas.microsoft.com/office/drawing/2014/main" id="{EC41BC09-6419-45AF-89D8-5781EAFF5C27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7F00767-511C-4315-BB28-01C024BB9A31}" type="slidenum">
              <a:t>13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5" name="Google Shape;210;p13">
            <a:extLst>
              <a:ext uri="{FF2B5EF4-FFF2-40B4-BE49-F238E27FC236}">
                <a16:creationId xmlns:a16="http://schemas.microsoft.com/office/drawing/2014/main" id="{1C3BB1CD-848D-4378-BB0A-F2706E998B82}"/>
              </a:ext>
            </a:extLst>
          </p:cNvPr>
          <p:cNvGraphicFramePr>
            <a:graphicFrameLocks noGrp="1"/>
          </p:cNvGraphicFramePr>
          <p:nvPr/>
        </p:nvGraphicFramePr>
        <p:xfrm>
          <a:off x="504821" y="2379652"/>
          <a:ext cx="11393826" cy="1835502"/>
        </p:xfrm>
        <a:graphic>
          <a:graphicData uri="http://schemas.openxmlformats.org/drawingml/2006/table">
            <a:tbl>
              <a:tblPr firstRow="1" bandRow="1">
                <a:effectLst/>
                <a:tableStyleId>{93B43F60-71A1-4E8E-B5EE-AD344571938A}</a:tableStyleId>
              </a:tblPr>
              <a:tblGrid>
                <a:gridCol w="596774">
                  <a:extLst>
                    <a:ext uri="{9D8B030D-6E8A-4147-A177-3AD203B41FA5}">
                      <a16:colId xmlns:a16="http://schemas.microsoft.com/office/drawing/2014/main" val="2227841067"/>
                    </a:ext>
                  </a:extLst>
                </a:gridCol>
                <a:gridCol w="1156926">
                  <a:extLst>
                    <a:ext uri="{9D8B030D-6E8A-4147-A177-3AD203B41FA5}">
                      <a16:colId xmlns:a16="http://schemas.microsoft.com/office/drawing/2014/main" val="11170958"/>
                    </a:ext>
                  </a:extLst>
                </a:gridCol>
                <a:gridCol w="849953">
                  <a:extLst>
                    <a:ext uri="{9D8B030D-6E8A-4147-A177-3AD203B41FA5}">
                      <a16:colId xmlns:a16="http://schemas.microsoft.com/office/drawing/2014/main" val="3537932535"/>
                    </a:ext>
                  </a:extLst>
                </a:gridCol>
                <a:gridCol w="1310353">
                  <a:extLst>
                    <a:ext uri="{9D8B030D-6E8A-4147-A177-3AD203B41FA5}">
                      <a16:colId xmlns:a16="http://schemas.microsoft.com/office/drawing/2014/main" val="3537163425"/>
                    </a:ext>
                  </a:extLst>
                </a:gridCol>
                <a:gridCol w="1088995">
                  <a:extLst>
                    <a:ext uri="{9D8B030D-6E8A-4147-A177-3AD203B41FA5}">
                      <a16:colId xmlns:a16="http://schemas.microsoft.com/office/drawing/2014/main" val="696681596"/>
                    </a:ext>
                  </a:extLst>
                </a:gridCol>
                <a:gridCol w="522378">
                  <a:extLst>
                    <a:ext uri="{9D8B030D-6E8A-4147-A177-3AD203B41FA5}">
                      <a16:colId xmlns:a16="http://schemas.microsoft.com/office/drawing/2014/main" val="1211067263"/>
                    </a:ext>
                  </a:extLst>
                </a:gridCol>
                <a:gridCol w="974448">
                  <a:extLst>
                    <a:ext uri="{9D8B030D-6E8A-4147-A177-3AD203B41FA5}">
                      <a16:colId xmlns:a16="http://schemas.microsoft.com/office/drawing/2014/main" val="703535526"/>
                    </a:ext>
                  </a:extLst>
                </a:gridCol>
                <a:gridCol w="1404527">
                  <a:extLst>
                    <a:ext uri="{9D8B030D-6E8A-4147-A177-3AD203B41FA5}">
                      <a16:colId xmlns:a16="http://schemas.microsoft.com/office/drawing/2014/main" val="3841114405"/>
                    </a:ext>
                  </a:extLst>
                </a:gridCol>
                <a:gridCol w="2207096">
                  <a:extLst>
                    <a:ext uri="{9D8B030D-6E8A-4147-A177-3AD203B41FA5}">
                      <a16:colId xmlns:a16="http://schemas.microsoft.com/office/drawing/2014/main" val="1242326464"/>
                    </a:ext>
                  </a:extLst>
                </a:gridCol>
                <a:gridCol w="1282372">
                  <a:extLst>
                    <a:ext uri="{9D8B030D-6E8A-4147-A177-3AD203B41FA5}">
                      <a16:colId xmlns:a16="http://schemas.microsoft.com/office/drawing/2014/main" val="538654328"/>
                    </a:ext>
                  </a:extLst>
                </a:gridCol>
              </a:tblGrid>
              <a:tr h="54224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</a:t>
                      </a:r>
                      <a:r>
                        <a:rPr 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類別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專利名稱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證書號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有效日期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申請人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申請國家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專利發明人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計畫補助經費來源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部會、計畫名稱及計畫編號</a:t>
                      </a: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專利授權狀態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若已授權需說明專屬或非專屬授權、授權範圍、地區、金額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佔此計畫申請標的之技術佔比(%)</a:t>
                      </a: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2055313542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發明專利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xxxxxxxxx</a:t>
                      </a: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xxxxxxxxx</a:t>
                      </a: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年月日</a:t>
                      </a: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~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年月日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xx大學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台灣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王小明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尚未授權予任何人使用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39622677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4035152508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456429041"/>
                  </a:ext>
                </a:extLst>
              </a:tr>
            </a:tbl>
          </a:graphicData>
        </a:graphic>
      </p:graphicFrame>
      <p:sp>
        <p:nvSpPr>
          <p:cNvPr id="6" name="Google Shape;211;p13">
            <a:extLst>
              <a:ext uri="{FF2B5EF4-FFF2-40B4-BE49-F238E27FC236}">
                <a16:creationId xmlns:a16="http://schemas.microsoft.com/office/drawing/2014/main" id="{DBFA022E-8449-4B52-BAAC-6AF955E9FEDF}"/>
              </a:ext>
            </a:extLst>
          </p:cNvPr>
          <p:cNvSpPr txBox="1"/>
          <p:nvPr/>
        </p:nvSpPr>
        <p:spPr>
          <a:xfrm>
            <a:off x="9234141" y="1963491"/>
            <a:ext cx="2664515" cy="338556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*所有智財比例總和為</a:t>
            </a:r>
            <a:r>
              <a:rPr lang="en-US" altLang="zh-TW" sz="16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100%</a:t>
            </a:r>
            <a:endParaRPr lang="zh-TW" altLang="en-US" sz="1600" b="1" i="0" u="none" strike="noStrike" kern="0" cap="none" spc="0" baseline="0">
              <a:solidFill>
                <a:srgbClr val="455F51"/>
              </a:solidFill>
              <a:uFillTx/>
              <a:latin typeface="Microsoft JhengHei"/>
              <a:ea typeface="Microsoft JhengHei"/>
              <a:cs typeface="Microsoft JhengHei"/>
            </a:endParaRPr>
          </a:p>
        </p:txBody>
      </p:sp>
      <p:graphicFrame>
        <p:nvGraphicFramePr>
          <p:cNvPr id="7" name="Google Shape;212;p13">
            <a:extLst>
              <a:ext uri="{FF2B5EF4-FFF2-40B4-BE49-F238E27FC236}">
                <a16:creationId xmlns:a16="http://schemas.microsoft.com/office/drawing/2014/main" id="{0AF9D350-0970-4F16-8EF0-B65D84102F71}"/>
              </a:ext>
            </a:extLst>
          </p:cNvPr>
          <p:cNvGraphicFramePr>
            <a:graphicFrameLocks noGrp="1"/>
          </p:cNvGraphicFramePr>
          <p:nvPr/>
        </p:nvGraphicFramePr>
        <p:xfrm>
          <a:off x="515273" y="4841930"/>
          <a:ext cx="11383374" cy="1835502"/>
        </p:xfrm>
        <a:graphic>
          <a:graphicData uri="http://schemas.openxmlformats.org/drawingml/2006/table">
            <a:tbl>
              <a:tblPr firstRow="1" bandRow="1">
                <a:effectLst/>
                <a:tableStyleId>{93B43F60-71A1-4E8E-B5EE-AD344571938A}</a:tableStyleId>
              </a:tblPr>
              <a:tblGrid>
                <a:gridCol w="596225">
                  <a:extLst>
                    <a:ext uri="{9D8B030D-6E8A-4147-A177-3AD203B41FA5}">
                      <a16:colId xmlns:a16="http://schemas.microsoft.com/office/drawing/2014/main" val="3048414201"/>
                    </a:ext>
                  </a:extLst>
                </a:gridCol>
                <a:gridCol w="1155847">
                  <a:extLst>
                    <a:ext uri="{9D8B030D-6E8A-4147-A177-3AD203B41FA5}">
                      <a16:colId xmlns:a16="http://schemas.microsoft.com/office/drawing/2014/main" val="1389032909"/>
                    </a:ext>
                  </a:extLst>
                </a:gridCol>
                <a:gridCol w="849175">
                  <a:extLst>
                    <a:ext uri="{9D8B030D-6E8A-4147-A177-3AD203B41FA5}">
                      <a16:colId xmlns:a16="http://schemas.microsoft.com/office/drawing/2014/main" val="3505173699"/>
                    </a:ext>
                  </a:extLst>
                </a:gridCol>
                <a:gridCol w="1309146">
                  <a:extLst>
                    <a:ext uri="{9D8B030D-6E8A-4147-A177-3AD203B41FA5}">
                      <a16:colId xmlns:a16="http://schemas.microsoft.com/office/drawing/2014/main" val="3957479719"/>
                    </a:ext>
                  </a:extLst>
                </a:gridCol>
                <a:gridCol w="1087998">
                  <a:extLst>
                    <a:ext uri="{9D8B030D-6E8A-4147-A177-3AD203B41FA5}">
                      <a16:colId xmlns:a16="http://schemas.microsoft.com/office/drawing/2014/main" val="1454716803"/>
                    </a:ext>
                  </a:extLst>
                </a:gridCol>
                <a:gridCol w="521902">
                  <a:extLst>
                    <a:ext uri="{9D8B030D-6E8A-4147-A177-3AD203B41FA5}">
                      <a16:colId xmlns:a16="http://schemas.microsoft.com/office/drawing/2014/main" val="2153067912"/>
                    </a:ext>
                  </a:extLst>
                </a:gridCol>
                <a:gridCol w="973570">
                  <a:extLst>
                    <a:ext uri="{9D8B030D-6E8A-4147-A177-3AD203B41FA5}">
                      <a16:colId xmlns:a16="http://schemas.microsoft.com/office/drawing/2014/main" val="232653158"/>
                    </a:ext>
                  </a:extLst>
                </a:gridCol>
                <a:gridCol w="1403229">
                  <a:extLst>
                    <a:ext uri="{9D8B030D-6E8A-4147-A177-3AD203B41FA5}">
                      <a16:colId xmlns:a16="http://schemas.microsoft.com/office/drawing/2014/main" val="3447915653"/>
                    </a:ext>
                  </a:extLst>
                </a:gridCol>
                <a:gridCol w="2205075">
                  <a:extLst>
                    <a:ext uri="{9D8B030D-6E8A-4147-A177-3AD203B41FA5}">
                      <a16:colId xmlns:a16="http://schemas.microsoft.com/office/drawing/2014/main" val="3558477945"/>
                    </a:ext>
                  </a:extLst>
                </a:gridCol>
                <a:gridCol w="1281202">
                  <a:extLst>
                    <a:ext uri="{9D8B030D-6E8A-4147-A177-3AD203B41FA5}">
                      <a16:colId xmlns:a16="http://schemas.microsoft.com/office/drawing/2014/main" val="1183086138"/>
                    </a:ext>
                  </a:extLst>
                </a:gridCol>
              </a:tblGrid>
              <a:tr h="54224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</a:t>
                      </a: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類別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專利名稱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申請號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申請日期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申請人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申請國家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專利發明人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計畫補助經費來源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部會、計畫名稱及計畫編號</a:t>
                      </a:r>
                      <a:r>
                        <a:rPr lang="en-US" alt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專利授權狀態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若已授權需說明專屬或非專屬授權、授權範圍、地區、金額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佔此計畫申請標的之技術佔比(%)</a:t>
                      </a: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4246545804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發明專利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xxxxxxxxx</a:t>
                      </a: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xxxxxxxxx</a:t>
                      </a: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年月日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xx大學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台灣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王小明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尚未授權予任何人使用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568304971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782526136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2003353666"/>
                  </a:ext>
                </a:extLst>
              </a:tr>
            </a:tbl>
          </a:graphicData>
        </a:graphic>
      </p:graphicFrame>
      <p:sp>
        <p:nvSpPr>
          <p:cNvPr id="8" name="Google Shape;213;p13">
            <a:extLst>
              <a:ext uri="{FF2B5EF4-FFF2-40B4-BE49-F238E27FC236}">
                <a16:creationId xmlns:a16="http://schemas.microsoft.com/office/drawing/2014/main" id="{0FC049DC-B064-4858-9D25-55F0841AA534}"/>
              </a:ext>
            </a:extLst>
          </p:cNvPr>
          <p:cNvSpPr/>
          <p:nvPr/>
        </p:nvSpPr>
        <p:spPr>
          <a:xfrm>
            <a:off x="482702" y="4403622"/>
            <a:ext cx="10591696" cy="4569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已申請未核准之專利清單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" name="Google Shape;214;p13">
            <a:extLst>
              <a:ext uri="{FF2B5EF4-FFF2-40B4-BE49-F238E27FC236}">
                <a16:creationId xmlns:a16="http://schemas.microsoft.com/office/drawing/2014/main" id="{ECCB018B-EC83-478E-A893-D07AB24FFC6A}"/>
              </a:ext>
            </a:extLst>
          </p:cNvPr>
          <p:cNvSpPr/>
          <p:nvPr/>
        </p:nvSpPr>
        <p:spPr>
          <a:xfrm>
            <a:off x="482702" y="1922736"/>
            <a:ext cx="10591696" cy="50783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已核准之專利清單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20;p14">
            <a:extLst>
              <a:ext uri="{FF2B5EF4-FFF2-40B4-BE49-F238E27FC236}">
                <a16:creationId xmlns:a16="http://schemas.microsoft.com/office/drawing/2014/main" id="{D8788604-687F-4E69-9D35-E926D25D02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523567"/>
            <a:ext cx="10972800" cy="758302"/>
          </a:xfrm>
        </p:spPr>
        <p:txBody>
          <a:bodyPr/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二、本計畫「智財清單」</a:t>
            </a:r>
            <a:endParaRPr lang="zh-TW" altLang="en-US" sz="4000" b="1">
              <a:latin typeface="PMingLiu"/>
              <a:ea typeface="PMingLiu"/>
            </a:endParaRPr>
          </a:p>
        </p:txBody>
      </p:sp>
      <p:sp>
        <p:nvSpPr>
          <p:cNvPr id="3" name="Google Shape;221;p14">
            <a:extLst>
              <a:ext uri="{FF2B5EF4-FFF2-40B4-BE49-F238E27FC236}">
                <a16:creationId xmlns:a16="http://schemas.microsoft.com/office/drawing/2014/main" id="{2089AC83-D02B-4402-B712-CAEA60A8464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2702" y="1437089"/>
            <a:ext cx="11182353" cy="672714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本計畫「營業秘密」、「專利申請」之說明</a:t>
            </a:r>
          </a:p>
        </p:txBody>
      </p:sp>
      <p:sp>
        <p:nvSpPr>
          <p:cNvPr id="4" name="Google Shape;222;p14">
            <a:extLst>
              <a:ext uri="{FF2B5EF4-FFF2-40B4-BE49-F238E27FC236}">
                <a16:creationId xmlns:a16="http://schemas.microsoft.com/office/drawing/2014/main" id="{A5A4D8CB-A24D-4562-B955-614AA7D7BFAB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E547A73-7F03-4CDD-8C12-154F9BE54E43}" type="slidenum">
              <a:t>14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5" name="Google Shape;223;p14">
            <a:extLst>
              <a:ext uri="{FF2B5EF4-FFF2-40B4-BE49-F238E27FC236}">
                <a16:creationId xmlns:a16="http://schemas.microsoft.com/office/drawing/2014/main" id="{EEAA83CB-6B1B-4E0D-AA51-929A49696342}"/>
              </a:ext>
            </a:extLst>
          </p:cNvPr>
          <p:cNvGraphicFramePr>
            <a:graphicFrameLocks noGrp="1"/>
          </p:cNvGraphicFramePr>
          <p:nvPr/>
        </p:nvGraphicFramePr>
        <p:xfrm>
          <a:off x="504821" y="2379652"/>
          <a:ext cx="11316495" cy="2068290"/>
        </p:xfrm>
        <a:graphic>
          <a:graphicData uri="http://schemas.openxmlformats.org/drawingml/2006/table">
            <a:tbl>
              <a:tblPr firstRow="1" bandRow="1">
                <a:effectLst/>
                <a:tableStyleId>{93B43F60-71A1-4E8E-B5EE-AD344571938A}</a:tableStyleId>
              </a:tblPr>
              <a:tblGrid>
                <a:gridCol w="2180551">
                  <a:extLst>
                    <a:ext uri="{9D8B030D-6E8A-4147-A177-3AD203B41FA5}">
                      <a16:colId xmlns:a16="http://schemas.microsoft.com/office/drawing/2014/main" val="1494435932"/>
                    </a:ext>
                  </a:extLst>
                </a:gridCol>
                <a:gridCol w="1799749">
                  <a:extLst>
                    <a:ext uri="{9D8B030D-6E8A-4147-A177-3AD203B41FA5}">
                      <a16:colId xmlns:a16="http://schemas.microsoft.com/office/drawing/2014/main" val="1450906572"/>
                    </a:ext>
                  </a:extLst>
                </a:gridCol>
                <a:gridCol w="2706322">
                  <a:extLst>
                    <a:ext uri="{9D8B030D-6E8A-4147-A177-3AD203B41FA5}">
                      <a16:colId xmlns:a16="http://schemas.microsoft.com/office/drawing/2014/main" val="3924717649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590231195"/>
                    </a:ext>
                  </a:extLst>
                </a:gridCol>
                <a:gridCol w="2417024">
                  <a:extLst>
                    <a:ext uri="{9D8B030D-6E8A-4147-A177-3AD203B41FA5}">
                      <a16:colId xmlns:a16="http://schemas.microsoft.com/office/drawing/2014/main" val="4019832071"/>
                    </a:ext>
                  </a:extLst>
                </a:gridCol>
              </a:tblGrid>
              <a:tr h="47997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營業秘密名稱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技術內容開發人員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營業秘密已採取合理之保密措施自評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計畫補助經費來源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部會、計畫名稱及計畫編號</a:t>
                      </a:r>
                      <a:r>
                        <a:rPr lang="en-US" alt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佔此計畫申請標的之技術佔比(%)</a:t>
                      </a: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3056967015"/>
                  </a:ext>
                </a:extLst>
              </a:tr>
              <a:tr h="70442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例：限制可接觸營業秘密人員身份、文件標明『機密』或『限閱』等註記、營業秘密存放地點及妥善管理措施 (上鎖/設定密碼/非通常可接觸地點等)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934808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727522443"/>
                  </a:ext>
                </a:extLst>
              </a:tr>
              <a:tr h="35074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409618185"/>
                  </a:ext>
                </a:extLst>
              </a:tr>
            </a:tbl>
          </a:graphicData>
        </a:graphic>
      </p:graphicFrame>
      <p:sp>
        <p:nvSpPr>
          <p:cNvPr id="6" name="Google Shape;224;p14">
            <a:extLst>
              <a:ext uri="{FF2B5EF4-FFF2-40B4-BE49-F238E27FC236}">
                <a16:creationId xmlns:a16="http://schemas.microsoft.com/office/drawing/2014/main" id="{E5C2C0DE-D668-4C0D-95A1-6E13FE9DAD21}"/>
              </a:ext>
            </a:extLst>
          </p:cNvPr>
          <p:cNvSpPr txBox="1"/>
          <p:nvPr/>
        </p:nvSpPr>
        <p:spPr>
          <a:xfrm>
            <a:off x="9234141" y="1963491"/>
            <a:ext cx="2664515" cy="338556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*所有智財比例總和為</a:t>
            </a:r>
            <a:r>
              <a:rPr lang="en-US" altLang="zh-TW" sz="16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100%</a:t>
            </a:r>
            <a:endParaRPr lang="zh-TW" altLang="en-US" sz="1600" b="1" i="0" u="none" strike="noStrike" kern="0" cap="none" spc="0" baseline="0">
              <a:solidFill>
                <a:srgbClr val="455F51"/>
              </a:solidFill>
              <a:uFillTx/>
              <a:latin typeface="Microsoft JhengHei"/>
              <a:ea typeface="Microsoft JhengHei"/>
              <a:cs typeface="Microsoft JhengHei"/>
            </a:endParaRPr>
          </a:p>
        </p:txBody>
      </p:sp>
      <p:graphicFrame>
        <p:nvGraphicFramePr>
          <p:cNvPr id="7" name="Google Shape;225;p14">
            <a:extLst>
              <a:ext uri="{FF2B5EF4-FFF2-40B4-BE49-F238E27FC236}">
                <a16:creationId xmlns:a16="http://schemas.microsoft.com/office/drawing/2014/main" id="{E283D0F3-07FD-4BD6-BCD8-09E4F452C119}"/>
              </a:ext>
            </a:extLst>
          </p:cNvPr>
          <p:cNvGraphicFramePr>
            <a:graphicFrameLocks noGrp="1"/>
          </p:cNvGraphicFramePr>
          <p:nvPr/>
        </p:nvGraphicFramePr>
        <p:xfrm>
          <a:off x="515273" y="4957483"/>
          <a:ext cx="11305998" cy="1609078"/>
        </p:xfrm>
        <a:graphic>
          <a:graphicData uri="http://schemas.openxmlformats.org/drawingml/2006/table">
            <a:tbl>
              <a:tblPr firstRow="1" bandRow="1">
                <a:effectLst/>
                <a:tableStyleId>{93B43F60-71A1-4E8E-B5EE-AD344571938A}</a:tableStyleId>
              </a:tblPr>
              <a:tblGrid>
                <a:gridCol w="792227">
                  <a:extLst>
                    <a:ext uri="{9D8B030D-6E8A-4147-A177-3AD203B41FA5}">
                      <a16:colId xmlns:a16="http://schemas.microsoft.com/office/drawing/2014/main" val="1363342215"/>
                    </a:ext>
                  </a:extLst>
                </a:gridCol>
                <a:gridCol w="1751898">
                  <a:extLst>
                    <a:ext uri="{9D8B030D-6E8A-4147-A177-3AD203B41FA5}">
                      <a16:colId xmlns:a16="http://schemas.microsoft.com/office/drawing/2014/main" val="1015436525"/>
                    </a:ext>
                  </a:extLst>
                </a:gridCol>
                <a:gridCol w="1153671">
                  <a:extLst>
                    <a:ext uri="{9D8B030D-6E8A-4147-A177-3AD203B41FA5}">
                      <a16:colId xmlns:a16="http://schemas.microsoft.com/office/drawing/2014/main" val="4186418133"/>
                    </a:ext>
                  </a:extLst>
                </a:gridCol>
                <a:gridCol w="1042571">
                  <a:extLst>
                    <a:ext uri="{9D8B030D-6E8A-4147-A177-3AD203B41FA5}">
                      <a16:colId xmlns:a16="http://schemas.microsoft.com/office/drawing/2014/main" val="3636650270"/>
                    </a:ext>
                  </a:extLst>
                </a:gridCol>
                <a:gridCol w="1128049">
                  <a:extLst>
                    <a:ext uri="{9D8B030D-6E8A-4147-A177-3AD203B41FA5}">
                      <a16:colId xmlns:a16="http://schemas.microsoft.com/office/drawing/2014/main" val="400236318"/>
                    </a:ext>
                  </a:extLst>
                </a:gridCol>
                <a:gridCol w="1631801">
                  <a:extLst>
                    <a:ext uri="{9D8B030D-6E8A-4147-A177-3AD203B41FA5}">
                      <a16:colId xmlns:a16="http://schemas.microsoft.com/office/drawing/2014/main" val="3810327610"/>
                    </a:ext>
                  </a:extLst>
                </a:gridCol>
                <a:gridCol w="2103403">
                  <a:extLst>
                    <a:ext uri="{9D8B030D-6E8A-4147-A177-3AD203B41FA5}">
                      <a16:colId xmlns:a16="http://schemas.microsoft.com/office/drawing/2014/main" val="929555080"/>
                    </a:ext>
                  </a:extLst>
                </a:gridCol>
                <a:gridCol w="1702375">
                  <a:extLst>
                    <a:ext uri="{9D8B030D-6E8A-4147-A177-3AD203B41FA5}">
                      <a16:colId xmlns:a16="http://schemas.microsoft.com/office/drawing/2014/main" val="1771825981"/>
                    </a:ext>
                  </a:extLst>
                </a:gridCol>
              </a:tblGrid>
              <a:tr h="54224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</a:t>
                      </a: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類別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預計專利申請名稱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預計申請日期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申請人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預計申請國家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預計認列發明人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計畫補助經費來源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部會、計畫名稱及計畫編號</a:t>
                      </a:r>
                      <a:r>
                        <a:rPr lang="en-US" alt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佔此計畫申請標的之技術佔比(%)</a:t>
                      </a: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2256049671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發明專利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xxxxxxxxx</a:t>
                      </a: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年月日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4226351830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919985154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164671441"/>
                  </a:ext>
                </a:extLst>
              </a:tr>
            </a:tbl>
          </a:graphicData>
        </a:graphic>
      </p:graphicFrame>
      <p:sp>
        <p:nvSpPr>
          <p:cNvPr id="8" name="Google Shape;226;p14">
            <a:extLst>
              <a:ext uri="{FF2B5EF4-FFF2-40B4-BE49-F238E27FC236}">
                <a16:creationId xmlns:a16="http://schemas.microsoft.com/office/drawing/2014/main" id="{7D020A53-95B2-4C30-95AD-2DE4C5EF50EF}"/>
              </a:ext>
            </a:extLst>
          </p:cNvPr>
          <p:cNvSpPr/>
          <p:nvPr/>
        </p:nvSpPr>
        <p:spPr>
          <a:xfrm>
            <a:off x="482702" y="4519175"/>
            <a:ext cx="10591696" cy="4569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尚未申請，但計畫執行期間內將會申請之專利清單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" name="Google Shape;227;p14">
            <a:extLst>
              <a:ext uri="{FF2B5EF4-FFF2-40B4-BE49-F238E27FC236}">
                <a16:creationId xmlns:a16="http://schemas.microsoft.com/office/drawing/2014/main" id="{816F1E0C-0DFC-4EB0-A07B-64E198A26959}"/>
              </a:ext>
            </a:extLst>
          </p:cNvPr>
          <p:cNvSpPr/>
          <p:nvPr/>
        </p:nvSpPr>
        <p:spPr>
          <a:xfrm>
            <a:off x="482702" y="1922736"/>
            <a:ext cx="10591696" cy="4569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營業秘密自評</a:t>
            </a:r>
            <a:r>
              <a:rPr lang="en-US" altLang="zh-TW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(</a:t>
            </a: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若無則免</a:t>
            </a:r>
            <a:r>
              <a:rPr lang="en-US" altLang="zh-TW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)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3;p15">
            <a:extLst>
              <a:ext uri="{FF2B5EF4-FFF2-40B4-BE49-F238E27FC236}">
                <a16:creationId xmlns:a16="http://schemas.microsoft.com/office/drawing/2014/main" id="{96A78391-03A3-474F-AF2F-C368D847E5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11197"/>
            <a:ext cx="10972800" cy="736329"/>
          </a:xfrm>
        </p:spPr>
        <p:txBody>
          <a:bodyPr/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附件一、計畫主持人過往研究成果</a:t>
            </a:r>
          </a:p>
        </p:txBody>
      </p:sp>
      <p:sp>
        <p:nvSpPr>
          <p:cNvPr id="3" name="Google Shape;234;p15">
            <a:extLst>
              <a:ext uri="{FF2B5EF4-FFF2-40B4-BE49-F238E27FC236}">
                <a16:creationId xmlns:a16="http://schemas.microsoft.com/office/drawing/2014/main" id="{10CF92C7-4BF3-4285-A7DA-51D7A60FA68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7747" y="1054083"/>
            <a:ext cx="11182353" cy="607984"/>
          </a:xfrm>
        </p:spPr>
        <p:txBody>
          <a:bodyPr/>
          <a:lstStyle/>
          <a:p>
            <a:pPr marL="274320" lvl="0" indent="-274320">
              <a:lnSpc>
                <a:spcPct val="14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過往相關計畫補助狀況</a:t>
            </a:r>
          </a:p>
        </p:txBody>
      </p:sp>
      <p:sp>
        <p:nvSpPr>
          <p:cNvPr id="4" name="Google Shape;235;p15">
            <a:extLst>
              <a:ext uri="{FF2B5EF4-FFF2-40B4-BE49-F238E27FC236}">
                <a16:creationId xmlns:a16="http://schemas.microsoft.com/office/drawing/2014/main" id="{78271775-D121-4ADE-97FB-0F679CE41FC2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EE38CA5-E873-41F1-81FE-B019E25C716B}" type="slidenum">
              <a:t>15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5" name="Google Shape;236;p15">
            <a:extLst>
              <a:ext uri="{FF2B5EF4-FFF2-40B4-BE49-F238E27FC236}">
                <a16:creationId xmlns:a16="http://schemas.microsoft.com/office/drawing/2014/main" id="{2EE1F8D9-35BA-4C86-8DF2-204FA13F5192}"/>
              </a:ext>
            </a:extLst>
          </p:cNvPr>
          <p:cNvGraphicFramePr>
            <a:graphicFrameLocks noGrp="1"/>
          </p:cNvGraphicFramePr>
          <p:nvPr/>
        </p:nvGraphicFramePr>
        <p:xfrm>
          <a:off x="198305" y="2294211"/>
          <a:ext cx="11807372" cy="3900940"/>
        </p:xfrm>
        <a:graphic>
          <a:graphicData uri="http://schemas.openxmlformats.org/drawingml/2006/table">
            <a:tbl>
              <a:tblPr>
                <a:effectLst/>
                <a:tableStyleId>{8CB22D24-763E-4D1F-8690-E7C5851E55EB}</a:tableStyleId>
              </a:tblPr>
              <a:tblGrid>
                <a:gridCol w="3528779">
                  <a:extLst>
                    <a:ext uri="{9D8B030D-6E8A-4147-A177-3AD203B41FA5}">
                      <a16:colId xmlns:a16="http://schemas.microsoft.com/office/drawing/2014/main" val="1628677690"/>
                    </a:ext>
                  </a:extLst>
                </a:gridCol>
                <a:gridCol w="1177354">
                  <a:extLst>
                    <a:ext uri="{9D8B030D-6E8A-4147-A177-3AD203B41FA5}">
                      <a16:colId xmlns:a16="http://schemas.microsoft.com/office/drawing/2014/main" val="3456010584"/>
                    </a:ext>
                  </a:extLst>
                </a:gridCol>
                <a:gridCol w="1388004">
                  <a:extLst>
                    <a:ext uri="{9D8B030D-6E8A-4147-A177-3AD203B41FA5}">
                      <a16:colId xmlns:a16="http://schemas.microsoft.com/office/drawing/2014/main" val="1448283770"/>
                    </a:ext>
                  </a:extLst>
                </a:gridCol>
                <a:gridCol w="1142652">
                  <a:extLst>
                    <a:ext uri="{9D8B030D-6E8A-4147-A177-3AD203B41FA5}">
                      <a16:colId xmlns:a16="http://schemas.microsoft.com/office/drawing/2014/main" val="1606649349"/>
                    </a:ext>
                  </a:extLst>
                </a:gridCol>
                <a:gridCol w="1142652">
                  <a:extLst>
                    <a:ext uri="{9D8B030D-6E8A-4147-A177-3AD203B41FA5}">
                      <a16:colId xmlns:a16="http://schemas.microsoft.com/office/drawing/2014/main" val="3661953606"/>
                    </a:ext>
                  </a:extLst>
                </a:gridCol>
                <a:gridCol w="1142652">
                  <a:extLst>
                    <a:ext uri="{9D8B030D-6E8A-4147-A177-3AD203B41FA5}">
                      <a16:colId xmlns:a16="http://schemas.microsoft.com/office/drawing/2014/main" val="3301893339"/>
                    </a:ext>
                  </a:extLst>
                </a:gridCol>
                <a:gridCol w="1142652">
                  <a:extLst>
                    <a:ext uri="{9D8B030D-6E8A-4147-A177-3AD203B41FA5}">
                      <a16:colId xmlns:a16="http://schemas.microsoft.com/office/drawing/2014/main" val="3671568427"/>
                    </a:ext>
                  </a:extLst>
                </a:gridCol>
                <a:gridCol w="1142652">
                  <a:extLst>
                    <a:ext uri="{9D8B030D-6E8A-4147-A177-3AD203B41FA5}">
                      <a16:colId xmlns:a16="http://schemas.microsoft.com/office/drawing/2014/main" val="675854033"/>
                    </a:ext>
                  </a:extLst>
                </a:gridCol>
              </a:tblGrid>
              <a:tr h="1121676"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計畫名稱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（本部補助者請註明編號）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計畫內擔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任之工作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起迄年月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補助或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委託機構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執行情形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預期</a:t>
                      </a:r>
                      <a:r>
                        <a:rPr lang="en-US" altLang="zh-TW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KPI</a:t>
                      </a:r>
                      <a:r>
                        <a:rPr lang="zh-TW" altLang="en-US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設定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若無則填寫無</a:t>
                      </a:r>
                      <a:r>
                        <a:rPr lang="en-US" altLang="zh-TW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6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實際KPI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達成情形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核定經費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總額</a:t>
                      </a: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163632744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 ○○○○○○○○○個案</a:t>
                      </a:r>
                    </a:p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</a:t>
                      </a:r>
                      <a:r>
                        <a:rPr lang="en-US" alt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(106-○○○-○-○○○-○○○-)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主持人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○/○/○-○/○/○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國科會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已結案/執行中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000,000</a:t>
                      </a: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527663509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3303759839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4186865002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395726461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505473532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785521339"/>
                  </a:ext>
                </a:extLst>
              </a:tr>
            </a:tbl>
          </a:graphicData>
        </a:graphic>
      </p:graphicFrame>
      <p:sp>
        <p:nvSpPr>
          <p:cNvPr id="6" name="Google Shape;237;p15">
            <a:extLst>
              <a:ext uri="{FF2B5EF4-FFF2-40B4-BE49-F238E27FC236}">
                <a16:creationId xmlns:a16="http://schemas.microsoft.com/office/drawing/2014/main" id="{001DCBC7-3031-4457-887F-ADF5A01DAB43}"/>
              </a:ext>
            </a:extLst>
          </p:cNvPr>
          <p:cNvSpPr txBox="1"/>
          <p:nvPr/>
        </p:nvSpPr>
        <p:spPr>
          <a:xfrm>
            <a:off x="7803571" y="1194279"/>
            <a:ext cx="4202033" cy="427500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  <p:txBody>
          <a:bodyPr vert="horz" wrap="square" lIns="91421" tIns="45701" rIns="91421" bIns="45701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0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註：各學門自由型計畫無須填寫</a:t>
            </a:r>
            <a:r>
              <a:rPr lang="en-US" altLang="zh-TW" sz="1600" b="0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KPI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7" name="Google Shape;238;p15">
            <a:extLst>
              <a:ext uri="{FF2B5EF4-FFF2-40B4-BE49-F238E27FC236}">
                <a16:creationId xmlns:a16="http://schemas.microsoft.com/office/drawing/2014/main" id="{7BAB3C1E-10A4-4CCE-ABF2-44BE630B5196}"/>
              </a:ext>
            </a:extLst>
          </p:cNvPr>
          <p:cNvSpPr txBox="1"/>
          <p:nvPr/>
        </p:nvSpPr>
        <p:spPr>
          <a:xfrm>
            <a:off x="443932" y="1669996"/>
            <a:ext cx="11278173" cy="646334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請務必詳實填寫所有與本計畫相關之研究計畫</a:t>
            </a:r>
            <a:r>
              <a:rPr lang="en-US" altLang="zh-TW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(</a:t>
            </a: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含國內外、大陸地區及港澳</a:t>
            </a:r>
            <a:r>
              <a:rPr lang="en-US" altLang="zh-TW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)</a:t>
            </a: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，不限於本會計畫。若涉及國外、大陸地區及港澳，請依各該主管機關相關法令規定辦理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8" name="Google Shape;239;p15">
            <a:extLst>
              <a:ext uri="{FF2B5EF4-FFF2-40B4-BE49-F238E27FC236}">
                <a16:creationId xmlns:a16="http://schemas.microsoft.com/office/drawing/2014/main" id="{B341AECB-A95E-4EE9-BBE1-FAB9B8CB0853}"/>
              </a:ext>
            </a:extLst>
          </p:cNvPr>
          <p:cNvSpPr txBox="1"/>
          <p:nvPr/>
        </p:nvSpPr>
        <p:spPr>
          <a:xfrm>
            <a:off x="583624" y="6293696"/>
            <a:ext cx="9436672" cy="369335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註：上表計畫補助狀況請務必同步於本會學術研發服務網更新，以利查對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5;p16">
            <a:extLst>
              <a:ext uri="{FF2B5EF4-FFF2-40B4-BE49-F238E27FC236}">
                <a16:creationId xmlns:a16="http://schemas.microsoft.com/office/drawing/2014/main" id="{F41372C6-6EFA-4A70-976E-CEEF3A96B5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523567"/>
            <a:ext cx="10972800" cy="1143000"/>
          </a:xfrm>
        </p:spPr>
        <p:txBody>
          <a:bodyPr/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附件一、計畫主持人過往研究成果</a:t>
            </a:r>
            <a:r>
              <a:rPr lang="en-US" altLang="zh-TW" sz="4000" b="1">
                <a:solidFill>
                  <a:srgbClr val="FF0000"/>
                </a:solidFill>
              </a:rPr>
              <a:t>(</a:t>
            </a:r>
            <a:r>
              <a:rPr lang="zh-TW" altLang="en-US" sz="4000" b="1">
                <a:solidFill>
                  <a:srgbClr val="FF0000"/>
                </a:solidFill>
              </a:rPr>
              <a:t>續</a:t>
            </a:r>
            <a:r>
              <a:rPr lang="en-US" altLang="zh-TW" sz="4000" b="1">
                <a:solidFill>
                  <a:srgbClr val="FF0000"/>
                </a:solidFill>
              </a:rPr>
              <a:t>)</a:t>
            </a:r>
            <a:endParaRPr lang="zh-TW" altLang="en-US" sz="4000" b="1">
              <a:solidFill>
                <a:srgbClr val="FF0000"/>
              </a:solidFill>
              <a:latin typeface="PMingLiu"/>
              <a:ea typeface="PMingLiu"/>
            </a:endParaRPr>
          </a:p>
        </p:txBody>
      </p:sp>
      <p:sp>
        <p:nvSpPr>
          <p:cNvPr id="3" name="Google Shape;246;p16">
            <a:extLst>
              <a:ext uri="{FF2B5EF4-FFF2-40B4-BE49-F238E27FC236}">
                <a16:creationId xmlns:a16="http://schemas.microsoft.com/office/drawing/2014/main" id="{6D0E48B8-B68F-42AE-8108-A65E9685CE9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830034"/>
            <a:ext cx="11182353" cy="683742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本計畫核心技術相關「關鍵論文」，請條列說明</a:t>
            </a:r>
          </a:p>
        </p:txBody>
      </p:sp>
      <p:graphicFrame>
        <p:nvGraphicFramePr>
          <p:cNvPr id="4" name="Google Shape;247;p16">
            <a:extLst>
              <a:ext uri="{FF2B5EF4-FFF2-40B4-BE49-F238E27FC236}">
                <a16:creationId xmlns:a16="http://schemas.microsoft.com/office/drawing/2014/main" id="{D148D356-DADE-4DD0-988A-BED1D0A4670C}"/>
              </a:ext>
            </a:extLst>
          </p:cNvPr>
          <p:cNvGraphicFramePr>
            <a:graphicFrameLocks noGrp="1"/>
          </p:cNvGraphicFramePr>
          <p:nvPr/>
        </p:nvGraphicFramePr>
        <p:xfrm>
          <a:off x="703703" y="2997275"/>
          <a:ext cx="10878699" cy="2750268"/>
        </p:xfrm>
        <a:graphic>
          <a:graphicData uri="http://schemas.openxmlformats.org/drawingml/2006/table">
            <a:tbl>
              <a:tblPr firstRow="1" bandRow="1">
                <a:effectLst/>
                <a:tableStyleId>{93B43F60-71A1-4E8E-B5EE-AD344571938A}</a:tableStyleId>
              </a:tblPr>
              <a:tblGrid>
                <a:gridCol w="1740103">
                  <a:extLst>
                    <a:ext uri="{9D8B030D-6E8A-4147-A177-3AD203B41FA5}">
                      <a16:colId xmlns:a16="http://schemas.microsoft.com/office/drawing/2014/main" val="2934992460"/>
                    </a:ext>
                  </a:extLst>
                </a:gridCol>
                <a:gridCol w="1974445">
                  <a:extLst>
                    <a:ext uri="{9D8B030D-6E8A-4147-A177-3AD203B41FA5}">
                      <a16:colId xmlns:a16="http://schemas.microsoft.com/office/drawing/2014/main" val="3587973508"/>
                    </a:ext>
                  </a:extLst>
                </a:gridCol>
                <a:gridCol w="1537472">
                  <a:extLst>
                    <a:ext uri="{9D8B030D-6E8A-4147-A177-3AD203B41FA5}">
                      <a16:colId xmlns:a16="http://schemas.microsoft.com/office/drawing/2014/main" val="2667220755"/>
                    </a:ext>
                  </a:extLst>
                </a:gridCol>
                <a:gridCol w="1942103">
                  <a:extLst>
                    <a:ext uri="{9D8B030D-6E8A-4147-A177-3AD203B41FA5}">
                      <a16:colId xmlns:a16="http://schemas.microsoft.com/office/drawing/2014/main" val="1958311907"/>
                    </a:ext>
                  </a:extLst>
                </a:gridCol>
                <a:gridCol w="1836901">
                  <a:extLst>
                    <a:ext uri="{9D8B030D-6E8A-4147-A177-3AD203B41FA5}">
                      <a16:colId xmlns:a16="http://schemas.microsoft.com/office/drawing/2014/main" val="4124306070"/>
                    </a:ext>
                  </a:extLst>
                </a:gridCol>
                <a:gridCol w="1847673">
                  <a:extLst>
                    <a:ext uri="{9D8B030D-6E8A-4147-A177-3AD203B41FA5}">
                      <a16:colId xmlns:a16="http://schemas.microsoft.com/office/drawing/2014/main" val="4131459682"/>
                    </a:ext>
                  </a:extLst>
                </a:gridCol>
              </a:tblGrid>
              <a:tr h="67572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論文名稱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論文主要作者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（按原出版之次序，通訊作者請加註*）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出版年、月份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期刊</a:t>
                      </a:r>
                      <a:r>
                        <a:rPr lang="en-US" altLang="zh-TW" sz="15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/</a:t>
                      </a:r>
                      <a:r>
                        <a:rPr lang="zh-TW" altLang="en-US" sz="15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會議名稱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（專書出版社，起迄頁數）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重點摘要說明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計畫補助經費來源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部會、計畫名稱及計畫編號</a:t>
                      </a:r>
                      <a:r>
                        <a:rPr lang="en-US" altLang="zh-TW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6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358589666"/>
                  </a:ext>
                </a:extLst>
              </a:tr>
              <a:tr h="32835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4005213442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3983355334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2046938026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719678951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2483659045"/>
                  </a:ext>
                </a:extLst>
              </a:tr>
            </a:tbl>
          </a:graphicData>
        </a:graphic>
      </p:graphicFrame>
      <p:sp>
        <p:nvSpPr>
          <p:cNvPr id="5" name="Google Shape;248;p16">
            <a:extLst>
              <a:ext uri="{FF2B5EF4-FFF2-40B4-BE49-F238E27FC236}">
                <a16:creationId xmlns:a16="http://schemas.microsoft.com/office/drawing/2014/main" id="{B81A09EC-4109-499F-AB9A-1DAA89079911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AB963E3-21D2-4C9E-B1E9-CC42BF2360B1}" type="slidenum">
              <a:t>16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6" name="Google Shape;249;p16">
            <a:extLst>
              <a:ext uri="{FF2B5EF4-FFF2-40B4-BE49-F238E27FC236}">
                <a16:creationId xmlns:a16="http://schemas.microsoft.com/office/drawing/2014/main" id="{7F63A943-7CF0-4F78-815E-B4461948FD2A}"/>
              </a:ext>
            </a:extLst>
          </p:cNvPr>
          <p:cNvSpPr/>
          <p:nvPr/>
        </p:nvSpPr>
        <p:spPr>
          <a:xfrm>
            <a:off x="904926" y="2359965"/>
            <a:ext cx="10591696" cy="50783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包括已發表之相關期刊論文、研討會議、榮獲知名獎座等</a:t>
            </a:r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54;p17">
            <a:extLst>
              <a:ext uri="{FF2B5EF4-FFF2-40B4-BE49-F238E27FC236}">
                <a16:creationId xmlns:a16="http://schemas.microsoft.com/office/drawing/2014/main" id="{5540FC3A-9055-4376-A54C-06E6F86E3D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205109"/>
            <a:ext cx="10972800" cy="1143000"/>
          </a:xfrm>
        </p:spPr>
        <p:txBody>
          <a:bodyPr/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附件二、本計畫「智財調查」</a:t>
            </a:r>
            <a:endParaRPr lang="zh-TW" altLang="en-US" sz="4000">
              <a:solidFill>
                <a:srgbClr val="FF0000"/>
              </a:solidFill>
            </a:endParaRPr>
          </a:p>
        </p:txBody>
      </p:sp>
      <p:sp>
        <p:nvSpPr>
          <p:cNvPr id="3" name="Google Shape;255;p17">
            <a:extLst>
              <a:ext uri="{FF2B5EF4-FFF2-40B4-BE49-F238E27FC236}">
                <a16:creationId xmlns:a16="http://schemas.microsoft.com/office/drawing/2014/main" id="{AC94B78D-D218-4C73-9EBC-A5E778EC75E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59602" y="1506858"/>
            <a:ext cx="10972800" cy="5088151"/>
          </a:xfrm>
        </p:spPr>
        <p:txBody>
          <a:bodyPr/>
          <a:lstStyle/>
          <a:p>
            <a:pPr marL="274320" lvl="0" indent="-274347">
              <a:lnSpc>
                <a:spcPct val="83448"/>
              </a:lnSpc>
              <a:spcBef>
                <a:spcPts val="0"/>
              </a:spcBef>
              <a:buSzPct val="95000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技術權利限制處理規劃</a:t>
            </a:r>
          </a:p>
          <a:p>
            <a:pPr marL="640080" lvl="1" indent="-246915" algn="just">
              <a:lnSpc>
                <a:spcPct val="11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本計畫規劃運用於創業之技術內容，若有已授權第三方使用，或其他合約上限制等情事，請提出相關文件並說明後續處理之規劃，請參閱附件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X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。</a:t>
            </a:r>
          </a:p>
          <a:p>
            <a:pPr marL="274320" lvl="1" indent="-274347">
              <a:lnSpc>
                <a:spcPct val="83448"/>
              </a:lnSpc>
              <a:spcBef>
                <a:spcPts val="450"/>
              </a:spcBef>
              <a:buClr>
                <a:srgbClr val="626A19"/>
              </a:buClr>
              <a:buSzPct val="95000"/>
              <a:buFont typeface="Noto Sans Symbols"/>
              <a:buChar char="◆"/>
            </a:pPr>
            <a:r>
              <a:rPr lang="en-US" altLang="zh-TW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PI</a:t>
            </a:r>
            <a:r>
              <a:rPr lang="zh-TW" altLang="en-US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或</a:t>
            </a:r>
            <a:r>
              <a:rPr lang="en-US" altLang="zh-TW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CoPI</a:t>
            </a:r>
            <a:r>
              <a:rPr lang="zh-TW" altLang="en-US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據實揭露義務</a:t>
            </a:r>
          </a:p>
          <a:p>
            <a:pPr marL="640080" lvl="1" indent="-246915" algn="just">
              <a:lnSpc>
                <a:spcPct val="11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曾向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含申請中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政府提出補助以成立新創公司為結案條件，或補助新創技術商業化為目標之計畫申請者，個案主持人須據實揭露，請參閱附件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X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。</a:t>
            </a:r>
          </a:p>
          <a:p>
            <a:pPr marL="640080" lvl="1" indent="-246915" algn="just">
              <a:lnSpc>
                <a:spcPct val="11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應詳細說明二者間之技術區分及競合關係， 若有共通性智財布局，其處理方案及運用規劃為何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?</a:t>
            </a:r>
            <a:endParaRPr lang="zh-TW" altLang="en-US" sz="20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274320" lvl="1" indent="-274347">
              <a:lnSpc>
                <a:spcPct val="83448"/>
              </a:lnSpc>
              <a:spcBef>
                <a:spcPts val="450"/>
              </a:spcBef>
              <a:buClr>
                <a:srgbClr val="626A19"/>
              </a:buClr>
              <a:buSzPct val="95000"/>
              <a:buFont typeface="Noto Sans Symbols"/>
              <a:buChar char="◆"/>
            </a:pPr>
            <a:r>
              <a:rPr lang="zh-TW" altLang="en-US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跨單位及共同發明人協議</a:t>
            </a:r>
          </a:p>
          <a:p>
            <a:pPr marL="640080" lvl="1" indent="-246915" algn="just">
              <a:lnSpc>
                <a:spcPct val="11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若有與其他單位智財共有情形，應取得通過補助個案需運用智財權所有發明人之權益分配協議，及共有單位之智財協議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包含同意由執行機構統籌處理技術作價、在執行機構技術股分配比例內約定各方技術股占比等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，並提出證明文件，於個案出場時依前揭協議進行技術股分配事宜，請參閱附件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X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。</a:t>
            </a:r>
          </a:p>
          <a:p>
            <a:pPr marL="640080" lvl="1" indent="-246915" algn="just">
              <a:lnSpc>
                <a:spcPct val="11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altLang="en-US" sz="2000" b="1" kern="0">
                <a:solidFill>
                  <a:srgbClr val="FF0000"/>
                </a:solidFill>
                <a:latin typeface="Microsoft JhengHei"/>
                <a:ea typeface="Microsoft JhengHei"/>
              </a:rPr>
              <a:t>此證明文件請上傳於申請系統中</a:t>
            </a:r>
            <a:endParaRPr lang="zh-TW" altLang="en-US" sz="2000" kern="0">
              <a:solidFill>
                <a:srgbClr val="000000"/>
              </a:solidFill>
              <a:latin typeface="Microsoft JhengHei"/>
              <a:ea typeface="Microsoft JhengHei"/>
            </a:endParaRPr>
          </a:p>
        </p:txBody>
      </p:sp>
      <p:sp>
        <p:nvSpPr>
          <p:cNvPr id="4" name="Google Shape;256;p17">
            <a:extLst>
              <a:ext uri="{FF2B5EF4-FFF2-40B4-BE49-F238E27FC236}">
                <a16:creationId xmlns:a16="http://schemas.microsoft.com/office/drawing/2014/main" id="{AF194DDE-F060-44B1-8CC9-C3ADC1E7D865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E38E5A7-0BE5-4B15-B46A-C6F7D5B3D9ED}" type="slidenum">
              <a:t>17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;p2">
            <a:extLst>
              <a:ext uri="{FF2B5EF4-FFF2-40B4-BE49-F238E27FC236}">
                <a16:creationId xmlns:a16="http://schemas.microsoft.com/office/drawing/2014/main" id="{A40E4F61-39DD-4068-AA2F-13125C4525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5775" y="0"/>
            <a:ext cx="10972800" cy="857250"/>
          </a:xfrm>
        </p:spPr>
        <p:txBody>
          <a:bodyPr anchor="ctr">
            <a:noAutofit/>
          </a:bodyPr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一、構想項目說明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zh-TW" altLang="en-US" sz="2800" b="1">
                <a:solidFill>
                  <a:srgbClr val="FF0000"/>
                </a:solidFill>
              </a:rPr>
              <a:t>以下為參考項目，團隊可自行編列順序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endParaRPr lang="zh-TW" altLang="en-US" sz="4000" b="1">
              <a:solidFill>
                <a:srgbClr val="FF0000"/>
              </a:solidFill>
            </a:endParaRPr>
          </a:p>
        </p:txBody>
      </p:sp>
      <p:sp>
        <p:nvSpPr>
          <p:cNvPr id="3" name="Google Shape;117;p2">
            <a:extLst>
              <a:ext uri="{FF2B5EF4-FFF2-40B4-BE49-F238E27FC236}">
                <a16:creationId xmlns:a16="http://schemas.microsoft.com/office/drawing/2014/main" id="{2CA8D3AC-419C-4CC4-A242-F5ABD76DF8A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182" y="860422"/>
            <a:ext cx="11477621" cy="5861047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TW" sz="1700" b="1">
                <a:latin typeface="Microsoft JhengHei"/>
                <a:ea typeface="Microsoft JhengHei"/>
              </a:rPr>
              <a:t>(</a:t>
            </a:r>
            <a:r>
              <a:rPr lang="zh-TW" altLang="en-US" sz="1700" b="1">
                <a:latin typeface="Microsoft JhengHei"/>
                <a:ea typeface="Microsoft JhengHei"/>
              </a:rPr>
              <a:t>一</a:t>
            </a:r>
            <a:r>
              <a:rPr lang="en-US" altLang="zh-TW" sz="1700" b="1">
                <a:latin typeface="Microsoft JhengHei"/>
                <a:ea typeface="Microsoft JhengHei"/>
              </a:rPr>
              <a:t>)</a:t>
            </a:r>
            <a:r>
              <a:rPr lang="zh-TW" altLang="en-US" sz="1700" b="1">
                <a:solidFill>
                  <a:srgbClr val="455F51"/>
                </a:solidFill>
                <a:latin typeface="Microsoft JhengHei"/>
                <a:ea typeface="Microsoft JhengHei"/>
              </a:rPr>
              <a:t>核心技術原創性</a:t>
            </a:r>
          </a:p>
          <a:p>
            <a:pPr marL="849313" lvl="1" indent="-406523">
              <a:lnSpc>
                <a:spcPct val="100000"/>
              </a:lnSpc>
              <a:spcBef>
                <a:spcPts val="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1500" b="1" kern="0">
                <a:solidFill>
                  <a:srgbClr val="000000"/>
                </a:solidFill>
                <a:latin typeface="Microsoft JhengHei"/>
                <a:ea typeface="Microsoft JhengHei"/>
              </a:rPr>
              <a:t>原創性核心技術說明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本計畫運用之創業技術內容，須為政府補助計畫產出之研發成果，依科技基本法規定歸屬於執行機構所有者。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請說明核心技術內容及相關實驗數據，並請列出已發表之關鍵期刊論文、研討會議、榮獲知名獎座等。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請說明將運用於創業之技術內容智財布局規劃，包括專利、營業秘密等。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TW" sz="1700" b="1">
                <a:solidFill>
                  <a:srgbClr val="455F51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700" b="1">
                <a:solidFill>
                  <a:srgbClr val="455F51"/>
                </a:solidFill>
                <a:latin typeface="Microsoft JhengHei"/>
                <a:ea typeface="Microsoft JhengHei"/>
              </a:rPr>
              <a:t>二</a:t>
            </a:r>
            <a:r>
              <a:rPr lang="en-US" altLang="zh-TW" sz="1700" b="1">
                <a:solidFill>
                  <a:srgbClr val="455F51"/>
                </a:solidFill>
                <a:latin typeface="Microsoft JhengHei"/>
                <a:ea typeface="Microsoft JhengHei"/>
              </a:rPr>
              <a:t>)</a:t>
            </a:r>
            <a:r>
              <a:rPr lang="zh-TW" altLang="en-US" sz="1700" b="1">
                <a:solidFill>
                  <a:srgbClr val="455F51"/>
                </a:solidFill>
                <a:latin typeface="Microsoft JhengHei"/>
                <a:ea typeface="Microsoft JhengHei"/>
              </a:rPr>
              <a:t>研發成果商品化規劃</a:t>
            </a:r>
          </a:p>
          <a:p>
            <a:pPr marL="849313" lvl="1" indent="-406523">
              <a:lnSpc>
                <a:spcPct val="100000"/>
              </a:lnSpc>
              <a:spcBef>
                <a:spcPts val="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1500" b="1" kern="0">
                <a:solidFill>
                  <a:srgbClr val="000000"/>
                </a:solidFill>
                <a:latin typeface="Microsoft JhengHei"/>
                <a:ea typeface="Microsoft JhengHei"/>
              </a:rPr>
              <a:t>可形成先期產業或重塑原有產業價值鏈之分析與說明，包括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市場未被滿足的需求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(Unmet needs</a:t>
            </a:r>
            <a:r>
              <a:rPr lang="zh-TW" altLang="en-US" sz="1300" b="1" kern="0">
                <a:solidFill>
                  <a:srgbClr val="C00000"/>
                </a:solidFill>
                <a:latin typeface="Microsoft YaHei"/>
                <a:ea typeface="Microsoft YaHei"/>
              </a:rPr>
              <a:t> 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，生醫類為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Unmet Clinical needs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以及通路策略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) </a:t>
            </a:r>
            <a:endParaRPr lang="zh-TW" altLang="en-US" sz="1300" kern="0">
              <a:solidFill>
                <a:srgbClr val="000000"/>
              </a:solidFill>
              <a:latin typeface="Microsoft JhengHei"/>
              <a:ea typeface="Microsoft JhengHei"/>
            </a:endParaRP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市場定位及規模預估</a:t>
            </a:r>
            <a:endParaRPr lang="zh-TW" altLang="en-US" sz="17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849313" lvl="1" indent="-406523">
              <a:lnSpc>
                <a:spcPct val="100000"/>
              </a:lnSpc>
              <a:spcBef>
                <a:spcPts val="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1500" b="1" kern="0">
                <a:solidFill>
                  <a:srgbClr val="000000"/>
                </a:solidFill>
                <a:latin typeface="Microsoft JhengHei"/>
                <a:ea typeface="Microsoft JhengHei"/>
              </a:rPr>
              <a:t>早期商業發展策略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產品市場供應鏈上下游、競爭者分析及優勢等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含產品發展、市場進入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/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布局規劃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) </a:t>
            </a:r>
            <a:endParaRPr lang="zh-TW" altLang="en-US" sz="1300" kern="0">
              <a:solidFill>
                <a:srgbClr val="000000"/>
              </a:solidFill>
              <a:latin typeface="Microsoft JhengHei"/>
              <a:ea typeface="Microsoft JhengHei"/>
            </a:endParaRP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供應鏈下游先期使用者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(early adopter) 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或前瞻使用者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(lead user) 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使用意願及其需求和規格等分析</a:t>
            </a:r>
            <a:endParaRPr lang="zh-TW" altLang="en-US" sz="17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849313" lvl="1" indent="-406523">
              <a:lnSpc>
                <a:spcPct val="100000"/>
              </a:lnSpc>
              <a:spcBef>
                <a:spcPts val="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1500" b="1" kern="0">
                <a:solidFill>
                  <a:srgbClr val="000000"/>
                </a:solidFill>
                <a:latin typeface="Microsoft JhengHei"/>
                <a:ea typeface="Microsoft JhengHei"/>
              </a:rPr>
              <a:t>技術發展里程碑及商業發展里程碑，包括各階段目標與時程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技術或服務的發展進程里程碑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創新產品或服務之商業發展規劃及獲利模式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後續商化發展或出場時程條件等規劃</a:t>
            </a:r>
          </a:p>
          <a:p>
            <a:pPr marL="849313" lvl="1" indent="-406523">
              <a:lnSpc>
                <a:spcPct val="100000"/>
              </a:lnSpc>
              <a:spcBef>
                <a:spcPts val="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1500" b="1" kern="0">
                <a:solidFill>
                  <a:srgbClr val="000000"/>
                </a:solidFill>
                <a:latin typeface="Microsoft JhengHei"/>
                <a:ea typeface="Microsoft JhengHei"/>
              </a:rPr>
              <a:t>補助期間預計進行商化工作項和產品里程碑，包括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技術可行性驗證及風險管控規劃 </a:t>
            </a:r>
            <a:r>
              <a:rPr lang="en-US" altLang="zh-TW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萌芽案</a:t>
            </a:r>
            <a:r>
              <a:rPr lang="en-US" altLang="zh-TW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TRL4-6</a:t>
            </a:r>
            <a:r>
              <a:rPr lang="zh-TW" altLang="en-US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：</a:t>
            </a:r>
            <a:r>
              <a:rPr lang="en-US" altLang="zh-TW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α-test</a:t>
            </a:r>
            <a:r>
              <a:rPr lang="zh-TW" altLang="en-US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、拔尖案</a:t>
            </a:r>
            <a:r>
              <a:rPr lang="en-US" altLang="zh-TW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TRL6-8</a:t>
            </a:r>
            <a:r>
              <a:rPr lang="zh-TW" altLang="en-US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：</a:t>
            </a:r>
            <a:r>
              <a:rPr lang="en-US" altLang="zh-TW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β-test) </a:t>
            </a:r>
            <a:endParaRPr lang="zh-TW" altLang="en-US" sz="1300" kern="0">
              <a:solidFill>
                <a:srgbClr val="FF0000"/>
              </a:solidFill>
              <a:latin typeface="Microsoft JhengHei"/>
              <a:ea typeface="Microsoft JhengHei"/>
            </a:endParaRP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原型機發展階段規劃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醫材類請說明醫材比對品與預期用途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endParaRPr lang="zh-TW" altLang="en-US" sz="17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相關法規驗證等執行規劃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醫材類含取證所需之實驗臨床規劃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endParaRPr lang="zh-TW" altLang="en-US" sz="17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TW" sz="1700" b="1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700" b="1" kern="0">
                <a:solidFill>
                  <a:srgbClr val="000000"/>
                </a:solidFill>
                <a:latin typeface="Microsoft JhengHei"/>
                <a:ea typeface="Microsoft JhengHei"/>
              </a:rPr>
              <a:t>三</a:t>
            </a:r>
            <a:r>
              <a:rPr lang="en-US" altLang="zh-TW" sz="1700" b="1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r>
              <a:rPr lang="zh-TW" altLang="en-US" sz="1700" b="1" kern="0">
                <a:solidFill>
                  <a:srgbClr val="455F51"/>
                </a:solidFill>
                <a:latin typeface="Microsoft JhengHei"/>
                <a:ea typeface="Microsoft JhengHei"/>
              </a:rPr>
              <a:t>創業團隊組成</a:t>
            </a:r>
          </a:p>
          <a:p>
            <a:pPr marL="906463" lvl="1" indent="-463673">
              <a:lnSpc>
                <a:spcPct val="100000"/>
              </a:lnSpc>
              <a:spcBef>
                <a:spcPts val="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1500" b="1" kern="0">
                <a:solidFill>
                  <a:srgbClr val="000000"/>
                </a:solidFill>
                <a:latin typeface="Microsoft JhengHei"/>
                <a:ea typeface="Microsoft JhengHei"/>
              </a:rPr>
              <a:t>團隊創業準備度與成員組成完整性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PI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創業決心及校內外團隊組成之規劃</a:t>
            </a: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萌芽案：團隊組成及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3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個月聘用專任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BD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人選規劃</a:t>
            </a:r>
            <a:endParaRPr lang="zh-TW" altLang="en-US" sz="17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914400" lvl="2" indent="-251551">
              <a:lnSpc>
                <a:spcPct val="100000"/>
              </a:lnSpc>
              <a:spcBef>
                <a:spcPts val="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拔尖案：團隊組成及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3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個月聘用專任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CEO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或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COO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人選規劃</a:t>
            </a:r>
          </a:p>
        </p:txBody>
      </p:sp>
      <p:sp>
        <p:nvSpPr>
          <p:cNvPr id="4" name="Google Shape;118;p2">
            <a:extLst>
              <a:ext uri="{FF2B5EF4-FFF2-40B4-BE49-F238E27FC236}">
                <a16:creationId xmlns:a16="http://schemas.microsoft.com/office/drawing/2014/main" id="{2B42B673-919C-4F8F-86C7-B9317E700364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87D3B80-1DA8-41D7-AFC8-121A768AE9BD}" type="slidenum">
              <a:t>2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4;p3">
            <a:extLst>
              <a:ext uri="{FF2B5EF4-FFF2-40B4-BE49-F238E27FC236}">
                <a16:creationId xmlns:a16="http://schemas.microsoft.com/office/drawing/2014/main" id="{EAD2B662-E32F-4E0F-AA34-AC8E4DE727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428314"/>
            <a:ext cx="10972800" cy="1143000"/>
          </a:xfrm>
        </p:spPr>
        <p:txBody>
          <a:bodyPr/>
          <a:lstStyle/>
          <a:p>
            <a:pPr lvl="0"/>
            <a:r>
              <a:rPr lang="en-US" altLang="zh-TW" sz="4000" b="1"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4000" b="1">
                <a:latin typeface="微軟正黑體" pitchFamily="34"/>
                <a:ea typeface="微軟正黑體" pitchFamily="34"/>
              </a:rPr>
              <a:t>一</a:t>
            </a:r>
            <a:r>
              <a:rPr lang="en-US" altLang="zh-TW" sz="4000" b="1">
                <a:latin typeface="微軟正黑體" pitchFamily="34"/>
                <a:ea typeface="微軟正黑體" pitchFamily="34"/>
              </a:rPr>
              <a:t>)</a:t>
            </a:r>
            <a:r>
              <a:rPr lang="zh-TW" altLang="en-US" sz="4000" b="1">
                <a:latin typeface="微軟正黑體" pitchFamily="34"/>
                <a:ea typeface="微軟正黑體" pitchFamily="34"/>
              </a:rPr>
              <a:t>核心技術原創性及技術發展里程碑</a:t>
            </a:r>
            <a:endParaRPr lang="zh-TW" altLang="en-US">
              <a:latin typeface="微軟正黑體" pitchFamily="34"/>
              <a:ea typeface="微軟正黑體" pitchFamily="34"/>
            </a:endParaRPr>
          </a:p>
        </p:txBody>
      </p:sp>
      <p:sp>
        <p:nvSpPr>
          <p:cNvPr id="3" name="Google Shape;125;p3">
            <a:extLst>
              <a:ext uri="{FF2B5EF4-FFF2-40B4-BE49-F238E27FC236}">
                <a16:creationId xmlns:a16="http://schemas.microsoft.com/office/drawing/2014/main" id="{E9E6B2D4-5DD4-4035-B88F-B1CCA18052A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375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</a:t>
            </a:r>
            <a:r>
              <a:rPr lang="zh-TW" altLang="en-US" sz="2500" b="1">
                <a:solidFill>
                  <a:srgbClr val="FF0000"/>
                </a:solidFill>
                <a:latin typeface="Microsoft JhengHei"/>
                <a:ea typeface="Microsoft JhengHei"/>
              </a:rPr>
              <a:t>具原創性之重大研發成果</a:t>
            </a: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」之說明</a:t>
            </a:r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  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-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原創性核心技術說明、重大研發成果證明 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請提出</a:t>
            </a:r>
            <a:r>
              <a:rPr lang="zh-TW" altLang="en-US" sz="2000">
                <a:solidFill>
                  <a:srgbClr val="FF0000"/>
                </a:solidFill>
                <a:latin typeface="Microsoft JhengHei"/>
                <a:ea typeface="Microsoft JhengHei"/>
              </a:rPr>
              <a:t>相關實驗數據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，並填寫</a:t>
            </a:r>
            <a:r>
              <a:rPr lang="zh-TW" altLang="en-US" sz="2000">
                <a:solidFill>
                  <a:srgbClr val="FF0000"/>
                </a:solidFill>
                <a:latin typeface="Microsoft JhengHei"/>
                <a:ea typeface="Microsoft JhengHei"/>
              </a:rPr>
              <a:t>附件智財與論文說明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)</a:t>
            </a:r>
            <a:endParaRPr lang="zh-TW" altLang="en-US"/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  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-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可形成先期產業或重塑原有產業價值鏈之分析與說明</a:t>
            </a:r>
          </a:p>
          <a:p>
            <a:pPr marL="274320" lvl="0" indent="-274320">
              <a:lnSpc>
                <a:spcPct val="150000"/>
              </a:lnSpc>
              <a:spcBef>
                <a:spcPts val="400"/>
              </a:spcBef>
              <a:buSzPts val="1900"/>
              <a:buChar char="●"/>
            </a:pPr>
            <a:r>
              <a:rPr lang="zh-TW" altLang="en-US" sz="2000" b="1">
                <a:solidFill>
                  <a:srgbClr val="455F51"/>
                </a:solidFill>
                <a:latin typeface="Microsoft JhengHei"/>
                <a:ea typeface="Microsoft JhengHei"/>
              </a:rPr>
              <a:t>本計畫運用之創業技術內容，須為政府補助計畫產出之研發成果，依科技基本法規定歸屬於執行機構所有者。</a:t>
            </a:r>
            <a:endParaRPr lang="zh-TW" altLang="en-US"/>
          </a:p>
          <a:p>
            <a:pPr marL="274320" lvl="0" indent="-274320">
              <a:lnSpc>
                <a:spcPct val="150000"/>
              </a:lnSpc>
              <a:spcBef>
                <a:spcPts val="400"/>
              </a:spcBef>
              <a:buSzPts val="1900"/>
              <a:buChar char="●"/>
            </a:pPr>
            <a:r>
              <a:rPr lang="zh-TW" altLang="en-US" sz="2000" b="1">
                <a:solidFill>
                  <a:srgbClr val="455F51"/>
                </a:solidFill>
                <a:latin typeface="Microsoft JhengHei"/>
                <a:ea typeface="Microsoft JhengHei"/>
              </a:rPr>
              <a:t>請說明核心技術內容及相關實驗數據，並請列出已發表之關鍵期刊論文、研討會議、榮獲知名獎座等。</a:t>
            </a:r>
            <a:endParaRPr lang="zh-TW" altLang="en-US"/>
          </a:p>
          <a:p>
            <a:pPr marL="274320" lvl="0" indent="-274320">
              <a:lnSpc>
                <a:spcPct val="150000"/>
              </a:lnSpc>
              <a:spcBef>
                <a:spcPts val="400"/>
              </a:spcBef>
              <a:buSzPts val="1900"/>
              <a:buChar char="●"/>
            </a:pPr>
            <a:r>
              <a:rPr lang="zh-TW" altLang="en-US" sz="2000" b="1">
                <a:solidFill>
                  <a:srgbClr val="455F51"/>
                </a:solidFill>
                <a:latin typeface="Microsoft JhengHei"/>
                <a:ea typeface="Microsoft JhengHei"/>
              </a:rPr>
              <a:t>請說明將運用於創業之技術內容智財布局規劃，包括專利、營業秘密等。</a:t>
            </a:r>
            <a:endParaRPr lang="zh-TW" altLang="en-US"/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Microsoft JhengHei"/>
              <a:ea typeface="Microsoft JhengHei"/>
            </a:endParaRPr>
          </a:p>
        </p:txBody>
      </p:sp>
      <p:sp>
        <p:nvSpPr>
          <p:cNvPr id="4" name="Google Shape;126;p3">
            <a:extLst>
              <a:ext uri="{FF2B5EF4-FFF2-40B4-BE49-F238E27FC236}">
                <a16:creationId xmlns:a16="http://schemas.microsoft.com/office/drawing/2014/main" id="{F8BD80B8-46D9-4E26-93ED-9189E99810B8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346456B-2C42-4697-99D2-5F3A4B9269D3}" type="slidenum">
              <a:t>3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2;p4">
            <a:extLst>
              <a:ext uri="{FF2B5EF4-FFF2-40B4-BE49-F238E27FC236}">
                <a16:creationId xmlns:a16="http://schemas.microsoft.com/office/drawing/2014/main" id="{40E0C7AF-62B5-45CA-8346-1E0B3D1EA6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428314"/>
            <a:ext cx="10972800" cy="1143000"/>
          </a:xfrm>
        </p:spPr>
        <p:txBody>
          <a:bodyPr/>
          <a:lstStyle/>
          <a:p>
            <a:pPr lvl="0"/>
            <a:r>
              <a:rPr lang="en-US" altLang="zh-TW" sz="4000" b="1"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4000" b="1">
                <a:latin typeface="微軟正黑體" pitchFamily="34"/>
                <a:ea typeface="微軟正黑體" pitchFamily="34"/>
              </a:rPr>
              <a:t>一</a:t>
            </a:r>
            <a:r>
              <a:rPr lang="en-US" altLang="zh-TW" sz="4000" b="1">
                <a:latin typeface="微軟正黑體" pitchFamily="34"/>
                <a:ea typeface="微軟正黑體" pitchFamily="34"/>
              </a:rPr>
              <a:t>)</a:t>
            </a:r>
            <a:r>
              <a:rPr lang="zh-TW" altLang="en-US" sz="4000" b="1">
                <a:latin typeface="微軟正黑體" pitchFamily="34"/>
                <a:ea typeface="微軟正黑體" pitchFamily="34"/>
              </a:rPr>
              <a:t>核心技術原創性及技術發展里程碑</a:t>
            </a:r>
            <a:endParaRPr lang="zh-TW" altLang="en-US">
              <a:latin typeface="微軟正黑體" pitchFamily="34"/>
              <a:ea typeface="微軟正黑體" pitchFamily="34"/>
            </a:endParaRPr>
          </a:p>
        </p:txBody>
      </p:sp>
      <p:sp>
        <p:nvSpPr>
          <p:cNvPr id="3" name="Google Shape;133;p4">
            <a:extLst>
              <a:ext uri="{FF2B5EF4-FFF2-40B4-BE49-F238E27FC236}">
                <a16:creationId xmlns:a16="http://schemas.microsoft.com/office/drawing/2014/main" id="{F4A5E719-9A6B-4730-8F73-4BD5BD3AD92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935483"/>
            <a:ext cx="10972800" cy="4922516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375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本計畫「</a:t>
            </a:r>
            <a:r>
              <a:rPr lang="zh-TW" altLang="en-US" sz="2500" b="1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研發成果商品化規劃</a:t>
            </a:r>
            <a:r>
              <a:rPr lang="zh-TW" altLang="en-US" sz="2500" b="1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」之說明</a:t>
            </a:r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zh-TW" altLang="en-US" sz="24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  </a:t>
            </a:r>
            <a:r>
              <a:rPr lang="en-US" altLang="zh-TW" sz="24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-</a:t>
            </a:r>
            <a:r>
              <a:rPr lang="zh-TW" altLang="en-US" sz="24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請提出技術發展里程碑，例如：核心技術可行性驗證</a:t>
            </a:r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zh-TW" altLang="en-US" sz="24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  </a:t>
            </a:r>
            <a:r>
              <a:rPr lang="en-US" altLang="zh-TW" sz="24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-</a:t>
            </a:r>
            <a:r>
              <a:rPr lang="zh-TW" altLang="en-US" sz="24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原型機發展與相關法規認證等執行規劃</a:t>
            </a: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技術發展里程碑包括各階段目標與時程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技術或服務的發展進程里程碑</a:t>
            </a: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補助期間預計進行產品技術里程碑，包括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技術可行性驗證及風險管控規劃 </a:t>
            </a:r>
            <a:r>
              <a:rPr lang="en-US" altLang="zh-TW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萌芽案</a:t>
            </a:r>
            <a:r>
              <a:rPr lang="en-US" altLang="zh-TW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TRL4-6</a:t>
            </a:r>
            <a:r>
              <a:rPr lang="zh-TW" altLang="en-US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：</a:t>
            </a:r>
            <a:r>
              <a:rPr lang="en-US" altLang="zh-TW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α-test</a:t>
            </a:r>
            <a:r>
              <a:rPr lang="zh-TW" altLang="en-US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、拔尖案</a:t>
            </a:r>
            <a:r>
              <a:rPr lang="en-US" altLang="zh-TW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TRL6-8</a:t>
            </a:r>
            <a:r>
              <a:rPr lang="zh-TW" altLang="en-US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：</a:t>
            </a:r>
            <a:r>
              <a:rPr lang="en-US" altLang="zh-TW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β-test) </a:t>
            </a:r>
            <a:endParaRPr lang="zh-TW" altLang="en-US" sz="1800" kern="0">
              <a:solidFill>
                <a:srgbClr val="FF0000"/>
              </a:solidFill>
              <a:latin typeface="微軟正黑體" pitchFamily="34"/>
              <a:ea typeface="微軟正黑體" pitchFamily="34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原型機發展階段規劃 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醫材類請說明醫材比對品與預期用途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)</a:t>
            </a:r>
            <a:endParaRPr lang="zh-TW" altLang="en-US" sz="2800" kern="0">
              <a:solidFill>
                <a:srgbClr val="000000"/>
              </a:solidFill>
              <a:latin typeface="微軟正黑體" pitchFamily="34"/>
              <a:ea typeface="微軟正黑體" pitchFamily="34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相關法規驗證等執行規劃 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醫材類含取證所需之實驗臨床規劃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)</a:t>
            </a:r>
            <a:endParaRPr lang="zh-TW" altLang="en-US" sz="2800" kern="0">
              <a:solidFill>
                <a:srgbClr val="000000"/>
              </a:solidFill>
              <a:latin typeface="微軟正黑體" pitchFamily="34"/>
              <a:ea typeface="微軟正黑體" pitchFamily="34"/>
            </a:endParaRPr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微軟正黑體" pitchFamily="34"/>
              <a:ea typeface="微軟正黑體" pitchFamily="34"/>
            </a:endParaRPr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微軟正黑體" pitchFamily="34"/>
              <a:ea typeface="微軟正黑體" pitchFamily="34"/>
            </a:endParaRPr>
          </a:p>
        </p:txBody>
      </p:sp>
      <p:sp>
        <p:nvSpPr>
          <p:cNvPr id="4" name="Google Shape;134;p4">
            <a:extLst>
              <a:ext uri="{FF2B5EF4-FFF2-40B4-BE49-F238E27FC236}">
                <a16:creationId xmlns:a16="http://schemas.microsoft.com/office/drawing/2014/main" id="{042BA049-E1D1-4B4B-9584-332F247F4D66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0EC5A83-AFB1-451E-AE7B-CF3604596F32}" type="slidenum">
              <a:t>4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0;p5">
            <a:extLst>
              <a:ext uri="{FF2B5EF4-FFF2-40B4-BE49-F238E27FC236}">
                <a16:creationId xmlns:a16="http://schemas.microsoft.com/office/drawing/2014/main" id="{04C55B71-B1B8-42E9-9846-D3DFB2036C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457346"/>
            <a:ext cx="10972800" cy="1143000"/>
          </a:xfrm>
        </p:spPr>
        <p:txBody>
          <a:bodyPr/>
          <a:lstStyle/>
          <a:p>
            <a:pPr lvl="0"/>
            <a:r>
              <a:rPr lang="en-US" altLang="zh-TW" sz="4000" b="1"/>
              <a:t>(</a:t>
            </a:r>
            <a:r>
              <a:rPr lang="zh-TW" altLang="en-US" sz="4000" b="1"/>
              <a:t>二</a:t>
            </a:r>
            <a:r>
              <a:rPr lang="en-US" altLang="zh-TW" sz="4000" b="1"/>
              <a:t>)</a:t>
            </a:r>
            <a:r>
              <a:rPr lang="zh-TW" altLang="en-US" sz="4000" b="1"/>
              <a:t>商業發展規劃 </a:t>
            </a:r>
            <a:endParaRPr lang="zh-TW" altLang="en-US" sz="4000"/>
          </a:p>
        </p:txBody>
      </p:sp>
      <p:sp>
        <p:nvSpPr>
          <p:cNvPr id="3" name="Google Shape;141;p5">
            <a:extLst>
              <a:ext uri="{FF2B5EF4-FFF2-40B4-BE49-F238E27FC236}">
                <a16:creationId xmlns:a16="http://schemas.microsoft.com/office/drawing/2014/main" id="{84815F2A-7889-4ED9-9C7A-7FEB8A54E59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935483"/>
            <a:ext cx="11420471" cy="4389120"/>
          </a:xfrm>
        </p:spPr>
        <p:txBody>
          <a:bodyPr>
            <a:noAutofit/>
          </a:bodyPr>
          <a:lstStyle/>
          <a:p>
            <a:pPr marL="274320" lvl="0" indent="-274320">
              <a:lnSpc>
                <a:spcPct val="170000"/>
              </a:lnSpc>
              <a:spcBef>
                <a:spcPts val="0"/>
              </a:spcBef>
              <a:buSzPts val="2375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本計畫「</a:t>
            </a:r>
            <a:r>
              <a:rPr lang="zh-TW" altLang="en-US" sz="2500" b="1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產品市場供應鏈上下游分析與商品化</a:t>
            </a:r>
            <a:r>
              <a:rPr lang="zh-TW" altLang="en-US" sz="2500" b="1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」之說明</a:t>
            </a: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  </a:t>
            </a:r>
            <a:r>
              <a:rPr lang="en-US" altLang="zh-TW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-</a:t>
            </a:r>
            <a:r>
              <a:rPr lang="zh-TW" altLang="en-US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請說明產品市場供應鏈上下游、競爭者分析及產品競爭優勢等</a:t>
            </a:r>
            <a:r>
              <a:rPr lang="en-US" altLang="zh-TW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含產品發展、市場進入</a:t>
            </a:r>
            <a:r>
              <a:rPr lang="en-US" altLang="zh-TW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/</a:t>
            </a:r>
            <a:r>
              <a:rPr lang="zh-TW" altLang="en-US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布局規劃</a:t>
            </a:r>
            <a:r>
              <a:rPr lang="en-US" altLang="zh-TW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)</a:t>
            </a:r>
            <a:endParaRPr lang="zh-TW" altLang="en-US" sz="2400">
              <a:latin typeface="微軟正黑體" pitchFamily="34"/>
              <a:ea typeface="微軟正黑體" pitchFamily="34"/>
            </a:endParaRP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  </a:t>
            </a:r>
            <a:r>
              <a:rPr lang="en-US" altLang="zh-TW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-</a:t>
            </a:r>
            <a:r>
              <a:rPr lang="zh-TW" altLang="en-US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請說明先期使用者</a:t>
            </a:r>
            <a:r>
              <a:rPr lang="en-US" altLang="zh-TW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(early adopter)</a:t>
            </a:r>
            <a:r>
              <a:rPr lang="zh-TW" altLang="en-US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或前瞻使用者</a:t>
            </a:r>
            <a:r>
              <a:rPr lang="en-US" altLang="zh-TW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(lead user)</a:t>
            </a:r>
            <a:r>
              <a:rPr lang="zh-TW" altLang="en-US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使用意願分析與商業模式</a:t>
            </a: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可形成先期產業或重塑原有產業價值鏈之分析與說明，包括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市場未被滿足的需求 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(Unmet needs</a:t>
            </a:r>
            <a:r>
              <a:rPr lang="zh-TW" altLang="en-US" sz="1800" b="1" kern="0">
                <a:solidFill>
                  <a:srgbClr val="C00000"/>
                </a:solidFill>
                <a:latin typeface="微軟正黑體" pitchFamily="34"/>
                <a:ea typeface="微軟正黑體" pitchFamily="34"/>
              </a:rPr>
              <a:t> 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，生醫類為 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Unmet Clinical needs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以及通路策略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) </a:t>
            </a:r>
            <a:endParaRPr lang="zh-TW" altLang="en-US" sz="1800" kern="0">
              <a:solidFill>
                <a:srgbClr val="000000"/>
              </a:solidFill>
              <a:latin typeface="微軟正黑體" pitchFamily="34"/>
              <a:ea typeface="微軟正黑體" pitchFamily="34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市場定位及規模預估</a:t>
            </a:r>
            <a:endParaRPr lang="zh-TW" altLang="en-US" sz="2800" kern="0">
              <a:solidFill>
                <a:srgbClr val="000000"/>
              </a:solidFill>
              <a:latin typeface="微軟正黑體" pitchFamily="34"/>
              <a:ea typeface="微軟正黑體" pitchFamily="34"/>
            </a:endParaRP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早期商業發展策略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產品市場供應鏈上下游、競爭者分析及優勢等 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含產品發展、市場進入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/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布局規劃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) </a:t>
            </a:r>
            <a:endParaRPr lang="zh-TW" altLang="en-US" sz="1800" kern="0">
              <a:solidFill>
                <a:srgbClr val="000000"/>
              </a:solidFill>
              <a:latin typeface="微軟正黑體" pitchFamily="34"/>
              <a:ea typeface="微軟正黑體" pitchFamily="34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供應鏈下游先期使用者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(early adopter) 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或前瞻使用者 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(lead user) 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使用意願及其需求和規格等分析</a:t>
            </a:r>
            <a:endParaRPr lang="zh-TW" altLang="en-US" kern="0">
              <a:solidFill>
                <a:srgbClr val="455F51"/>
              </a:solidFill>
              <a:latin typeface="微軟正黑體" pitchFamily="34"/>
              <a:ea typeface="微軟正黑體" pitchFamily="34"/>
            </a:endParaRP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  </a:t>
            </a:r>
            <a:br>
              <a:rPr lang="zh-TW" altLang="en-US" sz="2000">
                <a:latin typeface="微軟正黑體" pitchFamily="34"/>
                <a:ea typeface="微軟正黑體" pitchFamily="34"/>
              </a:rPr>
            </a:br>
            <a:endParaRPr lang="zh-TW" altLang="en-US" sz="2000">
              <a:solidFill>
                <a:srgbClr val="455F51"/>
              </a:solidFill>
              <a:latin typeface="微軟正黑體" pitchFamily="34"/>
              <a:ea typeface="微軟正黑體" pitchFamily="34"/>
            </a:endParaRPr>
          </a:p>
        </p:txBody>
      </p:sp>
      <p:sp>
        <p:nvSpPr>
          <p:cNvPr id="4" name="Google Shape;142;p5">
            <a:extLst>
              <a:ext uri="{FF2B5EF4-FFF2-40B4-BE49-F238E27FC236}">
                <a16:creationId xmlns:a16="http://schemas.microsoft.com/office/drawing/2014/main" id="{9A4141C8-6AE3-4F13-909E-E2C87EC86597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5BE47D5-28C8-4C31-AE2D-5D6739158812}" type="slidenum">
              <a:t>5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8;p6">
            <a:extLst>
              <a:ext uri="{FF2B5EF4-FFF2-40B4-BE49-F238E27FC236}">
                <a16:creationId xmlns:a16="http://schemas.microsoft.com/office/drawing/2014/main" id="{AD87CB63-48DE-4221-BF89-1865ADD75F0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lvl="0" indent="-274320">
              <a:lnSpc>
                <a:spcPct val="170000"/>
              </a:lnSpc>
              <a:spcBef>
                <a:spcPts val="0"/>
              </a:spcBef>
              <a:buSzPts val="2375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本計畫「</a:t>
            </a:r>
            <a:r>
              <a:rPr lang="zh-TW" altLang="en-US" sz="2500" b="1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商業發展里程碑</a:t>
            </a:r>
            <a:r>
              <a:rPr lang="zh-TW" altLang="en-US" sz="2500" b="1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」之說明</a:t>
            </a: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r>
              <a:rPr lang="zh-TW" altLang="en-US" sz="28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  </a:t>
            </a:r>
            <a:r>
              <a:rPr lang="en-US" altLang="zh-TW" sz="28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-</a:t>
            </a:r>
            <a:r>
              <a:rPr lang="zh-TW" altLang="en-US" sz="28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請說明商業發展里程碑及階段性各階段預期完成之目標</a:t>
            </a:r>
            <a:endParaRPr lang="zh-TW" altLang="en-US" sz="3200">
              <a:latin typeface="微軟正黑體" pitchFamily="34"/>
              <a:ea typeface="微軟正黑體" pitchFamily="34"/>
            </a:endParaRP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商業發展里程碑，包括各階段目標與時程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創新產品或服務之商業發展規劃及獲利模式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後續商化發展或出場時程條件等規劃</a:t>
            </a: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補助期間預計進行商化工作項，包括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技術可行性驗證及風險管控規劃 </a:t>
            </a:r>
            <a:r>
              <a:rPr lang="en-US" altLang="zh-TW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萌芽案</a:t>
            </a:r>
            <a:r>
              <a:rPr lang="en-US" altLang="zh-TW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TRL4-6</a:t>
            </a:r>
            <a:r>
              <a:rPr lang="zh-TW" altLang="en-US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：</a:t>
            </a:r>
            <a:r>
              <a:rPr lang="en-US" altLang="zh-TW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α-test</a:t>
            </a:r>
            <a:r>
              <a:rPr lang="zh-TW" altLang="en-US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、拔尖案</a:t>
            </a:r>
            <a:r>
              <a:rPr lang="en-US" altLang="zh-TW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TRL6-8</a:t>
            </a:r>
            <a:r>
              <a:rPr lang="zh-TW" altLang="en-US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：</a:t>
            </a:r>
            <a:r>
              <a:rPr lang="en-US" altLang="zh-TW" sz="1800" kern="0">
                <a:solidFill>
                  <a:srgbClr val="FF0000"/>
                </a:solidFill>
                <a:latin typeface="微軟正黑體" pitchFamily="34"/>
                <a:ea typeface="微軟正黑體" pitchFamily="34"/>
              </a:rPr>
              <a:t>β-test) </a:t>
            </a:r>
            <a:endParaRPr lang="zh-TW" altLang="en-US" sz="1800" kern="0">
              <a:solidFill>
                <a:srgbClr val="FF0000"/>
              </a:solidFill>
              <a:latin typeface="微軟正黑體" pitchFamily="34"/>
              <a:ea typeface="微軟正黑體" pitchFamily="34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原型機發展階段規劃 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醫材類請說明醫材比對品與預期用途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)</a:t>
            </a:r>
            <a:endParaRPr lang="zh-TW" altLang="en-US" sz="2800" kern="0">
              <a:solidFill>
                <a:srgbClr val="000000"/>
              </a:solidFill>
              <a:latin typeface="微軟正黑體" pitchFamily="34"/>
              <a:ea typeface="微軟正黑體" pitchFamily="34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相關法規驗證等執行規劃 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醫材類含取證所需之實驗臨床規劃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)</a:t>
            </a:r>
            <a:endParaRPr lang="zh-TW" altLang="en-US" sz="2800" kern="0">
              <a:solidFill>
                <a:srgbClr val="000000"/>
              </a:solidFill>
              <a:latin typeface="微軟正黑體" pitchFamily="34"/>
              <a:ea typeface="微軟正黑體" pitchFamily="34"/>
            </a:endParaRP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微軟正黑體" pitchFamily="34"/>
              <a:ea typeface="微軟正黑體" pitchFamily="34"/>
            </a:endParaRP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 </a:t>
            </a:r>
          </a:p>
        </p:txBody>
      </p:sp>
      <p:sp>
        <p:nvSpPr>
          <p:cNvPr id="3" name="Google Shape;149;p6">
            <a:extLst>
              <a:ext uri="{FF2B5EF4-FFF2-40B4-BE49-F238E27FC236}">
                <a16:creationId xmlns:a16="http://schemas.microsoft.com/office/drawing/2014/main" id="{6D04573A-E61C-41A9-BD8C-74A5C09DBF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457346"/>
            <a:ext cx="10972800" cy="1143000"/>
          </a:xfrm>
        </p:spPr>
        <p:txBody>
          <a:bodyPr/>
          <a:lstStyle/>
          <a:p>
            <a:pPr lvl="0"/>
            <a:r>
              <a:rPr lang="en-US" altLang="zh-TW" sz="4000" b="1"/>
              <a:t>(</a:t>
            </a:r>
            <a:r>
              <a:rPr lang="zh-TW" altLang="en-US" sz="4000" b="1"/>
              <a:t>二</a:t>
            </a:r>
            <a:r>
              <a:rPr lang="en-US" altLang="zh-TW" sz="4000" b="1"/>
              <a:t>)</a:t>
            </a:r>
            <a:r>
              <a:rPr lang="zh-TW" altLang="en-US" sz="4000" b="1"/>
              <a:t>商業發展規劃 </a:t>
            </a:r>
            <a:endParaRPr lang="zh-TW" altLang="en-US" sz="4000"/>
          </a:p>
        </p:txBody>
      </p:sp>
      <p:sp>
        <p:nvSpPr>
          <p:cNvPr id="4" name="Google Shape;150;p6">
            <a:extLst>
              <a:ext uri="{FF2B5EF4-FFF2-40B4-BE49-F238E27FC236}">
                <a16:creationId xmlns:a16="http://schemas.microsoft.com/office/drawing/2014/main" id="{40D60BCC-A73D-4CFE-B997-E2738FC26D75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897BE-C929-460F-AAE3-40E5FA0822E9}" type="slidenum">
              <a:t>6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5;p7">
            <a:extLst>
              <a:ext uri="{FF2B5EF4-FFF2-40B4-BE49-F238E27FC236}">
                <a16:creationId xmlns:a16="http://schemas.microsoft.com/office/drawing/2014/main" id="{5242FA0C-7A79-4AC2-8E32-912C1710A8A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zh-TW" sz="4000" b="1">
                <a:latin typeface="微軟正黑體" pitchFamily="34"/>
                <a:ea typeface="微軟正黑體" pitchFamily="34"/>
              </a:rPr>
              <a:t>(</a:t>
            </a:r>
            <a:r>
              <a:rPr lang="zh-TW" altLang="en-US" sz="4000" b="1">
                <a:latin typeface="微軟正黑體" pitchFamily="34"/>
                <a:ea typeface="微軟正黑體" pitchFamily="34"/>
              </a:rPr>
              <a:t>三</a:t>
            </a:r>
            <a:r>
              <a:rPr lang="en-US" altLang="zh-TW" sz="4000" b="1">
                <a:latin typeface="微軟正黑體" pitchFamily="34"/>
                <a:ea typeface="微軟正黑體" pitchFamily="34"/>
              </a:rPr>
              <a:t>)</a:t>
            </a:r>
            <a:r>
              <a:rPr lang="zh-TW" altLang="en-US" sz="4000" b="1">
                <a:latin typeface="微軟正黑體" pitchFamily="34"/>
                <a:ea typeface="微軟正黑體" pitchFamily="34"/>
              </a:rPr>
              <a:t>創業團隊組成</a:t>
            </a:r>
            <a:endParaRPr lang="zh-TW" altLang="en-US">
              <a:latin typeface="微軟正黑體" pitchFamily="34"/>
              <a:ea typeface="微軟正黑體" pitchFamily="34"/>
            </a:endParaRPr>
          </a:p>
        </p:txBody>
      </p:sp>
      <p:sp>
        <p:nvSpPr>
          <p:cNvPr id="3" name="Google Shape;156;p7">
            <a:extLst>
              <a:ext uri="{FF2B5EF4-FFF2-40B4-BE49-F238E27FC236}">
                <a16:creationId xmlns:a16="http://schemas.microsoft.com/office/drawing/2014/main" id="{AE0AA48C-AB90-4E78-9DAA-1CB3C285CD9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375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微軟正黑體" pitchFamily="34"/>
                <a:ea typeface="微軟正黑體" pitchFamily="34"/>
              </a:rPr>
              <a:t>請說明預計新創團隊之成員與職掌（務必包括計畫主持人、技術開發人員、具業界經驗商業發展人員）</a:t>
            </a:r>
          </a:p>
          <a:p>
            <a:pPr marL="906463" lvl="1" indent="-45720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團隊創業準備度與成員組成完整性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PI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創業決心及校內外團隊組成之規劃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萌芽案：團隊組成及</a:t>
            </a:r>
            <a:r>
              <a:rPr lang="en-US" altLang="zh-TW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BD</a:t>
            </a:r>
            <a:r>
              <a:rPr lang="zh-TW" altLang="en-US" sz="1800" kern="0">
                <a:solidFill>
                  <a:srgbClr val="000000"/>
                </a:solidFill>
                <a:latin typeface="微軟正黑體" pitchFamily="34"/>
                <a:ea typeface="微軟正黑體" pitchFamily="34"/>
              </a:rPr>
              <a:t>人選</a:t>
            </a:r>
            <a:endParaRPr lang="zh-TW" altLang="en-US" sz="2800" kern="0">
              <a:solidFill>
                <a:srgbClr val="000000"/>
              </a:solidFill>
              <a:latin typeface="微軟正黑體" pitchFamily="34"/>
              <a:ea typeface="微軟正黑體" pitchFamily="34"/>
            </a:endParaRP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endParaRPr lang="zh-TW" altLang="en-US" sz="2500" b="1">
              <a:solidFill>
                <a:srgbClr val="455F51"/>
              </a:solidFill>
              <a:latin typeface="微軟正黑體" pitchFamily="34"/>
              <a:ea typeface="微軟正黑體" pitchFamily="34"/>
            </a:endParaRPr>
          </a:p>
        </p:txBody>
      </p:sp>
      <p:sp>
        <p:nvSpPr>
          <p:cNvPr id="4" name="Google Shape;157;p7">
            <a:extLst>
              <a:ext uri="{FF2B5EF4-FFF2-40B4-BE49-F238E27FC236}">
                <a16:creationId xmlns:a16="http://schemas.microsoft.com/office/drawing/2014/main" id="{DCC6FD00-3837-40F6-97EF-1DDC8F0109EC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D8DC260-A338-4191-A79A-65FCF607E097}" type="slidenum">
              <a:t>7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3;p8">
            <a:extLst>
              <a:ext uri="{FF2B5EF4-FFF2-40B4-BE49-F238E27FC236}">
                <a16:creationId xmlns:a16="http://schemas.microsoft.com/office/drawing/2014/main" id="{902FCD3F-1F64-4D7A-83E4-410DBAE7401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zh-TW" altLang="en-US"/>
          </a:p>
          <a:p>
            <a:pPr marL="0" lvl="0" indent="0">
              <a:spcBef>
                <a:spcPts val="520"/>
              </a:spcBef>
              <a:buNone/>
            </a:pPr>
            <a:endParaRPr lang="zh-TW" altLang="en-US"/>
          </a:p>
        </p:txBody>
      </p:sp>
      <p:graphicFrame>
        <p:nvGraphicFramePr>
          <p:cNvPr id="3" name="Google Shape;164;p8">
            <a:extLst>
              <a:ext uri="{FF2B5EF4-FFF2-40B4-BE49-F238E27FC236}">
                <a16:creationId xmlns:a16="http://schemas.microsoft.com/office/drawing/2014/main" id="{19D22869-D557-486A-BA48-47991AC8E594}"/>
              </a:ext>
            </a:extLst>
          </p:cNvPr>
          <p:cNvGraphicFramePr>
            <a:graphicFrameLocks noGrp="1"/>
          </p:cNvGraphicFramePr>
          <p:nvPr/>
        </p:nvGraphicFramePr>
        <p:xfrm>
          <a:off x="609603" y="1098057"/>
          <a:ext cx="10972800" cy="3801224"/>
        </p:xfrm>
        <a:graphic>
          <a:graphicData uri="http://schemas.openxmlformats.org/drawingml/2006/table">
            <a:tbl>
              <a:tblPr>
                <a:effectLst/>
                <a:tableStyleId>{AAE38DA6-B5A5-43FA-BE72-B906ADF7F1B4}</a:tableStyleId>
              </a:tblPr>
              <a:tblGrid>
                <a:gridCol w="2107472">
                  <a:extLst>
                    <a:ext uri="{9D8B030D-6E8A-4147-A177-3AD203B41FA5}">
                      <a16:colId xmlns:a16="http://schemas.microsoft.com/office/drawing/2014/main" val="1485186767"/>
                    </a:ext>
                  </a:extLst>
                </a:gridCol>
                <a:gridCol w="3100245">
                  <a:extLst>
                    <a:ext uri="{9D8B030D-6E8A-4147-A177-3AD203B41FA5}">
                      <a16:colId xmlns:a16="http://schemas.microsoft.com/office/drawing/2014/main" val="3252452623"/>
                    </a:ext>
                  </a:extLst>
                </a:gridCol>
                <a:gridCol w="2978328">
                  <a:extLst>
                    <a:ext uri="{9D8B030D-6E8A-4147-A177-3AD203B41FA5}">
                      <a16:colId xmlns:a16="http://schemas.microsoft.com/office/drawing/2014/main" val="3220222188"/>
                    </a:ext>
                  </a:extLst>
                </a:gridCol>
                <a:gridCol w="2786752">
                  <a:extLst>
                    <a:ext uri="{9D8B030D-6E8A-4147-A177-3AD203B41FA5}">
                      <a16:colId xmlns:a16="http://schemas.microsoft.com/office/drawing/2014/main" val="1885438919"/>
                    </a:ext>
                  </a:extLst>
                </a:gridCol>
              </a:tblGrid>
              <a:tr h="1354948"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關鍵技術項目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團隊現行技術進度</a:t>
                      </a:r>
                    </a:p>
                  </a:txBody>
                  <a:tcPr marL="47621" marR="47621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本計劃預計完成之</a:t>
                      </a:r>
                    </a:p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技術目標及指標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重要性說明與預估經費</a:t>
                      </a: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228128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441425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302232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810213"/>
                  </a:ext>
                </a:extLst>
              </a:tr>
            </a:tbl>
          </a:graphicData>
        </a:graphic>
      </p:graphicFrame>
      <p:sp>
        <p:nvSpPr>
          <p:cNvPr id="4" name="Google Shape;165;p8">
            <a:extLst>
              <a:ext uri="{FF2B5EF4-FFF2-40B4-BE49-F238E27FC236}">
                <a16:creationId xmlns:a16="http://schemas.microsoft.com/office/drawing/2014/main" id="{10C186DE-69E1-4CC2-8A56-78394E2A33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27803"/>
            <a:ext cx="10972800" cy="534841"/>
          </a:xfrm>
        </p:spPr>
        <p:txBody>
          <a:bodyPr anchor="ctr">
            <a:noAutofit/>
          </a:bodyPr>
          <a:lstStyle/>
          <a:p>
            <a:pPr marL="68580" lvl="0">
              <a:lnSpc>
                <a:spcPct val="150000"/>
              </a:lnSpc>
            </a:pPr>
            <a:r>
              <a:rPr lang="zh-TW" altLang="en-US" sz="3600" b="1"/>
              <a:t>產品化關鍵技術研發進度 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zh-TW" altLang="en-US" sz="2800" b="1">
                <a:solidFill>
                  <a:srgbClr val="FF0000"/>
                </a:solidFill>
              </a:rPr>
              <a:t>需對應查核點項目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endParaRPr lang="zh-TW" altLang="en-US" sz="3200" b="1">
              <a:solidFill>
                <a:srgbClr val="000000"/>
              </a:solidFill>
            </a:endParaRPr>
          </a:p>
        </p:txBody>
      </p:sp>
      <p:sp>
        <p:nvSpPr>
          <p:cNvPr id="5" name="Google Shape;166;p8">
            <a:extLst>
              <a:ext uri="{FF2B5EF4-FFF2-40B4-BE49-F238E27FC236}">
                <a16:creationId xmlns:a16="http://schemas.microsoft.com/office/drawing/2014/main" id="{4C13C938-5ADF-42B4-8E1D-3EE0E16A6759}"/>
              </a:ext>
            </a:extLst>
          </p:cNvPr>
          <p:cNvSpPr txBox="1"/>
          <p:nvPr/>
        </p:nvSpPr>
        <p:spPr>
          <a:xfrm>
            <a:off x="847996" y="5259976"/>
            <a:ext cx="10804074" cy="1477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註：本頁應說明團隊現行所掌握之關鍵技術進度，以及為利研發成果商業化，本計劃預計完成之具體、可驗證之技術目標及指標，如功能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/spec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精進、產率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/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良率提升、完成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測試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/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試驗、完成系統雛形、完成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試量產等。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所列技術目標及指標應對應技術查核點。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延續案應對照補充說明與前期之關鍵技術差異，以及這些差異對商業化之必要性。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2;p9">
            <a:extLst>
              <a:ext uri="{FF2B5EF4-FFF2-40B4-BE49-F238E27FC236}">
                <a16:creationId xmlns:a16="http://schemas.microsoft.com/office/drawing/2014/main" id="{24331BBE-635B-4C59-A165-7B44E0F3FD8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zh-TW" altLang="en-US"/>
          </a:p>
          <a:p>
            <a:pPr marL="0" lvl="0" indent="0">
              <a:spcBef>
                <a:spcPts val="520"/>
              </a:spcBef>
              <a:buNone/>
            </a:pPr>
            <a:endParaRPr lang="zh-TW" altLang="en-US"/>
          </a:p>
        </p:txBody>
      </p:sp>
      <p:graphicFrame>
        <p:nvGraphicFramePr>
          <p:cNvPr id="3" name="Google Shape;173;p9">
            <a:extLst>
              <a:ext uri="{FF2B5EF4-FFF2-40B4-BE49-F238E27FC236}">
                <a16:creationId xmlns:a16="http://schemas.microsoft.com/office/drawing/2014/main" id="{1548F574-A6FB-4557-B6B7-31DB371AFD39}"/>
              </a:ext>
            </a:extLst>
          </p:cNvPr>
          <p:cNvGraphicFramePr>
            <a:graphicFrameLocks noGrp="1"/>
          </p:cNvGraphicFramePr>
          <p:nvPr/>
        </p:nvGraphicFramePr>
        <p:xfrm>
          <a:off x="609603" y="1098057"/>
          <a:ext cx="10972800" cy="3801224"/>
        </p:xfrm>
        <a:graphic>
          <a:graphicData uri="http://schemas.openxmlformats.org/drawingml/2006/table">
            <a:tbl>
              <a:tblPr>
                <a:effectLst/>
                <a:tableStyleId>{AAE38DA6-B5A5-43FA-BE72-B906ADF7F1B4}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1101419767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838185967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549083114"/>
                    </a:ext>
                  </a:extLst>
                </a:gridCol>
              </a:tblGrid>
              <a:tr h="1354948"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工作項目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本計劃預計完成之成果</a:t>
                      </a:r>
                    </a:p>
                  </a:txBody>
                  <a:tcPr marL="47621" marR="47621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重要性說明與預估經費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152841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999857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356480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273337"/>
                  </a:ext>
                </a:extLst>
              </a:tr>
            </a:tbl>
          </a:graphicData>
        </a:graphic>
      </p:graphicFrame>
      <p:sp>
        <p:nvSpPr>
          <p:cNvPr id="4" name="Google Shape;174;p9">
            <a:extLst>
              <a:ext uri="{FF2B5EF4-FFF2-40B4-BE49-F238E27FC236}">
                <a16:creationId xmlns:a16="http://schemas.microsoft.com/office/drawing/2014/main" id="{9987E445-A785-421D-83F9-C0F2F6FBC6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27803"/>
            <a:ext cx="10972800" cy="534841"/>
          </a:xfrm>
        </p:spPr>
        <p:txBody>
          <a:bodyPr anchor="ctr">
            <a:noAutofit/>
          </a:bodyPr>
          <a:lstStyle/>
          <a:p>
            <a:pPr marL="68580" lvl="0">
              <a:lnSpc>
                <a:spcPct val="150000"/>
              </a:lnSpc>
            </a:pPr>
            <a:r>
              <a:rPr lang="zh-TW" altLang="en-US" sz="3600" b="1"/>
              <a:t>科研成果之商品化進度</a:t>
            </a:r>
            <a:r>
              <a:rPr lang="zh-TW" altLang="en-US" sz="3200" b="1">
                <a:solidFill>
                  <a:srgbClr val="000000"/>
                </a:solidFill>
              </a:rPr>
              <a:t> 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zh-TW" altLang="en-US" sz="2800" b="1">
                <a:solidFill>
                  <a:srgbClr val="FF0000"/>
                </a:solidFill>
              </a:rPr>
              <a:t>需對應查核點項目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endParaRPr lang="zh-TW" altLang="en-US" sz="3200" b="1">
              <a:solidFill>
                <a:srgbClr val="000000"/>
              </a:solidFill>
            </a:endParaRPr>
          </a:p>
        </p:txBody>
      </p:sp>
      <p:sp>
        <p:nvSpPr>
          <p:cNvPr id="5" name="Google Shape;175;p9">
            <a:extLst>
              <a:ext uri="{FF2B5EF4-FFF2-40B4-BE49-F238E27FC236}">
                <a16:creationId xmlns:a16="http://schemas.microsoft.com/office/drawing/2014/main" id="{40924628-0C3D-4965-B5EC-8467792C4478}"/>
              </a:ext>
            </a:extLst>
          </p:cNvPr>
          <p:cNvSpPr txBox="1"/>
          <p:nvPr/>
        </p:nvSpPr>
        <p:spPr>
          <a:xfrm>
            <a:off x="830576" y="5134740"/>
            <a:ext cx="10568936" cy="1477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註：本頁應說明為利研發成果商業化，本計劃預計完成之進度，如完成多少潛在客戶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/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合作夥伴洽談、簽訂多少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MOU/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訂單、開發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客戶、完成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法規驗證或諮詢、完成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取證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(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或申請送件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)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智財評估、完成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參展等。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所列工作項目與成果應對應商業查核點。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延續案應對照補充說明與前期之工作項目差異，以及這些差異對商業化之必要性。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腦力激盪簡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2920</Words>
  <Application>Microsoft Office PowerPoint</Application>
  <PresentationFormat>寬螢幕</PresentationFormat>
  <Paragraphs>314</Paragraphs>
  <Slides>17</Slides>
  <Notes>17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8" baseType="lpstr">
      <vt:lpstr>Microsoft YaHei</vt:lpstr>
      <vt:lpstr>Noto Sans Symbols</vt:lpstr>
      <vt:lpstr>MingLiu</vt:lpstr>
      <vt:lpstr>微軟正黑體</vt:lpstr>
      <vt:lpstr>微軟正黑體</vt:lpstr>
      <vt:lpstr>PMingLiu</vt:lpstr>
      <vt:lpstr>Arial</vt:lpstr>
      <vt:lpstr>Calibri</vt:lpstr>
      <vt:lpstr>Century Gothic</vt:lpstr>
      <vt:lpstr>Palatino Linotype</vt:lpstr>
      <vt:lpstr>腦力激盪簡報</vt:lpstr>
      <vt:lpstr>115年第2梯次科研創業計畫個案構想書(萌芽案)</vt:lpstr>
      <vt:lpstr>一、構想項目說明(以下為參考項目，團隊可自行編列順序)</vt:lpstr>
      <vt:lpstr>(一)核心技術原創性及技術發展里程碑</vt:lpstr>
      <vt:lpstr>(一)核心技術原創性及技術發展里程碑</vt:lpstr>
      <vt:lpstr>(二)商業發展規劃 </vt:lpstr>
      <vt:lpstr>(二)商業發展規劃 </vt:lpstr>
      <vt:lpstr>(三)創業團隊組成</vt:lpstr>
      <vt:lpstr>產品化關鍵技術研發進度 (需對應查核點項目)</vt:lpstr>
      <vt:lpstr>科研成果之商品化進度 (需對應查核點項目)</vt:lpstr>
      <vt:lpstr>(四)自提查核點(萌芽) (預估申請經費總和需為個案經費表之總和)</vt:lpstr>
      <vt:lpstr>(四)自提查核點(萌芽) (預估申請經費總和需為個案經費表之總和)</vt:lpstr>
      <vt:lpstr>(五)個案經費表(經費請詳述工作項目及預估經費，萌芽案總額以800萬為原則) </vt:lpstr>
      <vt:lpstr>二、本計畫「智財清單」</vt:lpstr>
      <vt:lpstr>二、本計畫「智財清單」</vt:lpstr>
      <vt:lpstr>附件一、計畫主持人過往研究成果</vt:lpstr>
      <vt:lpstr>附件一、計畫主持人過往研究成果(續)</vt:lpstr>
      <vt:lpstr>附件二、本計畫「智財調查」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115年第1梯次科研創業計畫個案構想書(萌芽案)</dc:title>
  <dc:creator>葉愷芸</dc:creator>
  <cp:lastModifiedBy>江凭珊</cp:lastModifiedBy>
  <cp:revision>4</cp:revision>
  <dcterms:created xsi:type="dcterms:W3CDTF">2018-06-20T05:53:52Z</dcterms:created>
  <dcterms:modified xsi:type="dcterms:W3CDTF">2026-02-02T07:48:40Z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