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handoutMasterIdLst>
    <p:handoutMasterId r:id="rId24"/>
  </p:handoutMasterIdLst>
  <p:sldIdLst>
    <p:sldId id="272" r:id="rId2"/>
    <p:sldId id="277" r:id="rId3"/>
    <p:sldId id="280" r:id="rId4"/>
    <p:sldId id="281" r:id="rId5"/>
    <p:sldId id="460" r:id="rId6"/>
    <p:sldId id="466" r:id="rId7"/>
    <p:sldId id="278" r:id="rId8"/>
    <p:sldId id="467" r:id="rId9"/>
    <p:sldId id="461" r:id="rId10"/>
    <p:sldId id="292" r:id="rId11"/>
    <p:sldId id="276" r:id="rId12"/>
    <p:sldId id="293" r:id="rId13"/>
    <p:sldId id="473" r:id="rId14"/>
    <p:sldId id="295" r:id="rId15"/>
    <p:sldId id="474" r:id="rId16"/>
    <p:sldId id="475" r:id="rId17"/>
    <p:sldId id="468" r:id="rId18"/>
    <p:sldId id="469" r:id="rId19"/>
    <p:sldId id="470" r:id="rId20"/>
    <p:sldId id="471" r:id="rId21"/>
    <p:sldId id="472" r:id="rId22"/>
  </p:sldIdLst>
  <p:sldSz cx="12192000" cy="6858000"/>
  <p:notesSz cx="6797675" cy="9928225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5F51"/>
    <a:srgbClr val="D1DF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41" autoAdjust="0"/>
    <p:restoredTop sz="96834" autoAdjust="0"/>
  </p:normalViewPr>
  <p:slideViewPr>
    <p:cSldViewPr snapToGrid="0">
      <p:cViewPr varScale="1">
        <p:scale>
          <a:sx n="46" d="100"/>
          <a:sy n="46" d="100"/>
        </p:scale>
        <p:origin x="58" y="5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48"/>
    </p:cViewPr>
  </p:sorterViewPr>
  <p:notesViewPr>
    <p:cSldViewPr snapToGrid="0">
      <p:cViewPr varScale="1">
        <p:scale>
          <a:sx n="100" d="100"/>
          <a:sy n="100" d="100"/>
        </p:scale>
        <p:origin x="280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3C03C-F128-4D77-8177-A57732A67E39}" type="datetime2"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2022年2月22日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5ACC1-7210-4F0A-BEEB-8EC885077F20}" type="slidenum"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‹#›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0653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8DF2C87C-757E-4C70-9F14-5785D5A3EB9B}" type="datetime2">
              <a:rPr lang="zh-TW" altLang="en-US" smtClean="0"/>
              <a:pPr/>
              <a:t>2022年2月22日</a:t>
            </a:fld>
            <a:endParaRPr lang="zh-TW" altLang="en-US" dirty="0"/>
          </a:p>
        </p:txBody>
      </p:sp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 dirty="0"/>
              <a:t>按一下以編輯母片文字樣式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noProof="0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893B0CF2-7F87-4E02-A248-870047730F99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noProof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15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619593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17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36316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59884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23735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20550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245773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11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876117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12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515960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>
            <a:extLst>
              <a:ext uri="{FF2B5EF4-FFF2-40B4-BE49-F238E27FC236}">
                <a16:creationId xmlns:a16="http://schemas.microsoft.com/office/drawing/2014/main" id="{1D858614-A53B-47A3-ABDB-4679BE904D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373B447E-F282-47FA-8B62-72AE592058C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0670212-C92F-4FEA-A238-107A2B2A1DCD}"/>
              </a:ext>
            </a:extLst>
          </p:cNvPr>
          <p:cNvSpPr txBox="1"/>
          <p:nvPr/>
        </p:nvSpPr>
        <p:spPr>
          <a:xfrm>
            <a:off x="3814478" y="9372790"/>
            <a:ext cx="2918140" cy="49511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754" tIns="45377" rIns="90754" bIns="45377" anchor="b" anchorCtr="0" compatLnSpc="1">
            <a:noAutofit/>
          </a:bodyPr>
          <a:lstStyle/>
          <a:p>
            <a:pPr algn="r" defTabSz="907542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9B1F84A-7670-48DF-934D-E795596FB521}" type="slidenum">
              <a:pPr algn="r" defTabSz="907542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13</a:t>
            </a:fld>
            <a:endParaRPr lang="en-US" sz="1200">
              <a:solidFill>
                <a:srgbClr val="000000"/>
              </a:solidFill>
              <a:latin typeface="微軟正黑體" pitchFamily="34"/>
              <a:ea typeface="微軟正黑體" pitchFamily="34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en-US" altLang="zh-TW" smtClean="0"/>
              <a:t>14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70902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群組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矩形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cxnSp>
          <p:nvCxnSpPr>
            <p:cNvPr id="7" name="直線接點​​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直線接點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kumimoji="0" lang="zh-TW" altLang="en-US" noProof="0" dirty="0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zh-TW" altLang="en-US" noProof="0"/>
              <a:t>按一下以編輯母片副標題樣式</a:t>
            </a:r>
            <a:endParaRPr kumimoji="0" lang="zh-TW" altLang="en-US" noProof="0" dirty="0"/>
          </a:p>
        </p:txBody>
      </p:sp>
      <p:sp>
        <p:nvSpPr>
          <p:cNvPr id="30" name="日期預留位置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053F6857-9543-4AA6-839E-F73FE99B1887}" type="datetime2">
              <a:rPr lang="zh-TW" altLang="en-US" smtClean="0"/>
              <a:t>2022年2月22日</a:t>
            </a:fld>
            <a:endParaRPr lang="zh-TW" altLang="en-US" dirty="0"/>
          </a:p>
        </p:txBody>
      </p:sp>
      <p:sp>
        <p:nvSpPr>
          <p:cNvPr id="19" name="頁尾預留位置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 noProof="0" dirty="0"/>
              <a:t>新增頁尾</a:t>
            </a:r>
          </a:p>
        </p:txBody>
      </p:sp>
      <p:sp>
        <p:nvSpPr>
          <p:cNvPr id="27" name="投影片編號預留位置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B84A7C7-9B9C-447A-A346-B03A0190BC4E}" type="datetime2">
              <a:rPr lang="zh-TW" altLang="en-US" smtClean="0"/>
              <a:t>2022年2月22日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81B8721-39BA-4946-83E9-E2EBE541F414}" type="datetime2">
              <a:rPr lang="zh-TW" altLang="en-US" smtClean="0"/>
              <a:t>2022年2月22日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01BF8CD-5896-4FB4-8CB3-0B54B214BCA6}" type="datetime2">
              <a:rPr lang="zh-TW" altLang="en-US" smtClean="0"/>
              <a:t>2022年2月22日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C61B098-3A16-4ABA-BDA5-864FB6BCA46B}" type="datetime2">
              <a:rPr lang="zh-TW" altLang="en-US" smtClean="0"/>
              <a:t>2022年2月22日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>
              <a:defRPr sz="2400">
                <a:latin typeface="細明體" panose="02020509000000000000" pitchFamily="49" charset="-120"/>
                <a:ea typeface="細明體" panose="02020509000000000000" pitchFamily="49" charset="-120"/>
              </a:defRPr>
            </a:lvl2pPr>
            <a:lvl3pPr>
              <a:defRPr sz="2000">
                <a:latin typeface="細明體" panose="02020509000000000000" pitchFamily="49" charset="-120"/>
                <a:ea typeface="細明體" panose="02020509000000000000" pitchFamily="49" charset="-120"/>
              </a:defRPr>
            </a:lvl3pPr>
            <a:lvl4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4pPr>
            <a:lvl5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>
              <a:defRPr sz="2400">
                <a:latin typeface="細明體" panose="02020509000000000000" pitchFamily="49" charset="-120"/>
                <a:ea typeface="細明體" panose="02020509000000000000" pitchFamily="49" charset="-120"/>
              </a:defRPr>
            </a:lvl2pPr>
            <a:lvl3pPr>
              <a:defRPr sz="2000">
                <a:latin typeface="細明體" panose="02020509000000000000" pitchFamily="49" charset="-120"/>
                <a:ea typeface="細明體" panose="02020509000000000000" pitchFamily="49" charset="-120"/>
              </a:defRPr>
            </a:lvl3pPr>
            <a:lvl4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4pPr>
            <a:lvl5pPr>
              <a:defRPr sz="1800">
                <a:latin typeface="細明體" panose="02020509000000000000" pitchFamily="49" charset="-120"/>
                <a:ea typeface="細明體" panose="02020509000000000000" pitchFamily="49" charset="-120"/>
              </a:defRPr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D445FBD5-01D9-451E-AB9A-0F6055CEBA93}" type="datetime2">
              <a:rPr lang="zh-TW" altLang="en-US" smtClean="0"/>
              <a:t>2022年2月22日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內容預留位置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6" name="內容預留位置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7" name="日期預留位置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7AC9D0D-2F8B-4A5A-ABA4-BC9211111C44}" type="datetime2">
              <a:rPr lang="zh-TW" altLang="en-US" smtClean="0"/>
              <a:t>2022年2月22日</a:t>
            </a:fld>
            <a:endParaRPr lang="zh-TW" altLang="en-US" dirty="0"/>
          </a:p>
        </p:txBody>
      </p:sp>
      <p:sp>
        <p:nvSpPr>
          <p:cNvPr id="8" name="頁尾預留位置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06EC0AD-C0E5-4727-B000-9983E30AED1F}" type="datetime2">
              <a:rPr lang="zh-TW" altLang="en-US" smtClean="0"/>
              <a:t>2022年2月22日</a:t>
            </a:fld>
            <a:endParaRPr lang="zh-TW" altLang="en-US" dirty="0"/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預留位置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6479FDB-E0EE-4E51-BD51-3B0BFADC7AE3}" type="datetime2">
              <a:rPr lang="zh-TW" altLang="en-US" smtClean="0"/>
              <a:t>2022年2月22日</a:t>
            </a:fld>
            <a:endParaRPr lang="zh-TW" altLang="en-US" dirty="0"/>
          </a:p>
        </p:txBody>
      </p:sp>
      <p:sp>
        <p:nvSpPr>
          <p:cNvPr id="3" name="頁尾預留位置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  <a:p>
            <a:pPr lvl="1" rtl="0" eaLnBrk="1" latinLnBrk="0" hangingPunct="1"/>
            <a:r>
              <a:rPr lang="zh-TW" altLang="en-US"/>
              <a:t>第二層</a:t>
            </a:r>
          </a:p>
          <a:p>
            <a:pPr lvl="2" rtl="0" eaLnBrk="1" latinLnBrk="0" hangingPunct="1"/>
            <a:r>
              <a:rPr lang="zh-TW" altLang="en-US"/>
              <a:t>第三層</a:t>
            </a:r>
          </a:p>
          <a:p>
            <a:pPr lvl="3" rtl="0" eaLnBrk="1" latinLnBrk="0" hangingPunct="1"/>
            <a:r>
              <a:rPr lang="zh-TW" altLang="en-US"/>
              <a:t>第四層</a:t>
            </a:r>
          </a:p>
          <a:p>
            <a:pPr lvl="4" rtl="0" eaLnBrk="1" latinLnBrk="0" hangingPunct="1"/>
            <a:r>
              <a:rPr lang="zh-TW" altLang="en-US"/>
              <a:t>第五層</a:t>
            </a:r>
            <a:endParaRPr kumimoji="0"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7DE7D6F-C29C-4167-B378-A09CA21EC318}" type="datetime2">
              <a:rPr lang="zh-TW" altLang="en-US" smtClean="0"/>
              <a:t>2022年2月22日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sz="180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zh-TW" altLang="en-US" sz="1800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kumimoji="0" lang="zh-TW" altLang="en-US" dirty="0"/>
          </a:p>
        </p:txBody>
      </p:sp>
      <p:sp>
        <p:nvSpPr>
          <p:cNvPr id="3" name="圖片預留位置 2" descr="要新增影像的空白預留位置。按一下預留位置，然後選取您要新增的影像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pPr rtl="0"/>
            <a:r>
              <a:rPr lang="zh-TW" altLang="en-US"/>
              <a:t>按一下圖示以新增圖片</a:t>
            </a:r>
            <a:endParaRPr kumimoji="0"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F7901480-B70F-4B24-94BD-0E26D8B50346}" type="datetime2">
              <a:rPr lang="zh-TW" altLang="en-US" smtClean="0"/>
              <a:t>2022年2月22日</a:t>
            </a:fld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>
            <a:lvl1pPr>
              <a:defRPr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zh-TW" altLang="en-US" sz="1800" dirty="0">
              <a:solidFill>
                <a:schemeClr val="tx1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  <p:sp>
        <p:nvSpPr>
          <p:cNvPr id="11" name="手繪多邊形​​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zh-TW" altLang="en-US" sz="1800" dirty="0">
              <a:solidFill>
                <a:schemeClr val="tx1"/>
              </a:solidFill>
              <a:latin typeface="細明體" panose="02020509000000000000" pitchFamily="49" charset="-120"/>
              <a:ea typeface="細明體" panose="02020509000000000000" pitchFamily="49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群組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矩形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noProof="0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grpSp>
          <p:nvGrpSpPr>
            <p:cNvPr id="27" name="群組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手繪多邊形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zh-TW" altLang="en-US" sz="1800" noProof="0" dirty="0">
                  <a:solidFill>
                    <a:schemeClr val="tx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cs typeface="+mn-cs"/>
                </a:endParaRPr>
              </a:p>
            </p:txBody>
          </p:sp>
          <p:sp>
            <p:nvSpPr>
              <p:cNvPr id="29" name="手繪多邊形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zh-TW" altLang="en-US" sz="1800" noProof="0" dirty="0">
                  <a:solidFill>
                    <a:schemeClr val="tx1"/>
                  </a:solidFill>
                  <a:latin typeface="細明體" panose="02020509000000000000" pitchFamily="49" charset="-120"/>
                  <a:ea typeface="細明體" panose="02020509000000000000" pitchFamily="49" charset="-120"/>
                  <a:cs typeface="+mn-cs"/>
                </a:endParaRPr>
              </a:p>
            </p:txBody>
          </p:sp>
          <p:grpSp>
            <p:nvGrpSpPr>
              <p:cNvPr id="31" name="群組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手繪多邊形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zh-TW" altLang="en-US" sz="1800" noProof="0" dirty="0">
                    <a:latin typeface="細明體" panose="02020509000000000000" pitchFamily="49" charset="-120"/>
                    <a:ea typeface="細明體" panose="02020509000000000000" pitchFamily="49" charset="-120"/>
                  </a:endParaRPr>
                </a:p>
              </p:txBody>
            </p:sp>
            <p:sp>
              <p:nvSpPr>
                <p:cNvPr id="33" name="手繪多邊形​​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zh-TW" altLang="en-US" sz="1800" noProof="0" dirty="0">
                    <a:latin typeface="細明體" panose="02020509000000000000" pitchFamily="49" charset="-120"/>
                    <a:ea typeface="細明體" panose="02020509000000000000" pitchFamily="49" charset="-120"/>
                  </a:endParaRPr>
                </a:p>
              </p:txBody>
            </p:sp>
          </p:grpSp>
        </p:grpSp>
      </p:grpSp>
      <p:sp>
        <p:nvSpPr>
          <p:cNvPr id="9" name="標題預留位置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zh-TW" altLang="en-US" noProof="0" dirty="0"/>
              <a:t>按一下以編輯母片標題樣式</a:t>
            </a:r>
            <a:endParaRPr kumimoji="0" lang="zh-TW" altLang="en-US" noProof="0" dirty="0"/>
          </a:p>
        </p:txBody>
      </p:sp>
      <p:sp>
        <p:nvSpPr>
          <p:cNvPr id="30" name="文字預留位置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zh-TW" altLang="en-US" noProof="0" dirty="0"/>
              <a:t>按一下以編輯母片文字樣式</a:t>
            </a:r>
          </a:p>
          <a:p>
            <a:pPr lvl="1" rtl="0" eaLnBrk="1" latinLnBrk="0" hangingPunct="1"/>
            <a:r>
              <a:rPr lang="zh-TW" altLang="en-US" noProof="0" dirty="0"/>
              <a:t>第二層</a:t>
            </a:r>
          </a:p>
          <a:p>
            <a:pPr lvl="2" rtl="0" eaLnBrk="1" latinLnBrk="0" hangingPunct="1"/>
            <a:r>
              <a:rPr lang="zh-TW" altLang="en-US" noProof="0" dirty="0"/>
              <a:t>第三層</a:t>
            </a:r>
          </a:p>
          <a:p>
            <a:pPr lvl="3" rtl="0" eaLnBrk="1" latinLnBrk="0" hangingPunct="1"/>
            <a:r>
              <a:rPr lang="zh-TW" altLang="en-US" noProof="0" dirty="0"/>
              <a:t>第四層</a:t>
            </a:r>
          </a:p>
          <a:p>
            <a:pPr lvl="4" rtl="0" eaLnBrk="1" latinLnBrk="0" hangingPunct="1"/>
            <a:r>
              <a:rPr lang="zh-TW" altLang="en-US" noProof="0" dirty="0"/>
              <a:t>第五層</a:t>
            </a:r>
          </a:p>
        </p:txBody>
      </p:sp>
      <p:sp>
        <p:nvSpPr>
          <p:cNvPr id="10" name="日期預留位置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C3992308-496B-4580-8F5D-F8E0AE2FE9FD}" type="datetime2">
              <a:rPr lang="zh-TW" altLang="en-US" smtClean="0"/>
              <a:t>2022年2月22日</a:t>
            </a:fld>
            <a:endParaRPr lang="zh-TW" altLang="en-US" dirty="0"/>
          </a:p>
        </p:txBody>
      </p:sp>
      <p:sp>
        <p:nvSpPr>
          <p:cNvPr id="22" name="頁尾預留位置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 noProof="0" dirty="0"/>
              <a:t>新增頁尾</a:t>
            </a:r>
          </a:p>
        </p:txBody>
      </p:sp>
      <p:sp>
        <p:nvSpPr>
          <p:cNvPr id="18" name="投影片編號預留位置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401CF334-2D5C-4859-84A6-CA7E6E43FAEB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551541" y="899884"/>
            <a:ext cx="11038985" cy="689429"/>
          </a:xfrm>
        </p:spPr>
        <p:txBody>
          <a:bodyPr rtlCol="0">
            <a:normAutofit/>
          </a:bodyPr>
          <a:lstStyle/>
          <a:p>
            <a:pPr algn="l"/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111</a:t>
            </a:r>
            <a:r>
              <a:rPr lang="zh-TW" altLang="en-US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年第</a:t>
            </a:r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2</a:t>
            </a:r>
            <a:r>
              <a:rPr lang="zh-TW" altLang="en-US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梯次科研創業計畫個案構想書</a:t>
            </a:r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(</a:t>
            </a:r>
            <a:r>
              <a:rPr lang="zh-TW" altLang="en-US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拔尖案</a:t>
            </a:r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  <a:sym typeface="新細明體" panose="02020500000000000000" pitchFamily="18" charset="-120"/>
              </a:rPr>
              <a:t>)</a:t>
            </a:r>
            <a:endParaRPr lang="zh-TW" altLang="en-US" sz="4000" dirty="0">
              <a:latin typeface="Times New Roman" panose="02020603050405020304" pitchFamily="18" charset="0"/>
              <a:cs typeface="Times New Roman" panose="02020603050405020304" pitchFamily="18" charset="0"/>
              <a:sym typeface="新細明體" panose="02020500000000000000" pitchFamily="18" charset="-12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5602514" y="4592879"/>
            <a:ext cx="5988012" cy="1416035"/>
          </a:xfrm>
        </p:spPr>
        <p:txBody>
          <a:bodyPr rtlCol="0">
            <a:normAutofit/>
          </a:bodyPr>
          <a:lstStyle/>
          <a:p>
            <a:pPr algn="l">
              <a:spcBef>
                <a:spcPct val="0"/>
              </a:spcBef>
            </a:pP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申請機構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+mj-cs"/>
                <a:sym typeface="新細明體" panose="02020500000000000000" pitchFamily="18" charset="-120"/>
              </a:rPr>
              <a:t>：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臺北醫學大學</a:t>
            </a:r>
            <a:endParaRPr lang="en-US" altLang="zh-TW" sz="2300" b="1" dirty="0">
              <a:solidFill>
                <a:schemeClr val="tx2"/>
              </a:solidFill>
              <a:latin typeface="新細明體" panose="02020500000000000000" pitchFamily="18" charset="-120"/>
              <a:ea typeface="微軟正黑體" panose="020B0604030504040204" pitchFamily="34" charset="-120"/>
              <a:cs typeface="+mj-cs"/>
              <a:sym typeface="新細明體" panose="02020500000000000000" pitchFamily="18" charset="-120"/>
            </a:endParaRPr>
          </a:p>
          <a:p>
            <a:pPr algn="l">
              <a:spcBef>
                <a:spcPct val="0"/>
              </a:spcBef>
            </a:pP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個案計畫主持人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新細明體" panose="02020500000000000000" pitchFamily="18" charset="-120"/>
              </a:rPr>
              <a:t>：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○○○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教授</a:t>
            </a:r>
            <a:r>
              <a:rPr lang="en-US" altLang="zh-TW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/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○○○○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系</a:t>
            </a:r>
            <a:endParaRPr lang="en-US" altLang="zh-TW" sz="2300" b="1" dirty="0">
              <a:sym typeface="新細明體" panose="02020500000000000000" pitchFamily="18" charset="-120"/>
            </a:endParaRPr>
          </a:p>
          <a:p>
            <a:pPr algn="l">
              <a:spcBef>
                <a:spcPct val="0"/>
              </a:spcBef>
            </a:pP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cs typeface="+mj-cs"/>
                <a:sym typeface="新細明體" panose="02020500000000000000" pitchFamily="18" charset="-120"/>
              </a:rPr>
              <a:t>        共同主持人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新細明體" panose="02020500000000000000" pitchFamily="18" charset="-120"/>
                <a:sym typeface="新細明體" panose="02020500000000000000" pitchFamily="18" charset="-120"/>
              </a:rPr>
              <a:t>：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○○○教授</a:t>
            </a:r>
            <a:r>
              <a:rPr lang="en-US" altLang="zh-TW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/</a:t>
            </a:r>
            <a:r>
              <a:rPr lang="zh-TW" altLang="en-US" sz="2300" b="1" dirty="0">
                <a:solidFill>
                  <a:schemeClr val="tx2"/>
                </a:solidFill>
                <a:latin typeface="新細明體" panose="02020500000000000000" pitchFamily="18" charset="-120"/>
                <a:ea typeface="微軟正黑體" panose="020B0604030504040204" pitchFamily="34" charset="-120"/>
                <a:sym typeface="新細明體" panose="02020500000000000000" pitchFamily="18" charset="-120"/>
              </a:rPr>
              <a:t>○○○○系</a:t>
            </a:r>
            <a:endParaRPr lang="en-US" altLang="zh-TW" sz="2300" b="1" dirty="0">
              <a:sym typeface="新細明體" panose="02020500000000000000" pitchFamily="18" charset="-120"/>
            </a:endParaRPr>
          </a:p>
          <a:p>
            <a:pPr algn="l">
              <a:spcBef>
                <a:spcPct val="0"/>
              </a:spcBef>
            </a:pPr>
            <a:endParaRPr lang="zh-TW" altLang="en-US" sz="2300" b="1" dirty="0">
              <a:solidFill>
                <a:schemeClr val="tx2"/>
              </a:solidFill>
              <a:latin typeface="新細明體" panose="02020500000000000000" pitchFamily="18" charset="-120"/>
              <a:ea typeface="微軟正黑體" panose="020B0604030504040204" pitchFamily="34" charset="-120"/>
              <a:cs typeface="+mj-cs"/>
              <a:sym typeface="新細明體" panose="02020500000000000000" pitchFamily="18" charset="-120"/>
            </a:endParaRPr>
          </a:p>
        </p:txBody>
      </p:sp>
      <p:sp>
        <p:nvSpPr>
          <p:cNvPr id="6" name="標題 3"/>
          <p:cNvSpPr txBox="1">
            <a:spLocks/>
          </p:cNvSpPr>
          <p:nvPr/>
        </p:nvSpPr>
        <p:spPr>
          <a:xfrm>
            <a:off x="555605" y="2328650"/>
            <a:ext cx="10468864" cy="1828800"/>
          </a:xfrm>
          <a:prstGeom prst="rect">
            <a:avLst/>
          </a:prstGeom>
          <a:ln>
            <a:noFill/>
          </a:ln>
        </p:spPr>
        <p:txBody>
          <a:bodyPr vert="horz" lIns="0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tx2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sz="5000" dirty="0">
                <a:latin typeface="新細明體" panose="02020500000000000000" pitchFamily="18" charset="-120"/>
                <a:sym typeface="新細明體" panose="02020500000000000000" pitchFamily="18" charset="-120"/>
              </a:rPr>
              <a:t>○○○○○○○○○○○○○○</a:t>
            </a:r>
            <a:endParaRPr lang="en-US" altLang="zh-TW" sz="5000" dirty="0">
              <a:latin typeface="新細明體" panose="02020500000000000000" pitchFamily="18" charset="-120"/>
              <a:sym typeface="新細明體" panose="02020500000000000000" pitchFamily="18" charset="-120"/>
            </a:endParaRPr>
          </a:p>
          <a:p>
            <a:r>
              <a:rPr lang="zh-TW" altLang="en-US" sz="5000" dirty="0">
                <a:latin typeface="新細明體" panose="02020500000000000000" pitchFamily="18" charset="-120"/>
                <a:sym typeface="新細明體" panose="02020500000000000000" pitchFamily="18" charset="-120"/>
              </a:rPr>
              <a:t>○○個案</a:t>
            </a:r>
          </a:p>
        </p:txBody>
      </p:sp>
      <p:sp>
        <p:nvSpPr>
          <p:cNvPr id="7" name="副標題 4"/>
          <p:cNvSpPr txBox="1">
            <a:spLocks/>
          </p:cNvSpPr>
          <p:nvPr/>
        </p:nvSpPr>
        <p:spPr>
          <a:xfrm>
            <a:off x="8864165" y="6277428"/>
            <a:ext cx="2340863" cy="580572"/>
          </a:xfrm>
          <a:prstGeom prst="rect">
            <a:avLst/>
          </a:prstGeom>
        </p:spPr>
        <p:txBody>
          <a:bodyPr vert="horz" lIns="0" rIns="18288" rtlCol="0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0"/>
              </a:spcBef>
            </a:pPr>
            <a:r>
              <a:rPr lang="zh-TW" altLang="en-US" sz="2500" b="1" dirty="0">
                <a:solidFill>
                  <a:schemeClr val="tx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新細明體" panose="02020500000000000000" pitchFamily="18" charset="-120"/>
              </a:rPr>
              <a:t> </a:t>
            </a:r>
            <a:r>
              <a:rPr lang="en-US" altLang="zh-TW" sz="2500" dirty="0">
                <a:solidFill>
                  <a:schemeClr val="tx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新細明體" panose="02020500000000000000" pitchFamily="18" charset="-120"/>
              </a:rPr>
              <a:t>111</a:t>
            </a:r>
            <a:r>
              <a:rPr lang="zh-TW" altLang="en-US" sz="2500" dirty="0">
                <a:solidFill>
                  <a:schemeClr val="tx2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新細明體" panose="02020500000000000000" pitchFamily="18" charset="-120"/>
              </a:rPr>
              <a:t>年○月○日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3193256" y="6331481"/>
            <a:ext cx="4206026" cy="40011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本構想書不含附件請勿超過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頁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000" dirty="0" err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71B0AFE4-6005-4263-894B-E13D1FA2F143}"/>
              </a:ext>
            </a:extLst>
          </p:cNvPr>
          <p:cNvSpPr txBox="1"/>
          <p:nvPr/>
        </p:nvSpPr>
        <p:spPr>
          <a:xfrm>
            <a:off x="25400" y="4997912"/>
            <a:ext cx="4965700" cy="120032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近三年內是否有執行其他研究計畫</a:t>
            </a:r>
            <a:br>
              <a:rPr lang="en-US" altLang="zh-TW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</a:br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□是，請務必填寫附件表格；□否</a:t>
            </a:r>
            <a:endParaRPr lang="en-US" altLang="zh-TW" dirty="0">
              <a:latin typeface="Microsoft JhengHei Light" panose="020B0304030504040204" pitchFamily="34" charset="-120"/>
              <a:ea typeface="Microsoft JhengHei Light" panose="020B03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本計畫是否同時有其他單位提供補助項目</a:t>
            </a:r>
            <a:br>
              <a:rPr lang="en-US" altLang="zh-TW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</a:br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□否；□是，請於</a:t>
            </a:r>
            <a:r>
              <a:rPr lang="en-US" altLang="zh-TW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(</a:t>
            </a:r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五</a:t>
            </a:r>
            <a:r>
              <a:rPr lang="en-US" altLang="zh-TW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)</a:t>
            </a:r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個案經費表揭露說明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EB64714F-77E9-4760-AAE2-5299C78D2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altLang="zh-TW" noProof="0" smtClean="0"/>
              <a:pPr/>
              <a:t>1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>
            <a:normAutofit/>
          </a:bodyPr>
          <a:lstStyle/>
          <a:p>
            <a:r>
              <a:rPr lang="en-US" altLang="zh-TW" sz="4000" b="1" dirty="0"/>
              <a:t>(</a:t>
            </a:r>
            <a:r>
              <a:rPr lang="zh-TW" altLang="en-US" sz="4000" b="1" dirty="0"/>
              <a:t>三</a:t>
            </a:r>
            <a:r>
              <a:rPr lang="en-US" altLang="zh-TW" sz="4000" b="1" dirty="0"/>
              <a:t>)</a:t>
            </a:r>
            <a:r>
              <a:rPr lang="zh-TW" altLang="en-US" sz="4000" b="1" dirty="0"/>
              <a:t>創業團隊組成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請說明預計新創團隊之成員與職掌（務必包括計畫主持人、具業界經驗</a:t>
            </a:r>
            <a:r>
              <a:rPr lang="en-US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CEO/COO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、技術</a:t>
            </a:r>
            <a:r>
              <a:rPr lang="zh-TW" altLang="en-US" sz="2500" b="1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開發人員）</a:t>
            </a:r>
            <a:endParaRPr lang="zh-TW" altLang="en-US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5702BD2-6ACB-44EC-AB1D-939B0440B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10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94179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428316"/>
            <a:ext cx="10972800" cy="1143000"/>
          </a:xfrm>
        </p:spPr>
        <p:txBody>
          <a:bodyPr rtlCol="0">
            <a:normAutofit/>
          </a:bodyPr>
          <a:lstStyle/>
          <a:p>
            <a:r>
              <a:rPr lang="en-US" altLang="zh-TW" sz="4000" b="1" dirty="0">
                <a:latin typeface="標楷體" panose="03000509000000000000" pitchFamily="65" charset="-120"/>
              </a:rPr>
              <a:t>(</a:t>
            </a:r>
            <a:r>
              <a:rPr lang="zh-TW" altLang="en-US" sz="4000" b="1" dirty="0">
                <a:latin typeface="標楷體" panose="03000509000000000000" pitchFamily="65" charset="-120"/>
              </a:rPr>
              <a:t>四</a:t>
            </a:r>
            <a:r>
              <a:rPr lang="en-US" altLang="zh-TW" sz="4000" b="1" dirty="0">
                <a:latin typeface="標楷體" panose="03000509000000000000" pitchFamily="65" charset="-120"/>
              </a:rPr>
              <a:t>)</a:t>
            </a:r>
            <a:r>
              <a:rPr lang="zh-TW" altLang="en-US" sz="4000" b="1" dirty="0">
                <a:latin typeface="標楷體" panose="03000509000000000000" pitchFamily="65" charset="-120"/>
              </a:rPr>
              <a:t>自提查核點</a:t>
            </a:r>
            <a:endParaRPr lang="zh-TW" altLang="en-US" sz="4000" b="1" dirty="0">
              <a:latin typeface="新細明體" panose="02020500000000000000" pitchFamily="18" charset="-120"/>
              <a:sym typeface="新細明體" panose="02020500000000000000" pitchFamily="18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5AB13EBD-F5BC-4C7C-A7D1-46BE49D5F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11</a:t>
            </a:fld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6" name="內容版面配置區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9693883"/>
              </p:ext>
            </p:extLst>
          </p:nvPr>
        </p:nvGraphicFramePr>
        <p:xfrm>
          <a:off x="408000" y="1713187"/>
          <a:ext cx="11174400" cy="4846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3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3482">
                  <a:extLst>
                    <a:ext uri="{9D8B030D-6E8A-4147-A177-3AD203B41FA5}">
                      <a16:colId xmlns:a16="http://schemas.microsoft.com/office/drawing/2014/main" val="1347629688"/>
                    </a:ext>
                  </a:extLst>
                </a:gridCol>
                <a:gridCol w="7667625">
                  <a:extLst>
                    <a:ext uri="{9D8B030D-6E8A-4147-A177-3AD203B41FA5}">
                      <a16:colId xmlns:a16="http://schemas.microsoft.com/office/drawing/2014/main" val="2116604087"/>
                    </a:ext>
                  </a:extLst>
                </a:gridCol>
              </a:tblGrid>
              <a:tr h="4052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   間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b="1" kern="100" dirty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查核點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b="1" kern="100" dirty="0">
                          <a:solidFill>
                            <a:schemeClr val="lt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項目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2163">
                <a:tc rowSpan="2">
                  <a:txBody>
                    <a:bodyPr/>
                    <a:lstStyle/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第一季</a:t>
                      </a:r>
                      <a:endParaRPr lang="zh-TW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0"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技術查核點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34069967"/>
                  </a:ext>
                </a:extLst>
              </a:tr>
              <a:tr h="57216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0"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商業查核點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FC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727450"/>
                  </a:ext>
                </a:extLst>
              </a:tr>
              <a:tr h="540824">
                <a:tc rowSpan="2">
                  <a:txBody>
                    <a:bodyPr/>
                    <a:lstStyle/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第二季</a:t>
                      </a:r>
                      <a:endParaRPr lang="zh-TW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0"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技術查核點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FC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23867"/>
                  </a:ext>
                </a:extLst>
              </a:tr>
              <a:tr h="54082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0"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商業查核點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FC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0219520"/>
                  </a:ext>
                </a:extLst>
              </a:tr>
              <a:tr h="540824">
                <a:tc rowSpan="2">
                  <a:txBody>
                    <a:bodyPr/>
                    <a:lstStyle/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第三季</a:t>
                      </a:r>
                      <a:endParaRPr 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0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0"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技術查核點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4130" indent="0" algn="l" defTabSz="685800" rtl="0" eaLnBrk="1" fontAlgn="b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82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0"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商業查核點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4130" indent="0" algn="l" defTabSz="685800" rtl="0" eaLnBrk="1" fontAlgn="b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478822"/>
                  </a:ext>
                </a:extLst>
              </a:tr>
              <a:tr h="566871">
                <a:tc rowSpan="2">
                  <a:txBody>
                    <a:bodyPr/>
                    <a:lstStyle/>
                    <a:p>
                      <a:pPr marR="24130" algn="ctr">
                        <a:spcAft>
                          <a:spcPts val="0"/>
                        </a:spcAft>
                      </a:pPr>
                      <a:r>
                        <a:rPr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第四季</a:t>
                      </a:r>
                      <a:endParaRPr 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0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0"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技術查核點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4130" indent="0" algn="l" defTabSz="685800" rtl="0" eaLnBrk="1" fontAlgn="b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93500"/>
                  </a:ext>
                </a:extLst>
              </a:tr>
              <a:tr h="56687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0" lang="zh-TW" altLang="en-US" sz="20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商業查核點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4130" indent="0" algn="l" defTabSz="685800" rtl="0" eaLnBrk="1" fontAlgn="b" latinLnBrk="0" hangingPunct="1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zh-TW" altLang="zh-TW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0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819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200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413613"/>
            <a:ext cx="10972800" cy="738294"/>
          </a:xfrm>
        </p:spPr>
        <p:txBody>
          <a:bodyPr rtlCol="0">
            <a:normAutofit/>
          </a:bodyPr>
          <a:lstStyle/>
          <a:p>
            <a:r>
              <a:rPr lang="en-US" altLang="zh-TW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(</a:t>
            </a:r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五</a:t>
            </a:r>
            <a:r>
              <a:rPr lang="en-US" altLang="zh-TW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)</a:t>
            </a:r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個案經費說明 </a:t>
            </a:r>
          </a:p>
        </p:txBody>
      </p:sp>
      <p:sp>
        <p:nvSpPr>
          <p:cNvPr id="2" name="內容預留位置 1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zh-TW" altLang="en-US" dirty="0">
                <a:latin typeface="細明體" panose="02020509000000000000" pitchFamily="49" charset="-120"/>
                <a:ea typeface="細明體" panose="02020509000000000000" pitchFamily="49" charset="-120"/>
                <a:sym typeface="新細明體" panose="02020500000000000000" pitchFamily="18" charset="-120"/>
              </a:rPr>
              <a:t>此會議目標的簡要概述：</a:t>
            </a:r>
          </a:p>
          <a:p>
            <a:pPr lvl="1" rtl="0"/>
            <a:r>
              <a:rPr lang="zh-TW" altLang="en-US" dirty="0">
                <a:latin typeface="細明體" panose="02020509000000000000" pitchFamily="49" charset="-120"/>
                <a:ea typeface="細明體" panose="02020509000000000000" pitchFamily="49" charset="-120"/>
                <a:sym typeface="新細明體" panose="02020500000000000000" pitchFamily="18" charset="-120"/>
              </a:rPr>
              <a:t>議程</a:t>
            </a:r>
          </a:p>
          <a:p>
            <a:pPr lvl="1" rtl="0"/>
            <a:r>
              <a:rPr lang="zh-TW" altLang="en-US" dirty="0">
                <a:latin typeface="細明體" panose="02020509000000000000" pitchFamily="49" charset="-120"/>
                <a:ea typeface="細明體" panose="02020509000000000000" pitchFamily="49" charset="-120"/>
                <a:sym typeface="新細明體" panose="02020500000000000000" pitchFamily="18" charset="-120"/>
              </a:rPr>
              <a:t>預期結果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237691"/>
              </p:ext>
            </p:extLst>
          </p:nvPr>
        </p:nvGraphicFramePr>
        <p:xfrm>
          <a:off x="609600" y="1164735"/>
          <a:ext cx="11306628" cy="4910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6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75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94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513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8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 err="1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補助項目</a:t>
                      </a: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\ 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執行年次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540" algn="ctr" defTabSz="717550">
                        <a:spcBef>
                          <a:spcPts val="685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111</a:t>
                      </a:r>
                      <a:r>
                        <a:rPr lang="zh-TW" altLang="en-US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zh-TW" altLang="en-US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月至</a:t>
                      </a: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112</a:t>
                      </a:r>
                      <a:r>
                        <a:rPr lang="zh-TW" altLang="en-US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zh-TW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zh-TW" altLang="en-US" sz="20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月</a:t>
                      </a:r>
                      <a:endParaRPr lang="zh-TW" sz="20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985" algn="ctr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備註：</a:t>
                      </a:r>
                      <a:endParaRPr lang="zh-TW" sz="20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130">
                <a:tc>
                  <a:txBody>
                    <a:bodyPr/>
                    <a:lstStyle/>
                    <a:p>
                      <a:pPr marL="6985" algn="l">
                        <a:lnSpc>
                          <a:spcPct val="100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697230" algn="l"/>
                          <a:tab pos="1387475" algn="l"/>
                        </a:tabLst>
                      </a:pPr>
                      <a:r>
                        <a:rPr lang="en-US" altLang="zh-TW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業務費</a:t>
                      </a:r>
                      <a:endParaRPr lang="zh-TW" sz="2000" b="1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algn="l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en-US" alt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6543">
                <a:tc>
                  <a:txBody>
                    <a:bodyPr/>
                    <a:lstStyle/>
                    <a:p>
                      <a:pPr marL="140970" algn="l">
                        <a:lnSpc>
                          <a:spcPct val="100000"/>
                        </a:lnSpc>
                        <a:spcBef>
                          <a:spcPts val="335"/>
                        </a:spcBef>
                        <a:spcAft>
                          <a:spcPts val="0"/>
                        </a:spcAft>
                        <a:tabLst>
                          <a:tab pos="454660" algn="l"/>
                          <a:tab pos="768350" algn="l"/>
                          <a:tab pos="1083945" algn="l"/>
                          <a:tab pos="1399540" algn="l"/>
                        </a:tabLst>
                      </a:pPr>
                      <a:r>
                        <a:rPr lang="en-US" alt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(1)</a:t>
                      </a:r>
                      <a:r>
                        <a:rPr lang="en-US" sz="2000" b="0" dirty="0" err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研究人力費</a:t>
                      </a:r>
                      <a:endParaRPr lang="zh-TW" sz="2000" b="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marR="0" lvl="0" indent="-63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例如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專任人員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名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務必編列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CEO/COO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全職人事費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、兼任人員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○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名、國外顧問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名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○○○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○○單位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0261">
                <a:tc>
                  <a:txBody>
                    <a:bodyPr/>
                    <a:lstStyle/>
                    <a:p>
                      <a:pPr marL="142240" marR="13335" algn="l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(2)</a:t>
                      </a:r>
                      <a:r>
                        <a:rPr 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耗材、物品、圖書、研究 </a:t>
                      </a:r>
                      <a:br>
                        <a:rPr lang="en-US" alt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</a:br>
                      <a:r>
                        <a:rPr 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設備使用費及雜項費用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algn="l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7695"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0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349250" algn="l"/>
                          <a:tab pos="692150" algn="l"/>
                          <a:tab pos="1035050" algn="l"/>
                          <a:tab pos="1377950" algn="l"/>
                        </a:tabLst>
                      </a:pPr>
                      <a:r>
                        <a:rPr lang="en-US" altLang="zh-TW" sz="2000" b="1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en-US" sz="2000" b="1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研究設備費</a:t>
                      </a:r>
                      <a:endParaRPr lang="zh-TW" sz="2000" b="1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algn="l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原則不予編列，有特殊需求請於會議審時提出，經委員審查同意方可例外編列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130">
                <a:tc>
                  <a:txBody>
                    <a:bodyPr/>
                    <a:lstStyle/>
                    <a:p>
                      <a:pPr marL="6985" algn="l">
                        <a:lnSpc>
                          <a:spcPct val="100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  <a:tabLst>
                          <a:tab pos="349250" algn="l"/>
                          <a:tab pos="692150" algn="l"/>
                          <a:tab pos="1035050" algn="l"/>
                          <a:tab pos="1377950" algn="l"/>
                        </a:tabLst>
                      </a:pPr>
                      <a:r>
                        <a:rPr lang="en-US" altLang="zh-TW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國外差旅費</a:t>
                      </a:r>
                      <a:endParaRPr lang="zh-TW" sz="2000" b="1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rowSpan="3">
                  <a:txBody>
                    <a:bodyPr/>
                    <a:lstStyle/>
                    <a:p>
                      <a:pPr marL="6985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本項若為團隊發展新創必要需求，請詳述規劃地點與內容及執行效益</a:t>
                      </a:r>
                      <a:r>
                        <a:rPr kumimoji="0" lang="en-US" altLang="zh-TW" sz="15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5130">
                <a:tc>
                  <a:txBody>
                    <a:bodyPr/>
                    <a:lstStyle/>
                    <a:p>
                      <a:pPr marL="142240" algn="l">
                        <a:lnSpc>
                          <a:spcPct val="100000"/>
                        </a:lnSpc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(1).</a:t>
                      </a:r>
                      <a:r>
                        <a:rPr 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移地研究或參訪差旅費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vMerge="1">
                  <a:txBody>
                    <a:bodyPr/>
                    <a:lstStyle/>
                    <a:p>
                      <a:pPr marL="6985" algn="l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zh-TW" alt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5130">
                <a:tc>
                  <a:txBody>
                    <a:bodyPr/>
                    <a:lstStyle/>
                    <a:p>
                      <a:pPr marL="130175" algn="l">
                        <a:lnSpc>
                          <a:spcPct val="100000"/>
                        </a:lnSpc>
                        <a:spcBef>
                          <a:spcPts val="47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(2).</a:t>
                      </a:r>
                      <a:r>
                        <a:rPr lang="zh-TW" sz="2000" b="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國際合作研究出國差旅費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 dirty="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vMerge="1">
                  <a:txBody>
                    <a:bodyPr/>
                    <a:lstStyle/>
                    <a:p>
                      <a:pPr marL="6985" algn="l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513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90"/>
                        </a:spcBef>
                        <a:spcAft>
                          <a:spcPts val="0"/>
                        </a:spcAft>
                        <a:tabLst>
                          <a:tab pos="678815" algn="l"/>
                          <a:tab pos="1379855" algn="l"/>
                        </a:tabLst>
                      </a:pPr>
                      <a:r>
                        <a:rPr lang="en-US" altLang="zh-TW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管理費</a:t>
                      </a:r>
                      <a:endParaRPr lang="zh-TW" sz="2000" b="1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algn="l" defTabSz="685800" rtl="0" eaLnBrk="1" latinLnBrk="0" hangingPunct="1"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5130"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377950" algn="l"/>
                        </a:tabLst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合	計</a:t>
                      </a:r>
                      <a:endParaRPr lang="zh-TW" sz="2000" b="1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kumimoji="0" lang="en-US" sz="2000" b="0" kern="1200">
                          <a:solidFill>
                            <a:srgbClr val="0000CC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0</a:t>
                      </a:r>
                      <a:endParaRPr kumimoji="0" lang="zh-TW" sz="20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marL="6985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1500" b="0" kern="1200" dirty="0">
                        <a:solidFill>
                          <a:srgbClr val="0000CC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矩形 4">
            <a:extLst>
              <a:ext uri="{FF2B5EF4-FFF2-40B4-BE49-F238E27FC236}">
                <a16:creationId xmlns:a16="http://schemas.microsoft.com/office/drawing/2014/main" id="{FB965E7D-1D3F-448D-B299-027957C3455E}"/>
              </a:ext>
            </a:extLst>
          </p:cNvPr>
          <p:cNvSpPr/>
          <p:nvPr/>
        </p:nvSpPr>
        <p:spPr>
          <a:xfrm>
            <a:off x="533400" y="6141530"/>
            <a:ext cx="11214100" cy="710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本計畫如同時有申請機構或其他單位（含國內外、大陸地區及港澳）補助項目，請務必於備註欄揭露配合單位名稱、補助項目、補助金額及配合年次等資訊，並請檢附相關證明文件（無配合補助項目者免填） 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B84D2FA-FFF4-4BD6-B9A9-8DDF215DD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12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3144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2">
            <a:extLst>
              <a:ext uri="{FF2B5EF4-FFF2-40B4-BE49-F238E27FC236}">
                <a16:creationId xmlns:a16="http://schemas.microsoft.com/office/drawing/2014/main" id="{3369C4D0-D0E2-4C04-9470-877ACDA9FA0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0" y="303553"/>
            <a:ext cx="10972800" cy="1143000"/>
          </a:xfrm>
        </p:spPr>
        <p:txBody>
          <a:bodyPr/>
          <a:lstStyle/>
          <a:p>
            <a:pPr lvl="0"/>
            <a:r>
              <a:rPr lang="zh-TW" altLang="en-US" sz="4000" b="1" dirty="0">
                <a:latin typeface="新細明體" pitchFamily="18"/>
              </a:rPr>
              <a:t>附件一、</a:t>
            </a:r>
            <a:r>
              <a:rPr lang="zh-TW" sz="4000" b="1" dirty="0">
                <a:latin typeface="新細明體" pitchFamily="18"/>
              </a:rPr>
              <a:t>過去</a:t>
            </a:r>
            <a:r>
              <a:rPr lang="zh-TW" altLang="en-US" sz="4000" b="1" dirty="0">
                <a:latin typeface="新細明體" pitchFamily="18"/>
              </a:rPr>
              <a:t>三</a:t>
            </a:r>
            <a:r>
              <a:rPr lang="zh-TW" sz="4000" b="1" dirty="0">
                <a:latin typeface="新細明體" pitchFamily="18"/>
              </a:rPr>
              <a:t>年計畫補助狀況</a:t>
            </a:r>
          </a:p>
        </p:txBody>
      </p:sp>
      <p:graphicFrame>
        <p:nvGraphicFramePr>
          <p:cNvPr id="3" name="表格 3">
            <a:extLst>
              <a:ext uri="{FF2B5EF4-FFF2-40B4-BE49-F238E27FC236}">
                <a16:creationId xmlns:a16="http://schemas.microsoft.com/office/drawing/2014/main" id="{E8A2F988-6BE9-4A47-9703-00B5C9B35DCD}"/>
              </a:ext>
            </a:extLst>
          </p:cNvPr>
          <p:cNvGraphicFramePr>
            <a:graphicFrameLocks noGrp="1"/>
          </p:cNvGraphicFramePr>
          <p:nvPr/>
        </p:nvGraphicFramePr>
        <p:xfrm>
          <a:off x="443928" y="2083820"/>
          <a:ext cx="11278175" cy="3884067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3370624">
                  <a:extLst>
                    <a:ext uri="{9D8B030D-6E8A-4147-A177-3AD203B41FA5}">
                      <a16:colId xmlns:a16="http://schemas.microsoft.com/office/drawing/2014/main" val="1315090106"/>
                    </a:ext>
                  </a:extLst>
                </a:gridCol>
                <a:gridCol w="1124583">
                  <a:extLst>
                    <a:ext uri="{9D8B030D-6E8A-4147-A177-3AD203B41FA5}">
                      <a16:colId xmlns:a16="http://schemas.microsoft.com/office/drawing/2014/main" val="1938940150"/>
                    </a:ext>
                  </a:extLst>
                </a:gridCol>
                <a:gridCol w="1325788">
                  <a:extLst>
                    <a:ext uri="{9D8B030D-6E8A-4147-A177-3AD203B41FA5}">
                      <a16:colId xmlns:a16="http://schemas.microsoft.com/office/drawing/2014/main" val="336208387"/>
                    </a:ext>
                  </a:extLst>
                </a:gridCol>
                <a:gridCol w="1091436">
                  <a:extLst>
                    <a:ext uri="{9D8B030D-6E8A-4147-A177-3AD203B41FA5}">
                      <a16:colId xmlns:a16="http://schemas.microsoft.com/office/drawing/2014/main" val="2216155438"/>
                    </a:ext>
                  </a:extLst>
                </a:gridCol>
                <a:gridCol w="1091436">
                  <a:extLst>
                    <a:ext uri="{9D8B030D-6E8A-4147-A177-3AD203B41FA5}">
                      <a16:colId xmlns:a16="http://schemas.microsoft.com/office/drawing/2014/main" val="2482727949"/>
                    </a:ext>
                  </a:extLst>
                </a:gridCol>
                <a:gridCol w="1091436">
                  <a:extLst>
                    <a:ext uri="{9D8B030D-6E8A-4147-A177-3AD203B41FA5}">
                      <a16:colId xmlns:a16="http://schemas.microsoft.com/office/drawing/2014/main" val="524465944"/>
                    </a:ext>
                  </a:extLst>
                </a:gridCol>
                <a:gridCol w="1091436">
                  <a:extLst>
                    <a:ext uri="{9D8B030D-6E8A-4147-A177-3AD203B41FA5}">
                      <a16:colId xmlns:a16="http://schemas.microsoft.com/office/drawing/2014/main" val="2730413384"/>
                    </a:ext>
                  </a:extLst>
                </a:gridCol>
                <a:gridCol w="1091436">
                  <a:extLst>
                    <a:ext uri="{9D8B030D-6E8A-4147-A177-3AD203B41FA5}">
                      <a16:colId xmlns:a16="http://schemas.microsoft.com/office/drawing/2014/main" val="3921663332"/>
                    </a:ext>
                  </a:extLst>
                </a:gridCol>
              </a:tblGrid>
              <a:tr h="1121667">
                <a:tc>
                  <a:txBody>
                    <a:bodyPr/>
                    <a:lstStyle/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計畫名稱</a:t>
                      </a:r>
                    </a:p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（本部補助者請註明編號）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計畫內擔</a:t>
                      </a:r>
                    </a:p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任之工作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起迄年月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補助或委託機構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執行情形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6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預期</a:t>
                      </a:r>
                      <a:r>
                        <a:rPr lang="en-US" sz="16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KPI</a:t>
                      </a:r>
                      <a:r>
                        <a:rPr lang="zh-TW" sz="16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設定</a:t>
                      </a:r>
                      <a:endParaRPr lang="en-US" sz="1600" b="1" kern="120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(</a:t>
                      </a:r>
                      <a:r>
                        <a:rPr lang="zh-TW" sz="16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若無則填寫無</a:t>
                      </a:r>
                      <a:r>
                        <a:rPr lang="en-US" sz="16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)</a:t>
                      </a:r>
                      <a:endParaRPr lang="zh-TW" sz="1600" b="1" kern="120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實際</a:t>
                      </a:r>
                      <a:r>
                        <a:rPr lang="en-US" sz="18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KPI</a:t>
                      </a:r>
                    </a:p>
                    <a:p>
                      <a:pPr marL="142244" marR="13331" lvl="0" algn="l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達成情形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核定經費</a:t>
                      </a:r>
                    </a:p>
                    <a:p>
                      <a:pPr marL="142244" marR="13331" lvl="0" algn="ctr" rtl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zh-TW" sz="1800" b="1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  <a:cs typeface="Times New Roman" pitchFamily="18"/>
                        </a:rPr>
                        <a:t>總額</a:t>
                      </a: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612469244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  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○○○○○○○○○個案</a:t>
                      </a:r>
                      <a:endParaRPr lang="en-US" sz="1500" kern="120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 (106-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○○○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-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-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○○○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-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○○○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-)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主持人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lvl="0" algn="ctr" rtl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/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/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-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/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/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○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lvl="0" algn="ctr" rtl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科技部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lvl="0" algn="ctr" rtl="0" hangingPunct="1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已結案</a:t>
                      </a: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/</a:t>
                      </a:r>
                      <a:r>
                        <a:rPr lang="zh-TW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執行中</a:t>
                      </a: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US" sz="1500" kern="120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US" sz="1500" kern="1200">
                        <a:solidFill>
                          <a:srgbClr val="455F51"/>
                        </a:solidFill>
                        <a:latin typeface="微軟正黑體" pitchFamily="34"/>
                        <a:ea typeface="微軟正黑體" pitchFamily="34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500" kern="1200">
                          <a:solidFill>
                            <a:srgbClr val="455F51"/>
                          </a:solidFill>
                          <a:latin typeface="微軟正黑體" pitchFamily="34"/>
                          <a:ea typeface="微軟正黑體" pitchFamily="34"/>
                        </a:rPr>
                        <a:t>000,000</a:t>
                      </a: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656192252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1090097286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solidFill>
                          <a:srgbClr val="0000CC"/>
                        </a:solidFill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2692172702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4113600021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3334643790"/>
                  </a:ext>
                </a:extLst>
              </a:tr>
              <a:tr h="460400">
                <a:tc>
                  <a:txBody>
                    <a:bodyPr/>
                    <a:lstStyle/>
                    <a:p>
                      <a:pPr lvl="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zh-TW" sz="1500" dirty="0">
                        <a:latin typeface="微軟正黑體" pitchFamily="34"/>
                        <a:ea typeface="微軟正黑體" pitchFamily="34"/>
                        <a:cs typeface="Times New Roman" pitchFamily="18"/>
                      </a:endParaRPr>
                    </a:p>
                  </a:txBody>
                  <a:tcPr marL="9875" marR="9875" marT="0" marB="0" anchor="ctr"/>
                </a:tc>
                <a:extLst>
                  <a:ext uri="{0D108BD9-81ED-4DB2-BD59-A6C34878D82A}">
                    <a16:rowId xmlns:a16="http://schemas.microsoft.com/office/drawing/2014/main" val="3654357718"/>
                  </a:ext>
                </a:extLst>
              </a:tr>
            </a:tbl>
          </a:graphicData>
        </a:graphic>
      </p:graphicFrame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5CC6F3A7-AC4E-4162-BEE7-2BE38B177FB0}"/>
              </a:ext>
            </a:extLst>
          </p:cNvPr>
          <p:cNvSpPr txBox="1">
            <a:spLocks/>
          </p:cNvSpPr>
          <p:nvPr/>
        </p:nvSpPr>
        <p:spPr>
          <a:xfrm>
            <a:off x="7799453" y="999540"/>
            <a:ext cx="4271897" cy="42749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1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註 各學門自由型計畫無須填寫</a:t>
            </a:r>
            <a:r>
              <a:rPr lang="en-US" altLang="zh-TW" sz="16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KPI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FB2F7295-4AB9-4663-9983-261AAB4EF606}"/>
              </a:ext>
            </a:extLst>
          </p:cNvPr>
          <p:cNvSpPr txBox="1"/>
          <p:nvPr/>
        </p:nvSpPr>
        <p:spPr>
          <a:xfrm>
            <a:off x="800099" y="1473086"/>
            <a:ext cx="10591800" cy="64633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請務必詳實填寫近三年所有研究計畫</a:t>
            </a:r>
            <a:r>
              <a:rPr lang="en-US" altLang="zh-TW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(</a:t>
            </a:r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含國內外、大陸地區及港澳</a:t>
            </a:r>
            <a:r>
              <a:rPr lang="en-US" altLang="zh-TW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)</a:t>
            </a:r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，不限於執行本部計畫者。若涉及國外、大陸地區及港澳，請依各該主管機關相關法令規定辦理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0D4484F0-57BF-45CC-9E58-8209F1A6AC02}"/>
              </a:ext>
            </a:extLst>
          </p:cNvPr>
          <p:cNvSpPr txBox="1"/>
          <p:nvPr/>
        </p:nvSpPr>
        <p:spPr>
          <a:xfrm>
            <a:off x="583628" y="6083300"/>
            <a:ext cx="9436672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註：上表計畫補助狀況請務必同步於本部學術研發服務網更新，以利查對</a:t>
            </a:r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5BAF89B-865E-4B92-B0E8-0690998DA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13</a:t>
            </a:fld>
            <a:endParaRPr lang="zh-TW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2"/>
          <p:cNvSpPr>
            <a:spLocks noGrp="1"/>
          </p:cNvSpPr>
          <p:nvPr>
            <p:ph type="title"/>
          </p:nvPr>
        </p:nvSpPr>
        <p:spPr>
          <a:xfrm>
            <a:off x="609600" y="523567"/>
            <a:ext cx="10972800" cy="758302"/>
          </a:xfrm>
        </p:spPr>
        <p:txBody>
          <a:bodyPr rtlCol="0">
            <a:normAutofit/>
          </a:bodyPr>
          <a:lstStyle/>
          <a:p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附件二、本計畫</a:t>
            </a:r>
            <a:r>
              <a:rPr lang="zh-TW" altLang="zh-TW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智財調查</a:t>
            </a:r>
            <a:r>
              <a:rPr lang="zh-TW" altLang="zh-TW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zh-TW" altLang="en-US" sz="4000" b="1" dirty="0">
              <a:latin typeface="新細明體" panose="02020500000000000000" pitchFamily="18" charset="-120"/>
              <a:sym typeface="新細明體" panose="02020500000000000000" pitchFamily="18" charset="-120"/>
            </a:endParaRPr>
          </a:p>
        </p:txBody>
      </p:sp>
      <p:sp>
        <p:nvSpPr>
          <p:cNvPr id="6" name="內容預留位置 1">
            <a:extLst>
              <a:ext uri="{FF2B5EF4-FFF2-40B4-BE49-F238E27FC236}">
                <a16:creationId xmlns:a16="http://schemas.microsoft.com/office/drawing/2014/main" id="{1276A713-25C6-4395-9D98-976731D64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704" y="1437085"/>
            <a:ext cx="11182350" cy="672711"/>
          </a:xfrm>
        </p:spPr>
        <p:txBody>
          <a:bodyPr rtlCol="0"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智財調查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en-US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8E4D5A03-77DD-4855-89D1-3E40F9077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14</a:t>
            </a:fld>
            <a:endParaRPr lang="zh-TW" altLang="en-US" dirty="0"/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B8154559-08F8-4E44-A714-4A6F7C4F6D8A}"/>
              </a:ext>
            </a:extLst>
          </p:cNvPr>
          <p:cNvGraphicFramePr>
            <a:graphicFrameLocks noGrp="1"/>
          </p:cNvGraphicFramePr>
          <p:nvPr/>
        </p:nvGraphicFramePr>
        <p:xfrm>
          <a:off x="504825" y="2379651"/>
          <a:ext cx="11161460" cy="18354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84613">
                  <a:extLst>
                    <a:ext uri="{9D8B030D-6E8A-4147-A177-3AD203B41FA5}">
                      <a16:colId xmlns:a16="http://schemas.microsoft.com/office/drawing/2014/main" val="4273416368"/>
                    </a:ext>
                  </a:extLst>
                </a:gridCol>
                <a:gridCol w="1133326">
                  <a:extLst>
                    <a:ext uri="{9D8B030D-6E8A-4147-A177-3AD203B41FA5}">
                      <a16:colId xmlns:a16="http://schemas.microsoft.com/office/drawing/2014/main" val="893858611"/>
                    </a:ext>
                  </a:extLst>
                </a:gridCol>
                <a:gridCol w="832619">
                  <a:extLst>
                    <a:ext uri="{9D8B030D-6E8A-4147-A177-3AD203B41FA5}">
                      <a16:colId xmlns:a16="http://schemas.microsoft.com/office/drawing/2014/main" val="818677561"/>
                    </a:ext>
                  </a:extLst>
                </a:gridCol>
                <a:gridCol w="1283620">
                  <a:extLst>
                    <a:ext uri="{9D8B030D-6E8A-4147-A177-3AD203B41FA5}">
                      <a16:colId xmlns:a16="http://schemas.microsoft.com/office/drawing/2014/main" val="1420051970"/>
                    </a:ext>
                  </a:extLst>
                </a:gridCol>
                <a:gridCol w="1066793">
                  <a:extLst>
                    <a:ext uri="{9D8B030D-6E8A-4147-A177-3AD203B41FA5}">
                      <a16:colId xmlns:a16="http://schemas.microsoft.com/office/drawing/2014/main" val="3903686632"/>
                    </a:ext>
                  </a:extLst>
                </a:gridCol>
                <a:gridCol w="511714">
                  <a:extLst>
                    <a:ext uri="{9D8B030D-6E8A-4147-A177-3AD203B41FA5}">
                      <a16:colId xmlns:a16="http://schemas.microsoft.com/office/drawing/2014/main" val="3483049512"/>
                    </a:ext>
                  </a:extLst>
                </a:gridCol>
                <a:gridCol w="954585">
                  <a:extLst>
                    <a:ext uri="{9D8B030D-6E8A-4147-A177-3AD203B41FA5}">
                      <a16:colId xmlns:a16="http://schemas.microsoft.com/office/drawing/2014/main" val="1288192880"/>
                    </a:ext>
                  </a:extLst>
                </a:gridCol>
                <a:gridCol w="1375873">
                  <a:extLst>
                    <a:ext uri="{9D8B030D-6E8A-4147-A177-3AD203B41FA5}">
                      <a16:colId xmlns:a16="http://schemas.microsoft.com/office/drawing/2014/main" val="3063491526"/>
                    </a:ext>
                  </a:extLst>
                </a:gridCol>
                <a:gridCol w="2162086">
                  <a:extLst>
                    <a:ext uri="{9D8B030D-6E8A-4147-A177-3AD203B41FA5}">
                      <a16:colId xmlns:a16="http://schemas.microsoft.com/office/drawing/2014/main" val="293545280"/>
                    </a:ext>
                  </a:extLst>
                </a:gridCol>
                <a:gridCol w="1256231">
                  <a:extLst>
                    <a:ext uri="{9D8B030D-6E8A-4147-A177-3AD203B41FA5}">
                      <a16:colId xmlns:a16="http://schemas.microsoft.com/office/drawing/2014/main" val="3763980850"/>
                    </a:ext>
                  </a:extLst>
                </a:gridCol>
              </a:tblGrid>
              <a:tr h="54224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lang="zh-TW" altLang="zh-TW" sz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類別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專利名稱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證書號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有效日期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申請人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申請國家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專利發明人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來自於科技部計畫</a:t>
                      </a:r>
                    </a:p>
                    <a:p>
                      <a:pPr marL="0" algn="ctr" rtl="0" eaLnBrk="1" latinLnBrk="0" hangingPunct="1"/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名稱及編號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en-US" sz="12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專利授權狀態</a:t>
                      </a:r>
                    </a:p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若已授權需說明專屬或非專屬授權、授權範圍、地區、金額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佔此計畫申請標的之技術佔比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(%)</a:t>
                      </a:r>
                    </a:p>
                  </a:txBody>
                  <a:tcPr marL="64281" marR="64281" marT="32140" marB="32140" anchor="ctr"/>
                </a:tc>
                <a:extLst>
                  <a:ext uri="{0D108BD9-81ED-4DB2-BD59-A6C34878D82A}">
                    <a16:rowId xmlns:a16="http://schemas.microsoft.com/office/drawing/2014/main" val="828998825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發明專利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kern="1200" dirty="0" err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xxxxxxxxx</a:t>
                      </a: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I599752</a:t>
                      </a: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年月日</a:t>
                      </a:r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~</a:t>
                      </a: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年月日</a:t>
                      </a:r>
                      <a:endParaRPr kumimoji="0" lang="en-US" altLang="zh-TW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國立台灣大學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台灣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王小明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尚未授權予任何人使用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865012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2911249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229327"/>
                  </a:ext>
                </a:extLst>
              </a:tr>
            </a:tbl>
          </a:graphicData>
        </a:graphic>
      </p:graphicFrame>
      <p:sp>
        <p:nvSpPr>
          <p:cNvPr id="9" name="文字方塊 8">
            <a:extLst>
              <a:ext uri="{FF2B5EF4-FFF2-40B4-BE49-F238E27FC236}">
                <a16:creationId xmlns:a16="http://schemas.microsoft.com/office/drawing/2014/main" id="{39DF444E-CDE2-4B60-BE9F-FCA494EAD13B}"/>
              </a:ext>
            </a:extLst>
          </p:cNvPr>
          <p:cNvSpPr txBox="1"/>
          <p:nvPr/>
        </p:nvSpPr>
        <p:spPr>
          <a:xfrm>
            <a:off x="9234140" y="1963495"/>
            <a:ext cx="2664519" cy="33855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600" b="1" kern="1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*所有智財比例總和為</a:t>
            </a:r>
            <a:r>
              <a:rPr lang="en-US" altLang="zh-TW" sz="1600" b="1" kern="1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100%</a:t>
            </a:r>
            <a:endParaRPr lang="zh-TW" altLang="en-US" sz="1600" b="1" kern="1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B8154559-08F8-4E44-A714-4A6F7C4F6D8A}"/>
              </a:ext>
            </a:extLst>
          </p:cNvPr>
          <p:cNvGraphicFramePr>
            <a:graphicFrameLocks noGrp="1"/>
          </p:cNvGraphicFramePr>
          <p:nvPr/>
        </p:nvGraphicFramePr>
        <p:xfrm>
          <a:off x="515270" y="4841931"/>
          <a:ext cx="11161460" cy="18354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84613">
                  <a:extLst>
                    <a:ext uri="{9D8B030D-6E8A-4147-A177-3AD203B41FA5}">
                      <a16:colId xmlns:a16="http://schemas.microsoft.com/office/drawing/2014/main" val="4273416368"/>
                    </a:ext>
                  </a:extLst>
                </a:gridCol>
                <a:gridCol w="1133326">
                  <a:extLst>
                    <a:ext uri="{9D8B030D-6E8A-4147-A177-3AD203B41FA5}">
                      <a16:colId xmlns:a16="http://schemas.microsoft.com/office/drawing/2014/main" val="893858611"/>
                    </a:ext>
                  </a:extLst>
                </a:gridCol>
                <a:gridCol w="832619">
                  <a:extLst>
                    <a:ext uri="{9D8B030D-6E8A-4147-A177-3AD203B41FA5}">
                      <a16:colId xmlns:a16="http://schemas.microsoft.com/office/drawing/2014/main" val="818677561"/>
                    </a:ext>
                  </a:extLst>
                </a:gridCol>
                <a:gridCol w="1283620">
                  <a:extLst>
                    <a:ext uri="{9D8B030D-6E8A-4147-A177-3AD203B41FA5}">
                      <a16:colId xmlns:a16="http://schemas.microsoft.com/office/drawing/2014/main" val="1420051970"/>
                    </a:ext>
                  </a:extLst>
                </a:gridCol>
                <a:gridCol w="1066793">
                  <a:extLst>
                    <a:ext uri="{9D8B030D-6E8A-4147-A177-3AD203B41FA5}">
                      <a16:colId xmlns:a16="http://schemas.microsoft.com/office/drawing/2014/main" val="3903686632"/>
                    </a:ext>
                  </a:extLst>
                </a:gridCol>
                <a:gridCol w="511714">
                  <a:extLst>
                    <a:ext uri="{9D8B030D-6E8A-4147-A177-3AD203B41FA5}">
                      <a16:colId xmlns:a16="http://schemas.microsoft.com/office/drawing/2014/main" val="3483049512"/>
                    </a:ext>
                  </a:extLst>
                </a:gridCol>
                <a:gridCol w="954585">
                  <a:extLst>
                    <a:ext uri="{9D8B030D-6E8A-4147-A177-3AD203B41FA5}">
                      <a16:colId xmlns:a16="http://schemas.microsoft.com/office/drawing/2014/main" val="1288192880"/>
                    </a:ext>
                  </a:extLst>
                </a:gridCol>
                <a:gridCol w="1375873">
                  <a:extLst>
                    <a:ext uri="{9D8B030D-6E8A-4147-A177-3AD203B41FA5}">
                      <a16:colId xmlns:a16="http://schemas.microsoft.com/office/drawing/2014/main" val="3063491526"/>
                    </a:ext>
                  </a:extLst>
                </a:gridCol>
                <a:gridCol w="2162086">
                  <a:extLst>
                    <a:ext uri="{9D8B030D-6E8A-4147-A177-3AD203B41FA5}">
                      <a16:colId xmlns:a16="http://schemas.microsoft.com/office/drawing/2014/main" val="293545280"/>
                    </a:ext>
                  </a:extLst>
                </a:gridCol>
                <a:gridCol w="1256231">
                  <a:extLst>
                    <a:ext uri="{9D8B030D-6E8A-4147-A177-3AD203B41FA5}">
                      <a16:colId xmlns:a16="http://schemas.microsoft.com/office/drawing/2014/main" val="3763980850"/>
                    </a:ext>
                  </a:extLst>
                </a:gridCol>
              </a:tblGrid>
              <a:tr h="54224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lang="zh-TW" altLang="zh-TW" sz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類別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專利名稱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證書號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有效日期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申請人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申請國家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專利發明人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來自於科技部計畫</a:t>
                      </a:r>
                    </a:p>
                    <a:p>
                      <a:pPr marL="0" algn="ctr" rtl="0" eaLnBrk="1" latinLnBrk="0" hangingPunct="1"/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名稱及編號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en-US" sz="12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專利授權狀態</a:t>
                      </a:r>
                    </a:p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若已授權需說明專屬或非專屬授權、授權範圍、地區、金額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佔此計畫申請標的之技術佔比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(%)</a:t>
                      </a:r>
                    </a:p>
                  </a:txBody>
                  <a:tcPr marL="64281" marR="64281" marT="32140" marB="32140" anchor="ctr"/>
                </a:tc>
                <a:extLst>
                  <a:ext uri="{0D108BD9-81ED-4DB2-BD59-A6C34878D82A}">
                    <a16:rowId xmlns:a16="http://schemas.microsoft.com/office/drawing/2014/main" val="828998825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發明專利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kern="1200" dirty="0" err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xxxxxxxxx</a:t>
                      </a: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I599752</a:t>
                      </a: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年月日</a:t>
                      </a:r>
                      <a:r>
                        <a:rPr kumimoji="0" lang="en-US" altLang="zh-TW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~</a:t>
                      </a: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年月日</a:t>
                      </a:r>
                      <a:endParaRPr kumimoji="0" lang="en-US" altLang="zh-TW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國立台灣大學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台灣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王小明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尚未授權予任何人使用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865012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2911249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229327"/>
                  </a:ext>
                </a:extLst>
              </a:tr>
            </a:tbl>
          </a:graphicData>
        </a:graphic>
      </p:graphicFrame>
      <p:sp>
        <p:nvSpPr>
          <p:cNvPr id="12" name="矩形 11">
            <a:extLst>
              <a:ext uri="{FF2B5EF4-FFF2-40B4-BE49-F238E27FC236}">
                <a16:creationId xmlns:a16="http://schemas.microsoft.com/office/drawing/2014/main" id="{FA5C1F2E-515F-410F-83F4-3D0214754014}"/>
              </a:ext>
            </a:extLst>
          </p:cNvPr>
          <p:cNvSpPr/>
          <p:nvPr/>
        </p:nvSpPr>
        <p:spPr>
          <a:xfrm>
            <a:off x="482704" y="4403625"/>
            <a:ext cx="10591696" cy="45691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>
                <a:solidFill>
                  <a:schemeClr val="accent1">
                    <a:lumMod val="75000"/>
                  </a:schemeClr>
                </a:solidFill>
                <a:uFillTx/>
                <a:latin typeface="微軟正黑體" pitchFamily="34"/>
                <a:ea typeface="微軟正黑體" pitchFamily="34"/>
              </a:rPr>
              <a:t>已申請未核准之專利清單</a:t>
            </a:r>
          </a:p>
        </p:txBody>
      </p:sp>
      <p:sp>
        <p:nvSpPr>
          <p:cNvPr id="13" name="矩形 11">
            <a:extLst>
              <a:ext uri="{FF2B5EF4-FFF2-40B4-BE49-F238E27FC236}">
                <a16:creationId xmlns:a16="http://schemas.microsoft.com/office/drawing/2014/main" id="{FA5C1F2E-515F-410F-83F4-3D0214754014}"/>
              </a:ext>
            </a:extLst>
          </p:cNvPr>
          <p:cNvSpPr/>
          <p:nvPr/>
        </p:nvSpPr>
        <p:spPr>
          <a:xfrm>
            <a:off x="482704" y="1922735"/>
            <a:ext cx="10591696" cy="50783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1" i="0" u="none" strike="noStrike" kern="1200" cap="none" spc="0" baseline="0" dirty="0">
                <a:solidFill>
                  <a:schemeClr val="accent1">
                    <a:lumMod val="75000"/>
                  </a:schemeClr>
                </a:solidFill>
                <a:uFillTx/>
                <a:latin typeface="微軟正黑體" pitchFamily="34"/>
                <a:ea typeface="微軟正黑體" pitchFamily="34"/>
              </a:rPr>
              <a:t>已核准之專利清單</a:t>
            </a:r>
          </a:p>
        </p:txBody>
      </p:sp>
    </p:spTree>
    <p:extLst>
      <p:ext uri="{BB962C8B-B14F-4D97-AF65-F5344CB8AC3E}">
        <p14:creationId xmlns:p14="http://schemas.microsoft.com/office/powerpoint/2010/main" val="3036890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2"/>
          <p:cNvSpPr>
            <a:spLocks noGrp="1"/>
          </p:cNvSpPr>
          <p:nvPr>
            <p:ph type="title"/>
          </p:nvPr>
        </p:nvSpPr>
        <p:spPr>
          <a:xfrm>
            <a:off x="609600" y="523567"/>
            <a:ext cx="10972800" cy="758302"/>
          </a:xfrm>
        </p:spPr>
        <p:txBody>
          <a:bodyPr rtlCol="0">
            <a:normAutofit/>
          </a:bodyPr>
          <a:lstStyle/>
          <a:p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附件二、本計畫</a:t>
            </a:r>
            <a:r>
              <a:rPr lang="zh-TW" altLang="zh-TW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智財調查</a:t>
            </a:r>
            <a:r>
              <a:rPr lang="zh-TW" altLang="zh-TW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r>
              <a:rPr lang="en-US" altLang="zh-TW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續</a:t>
            </a:r>
            <a:r>
              <a:rPr lang="en-US" altLang="zh-TW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4000" b="1" dirty="0">
              <a:latin typeface="新細明體" panose="02020500000000000000" pitchFamily="18" charset="-120"/>
              <a:sym typeface="新細明體" panose="02020500000000000000" pitchFamily="18" charset="-120"/>
            </a:endParaRPr>
          </a:p>
        </p:txBody>
      </p:sp>
      <p:sp>
        <p:nvSpPr>
          <p:cNvPr id="6" name="內容預留位置 1">
            <a:extLst>
              <a:ext uri="{FF2B5EF4-FFF2-40B4-BE49-F238E27FC236}">
                <a16:creationId xmlns:a16="http://schemas.microsoft.com/office/drawing/2014/main" id="{1276A713-25C6-4395-9D98-976731D64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704" y="1437085"/>
            <a:ext cx="11182350" cy="672711"/>
          </a:xfrm>
        </p:spPr>
        <p:txBody>
          <a:bodyPr rtlCol="0"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智財調查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en-US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8E4D5A03-77DD-4855-89D1-3E40F9077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15</a:t>
            </a:fld>
            <a:endParaRPr lang="zh-TW" altLang="en-US" dirty="0"/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B8154559-08F8-4E44-A714-4A6F7C4F6D8A}"/>
              </a:ext>
            </a:extLst>
          </p:cNvPr>
          <p:cNvGraphicFramePr>
            <a:graphicFrameLocks noGrp="1"/>
          </p:cNvGraphicFramePr>
          <p:nvPr/>
        </p:nvGraphicFramePr>
        <p:xfrm>
          <a:off x="504825" y="2379651"/>
          <a:ext cx="11077574" cy="160904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134513">
                  <a:extLst>
                    <a:ext uri="{9D8B030D-6E8A-4147-A177-3AD203B41FA5}">
                      <a16:colId xmlns:a16="http://schemas.microsoft.com/office/drawing/2014/main" val="893858611"/>
                    </a:ext>
                  </a:extLst>
                </a:gridCol>
                <a:gridCol w="1761746">
                  <a:extLst>
                    <a:ext uri="{9D8B030D-6E8A-4147-A177-3AD203B41FA5}">
                      <a16:colId xmlns:a16="http://schemas.microsoft.com/office/drawing/2014/main" val="818677561"/>
                    </a:ext>
                  </a:extLst>
                </a:gridCol>
                <a:gridCol w="2649196">
                  <a:extLst>
                    <a:ext uri="{9D8B030D-6E8A-4147-A177-3AD203B41FA5}">
                      <a16:colId xmlns:a16="http://schemas.microsoft.com/office/drawing/2014/main" val="1420051970"/>
                    </a:ext>
                  </a:extLst>
                </a:gridCol>
                <a:gridCol w="2166125">
                  <a:extLst>
                    <a:ext uri="{9D8B030D-6E8A-4147-A177-3AD203B41FA5}">
                      <a16:colId xmlns:a16="http://schemas.microsoft.com/office/drawing/2014/main" val="3063491526"/>
                    </a:ext>
                  </a:extLst>
                </a:gridCol>
                <a:gridCol w="2365994">
                  <a:extLst>
                    <a:ext uri="{9D8B030D-6E8A-4147-A177-3AD203B41FA5}">
                      <a16:colId xmlns:a16="http://schemas.microsoft.com/office/drawing/2014/main" val="3763980850"/>
                    </a:ext>
                  </a:extLst>
                </a:gridCol>
              </a:tblGrid>
              <a:tr h="54224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名稱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技術內容開發人員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未來使用於新創公司之模式自評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來自於科技部計畫</a:t>
                      </a:r>
                    </a:p>
                    <a:p>
                      <a:pPr marL="0" algn="ctr" rtl="0" eaLnBrk="1" latinLnBrk="0" hangingPunct="1"/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名稱及編號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en-US" sz="12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佔此計畫申請標的之技術佔比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(%)</a:t>
                      </a:r>
                    </a:p>
                  </a:txBody>
                  <a:tcPr marL="64281" marR="64281" marT="32140" marB="32140" anchor="ctr"/>
                </a:tc>
                <a:extLst>
                  <a:ext uri="{0D108BD9-81ED-4DB2-BD59-A6C34878D82A}">
                    <a16:rowId xmlns:a16="http://schemas.microsoft.com/office/drawing/2014/main" val="828998825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altLang="zh-TW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865012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2911249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229327"/>
                  </a:ext>
                </a:extLst>
              </a:tr>
            </a:tbl>
          </a:graphicData>
        </a:graphic>
      </p:graphicFrame>
      <p:sp>
        <p:nvSpPr>
          <p:cNvPr id="9" name="文字方塊 8">
            <a:extLst>
              <a:ext uri="{FF2B5EF4-FFF2-40B4-BE49-F238E27FC236}">
                <a16:creationId xmlns:a16="http://schemas.microsoft.com/office/drawing/2014/main" id="{39DF444E-CDE2-4B60-BE9F-FCA494EAD13B}"/>
              </a:ext>
            </a:extLst>
          </p:cNvPr>
          <p:cNvSpPr txBox="1"/>
          <p:nvPr/>
        </p:nvSpPr>
        <p:spPr>
          <a:xfrm>
            <a:off x="9234140" y="1963495"/>
            <a:ext cx="2664519" cy="33855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600" b="1" kern="1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*所有智財比例總和為</a:t>
            </a:r>
            <a:r>
              <a:rPr lang="en-US" altLang="zh-TW" sz="1600" b="1" kern="1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100%</a:t>
            </a:r>
            <a:endParaRPr lang="zh-TW" altLang="en-US" sz="1600" b="1" kern="1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B8154559-08F8-4E44-A714-4A6F7C4F6D8A}"/>
              </a:ext>
            </a:extLst>
          </p:cNvPr>
          <p:cNvGraphicFramePr>
            <a:graphicFrameLocks noGrp="1"/>
          </p:cNvGraphicFramePr>
          <p:nvPr/>
        </p:nvGraphicFramePr>
        <p:xfrm>
          <a:off x="515270" y="4841931"/>
          <a:ext cx="11067129" cy="160904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92235">
                  <a:extLst>
                    <a:ext uri="{9D8B030D-6E8A-4147-A177-3AD203B41FA5}">
                      <a16:colId xmlns:a16="http://schemas.microsoft.com/office/drawing/2014/main" val="4273416368"/>
                    </a:ext>
                  </a:extLst>
                </a:gridCol>
                <a:gridCol w="1751889">
                  <a:extLst>
                    <a:ext uri="{9D8B030D-6E8A-4147-A177-3AD203B41FA5}">
                      <a16:colId xmlns:a16="http://schemas.microsoft.com/office/drawing/2014/main" val="893858611"/>
                    </a:ext>
                  </a:extLst>
                </a:gridCol>
                <a:gridCol w="1153683">
                  <a:extLst>
                    <a:ext uri="{9D8B030D-6E8A-4147-A177-3AD203B41FA5}">
                      <a16:colId xmlns:a16="http://schemas.microsoft.com/office/drawing/2014/main" val="1420051970"/>
                    </a:ext>
                  </a:extLst>
                </a:gridCol>
                <a:gridCol w="1042587">
                  <a:extLst>
                    <a:ext uri="{9D8B030D-6E8A-4147-A177-3AD203B41FA5}">
                      <a16:colId xmlns:a16="http://schemas.microsoft.com/office/drawing/2014/main" val="3903686632"/>
                    </a:ext>
                  </a:extLst>
                </a:gridCol>
                <a:gridCol w="1128044">
                  <a:extLst>
                    <a:ext uri="{9D8B030D-6E8A-4147-A177-3AD203B41FA5}">
                      <a16:colId xmlns:a16="http://schemas.microsoft.com/office/drawing/2014/main" val="3483049512"/>
                    </a:ext>
                  </a:extLst>
                </a:gridCol>
                <a:gridCol w="1631811">
                  <a:extLst>
                    <a:ext uri="{9D8B030D-6E8A-4147-A177-3AD203B41FA5}">
                      <a16:colId xmlns:a16="http://schemas.microsoft.com/office/drawing/2014/main" val="1288192880"/>
                    </a:ext>
                  </a:extLst>
                </a:gridCol>
                <a:gridCol w="1864506">
                  <a:extLst>
                    <a:ext uri="{9D8B030D-6E8A-4147-A177-3AD203B41FA5}">
                      <a16:colId xmlns:a16="http://schemas.microsoft.com/office/drawing/2014/main" val="3063491526"/>
                    </a:ext>
                  </a:extLst>
                </a:gridCol>
                <a:gridCol w="1702374">
                  <a:extLst>
                    <a:ext uri="{9D8B030D-6E8A-4147-A177-3AD203B41FA5}">
                      <a16:colId xmlns:a16="http://schemas.microsoft.com/office/drawing/2014/main" val="3763980850"/>
                    </a:ext>
                  </a:extLst>
                </a:gridCol>
              </a:tblGrid>
              <a:tr h="54224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lang="zh-TW" altLang="zh-TW" sz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類別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未來專利名稱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預計申請時間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未來申請人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未來申請國家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未來認列發明人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來自於科技部計畫</a:t>
                      </a:r>
                    </a:p>
                    <a:p>
                      <a:pPr marL="0" algn="ctr" rtl="0" eaLnBrk="1" latinLnBrk="0" hangingPunct="1"/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名稱及編號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endParaRPr kumimoji="0" lang="zh-TW" altLang="en-US" sz="12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佔此計畫申請標的之技術佔比</a:t>
                      </a:r>
                      <a:r>
                        <a:rPr kumimoji="0" lang="en-US" altLang="zh-TW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(%)</a:t>
                      </a:r>
                    </a:p>
                  </a:txBody>
                  <a:tcPr marL="64281" marR="64281" marT="32140" marB="32140" anchor="ctr"/>
                </a:tc>
                <a:extLst>
                  <a:ext uri="{0D108BD9-81ED-4DB2-BD59-A6C34878D82A}">
                    <a16:rowId xmlns:a16="http://schemas.microsoft.com/office/drawing/2014/main" val="828998825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發明專利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kern="1200" dirty="0" err="1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xxxxxxxxx</a:t>
                      </a: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200" kern="1200" dirty="0">
                          <a:solidFill>
                            <a:schemeClr val="tx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年月日</a:t>
                      </a:r>
                      <a:endParaRPr kumimoji="0" lang="en-US" altLang="zh-TW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865012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2911249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229327"/>
                  </a:ext>
                </a:extLst>
              </a:tr>
            </a:tbl>
          </a:graphicData>
        </a:graphic>
      </p:graphicFrame>
      <p:sp>
        <p:nvSpPr>
          <p:cNvPr id="12" name="矩形 11">
            <a:extLst>
              <a:ext uri="{FF2B5EF4-FFF2-40B4-BE49-F238E27FC236}">
                <a16:creationId xmlns:a16="http://schemas.microsoft.com/office/drawing/2014/main" id="{FA5C1F2E-515F-410F-83F4-3D0214754014}"/>
              </a:ext>
            </a:extLst>
          </p:cNvPr>
          <p:cNvSpPr/>
          <p:nvPr/>
        </p:nvSpPr>
        <p:spPr>
          <a:xfrm>
            <a:off x="482704" y="4403625"/>
            <a:ext cx="10591696" cy="45691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just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zh-TW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尚未申請，但計畫執行期間內將會申請之專利清單</a:t>
            </a:r>
          </a:p>
        </p:txBody>
      </p:sp>
      <p:sp>
        <p:nvSpPr>
          <p:cNvPr id="13" name="矩形 11">
            <a:extLst>
              <a:ext uri="{FF2B5EF4-FFF2-40B4-BE49-F238E27FC236}">
                <a16:creationId xmlns:a16="http://schemas.microsoft.com/office/drawing/2014/main" id="{FA5C1F2E-515F-410F-83F4-3D0214754014}"/>
              </a:ext>
            </a:extLst>
          </p:cNvPr>
          <p:cNvSpPr/>
          <p:nvPr/>
        </p:nvSpPr>
        <p:spPr>
          <a:xfrm>
            <a:off x="482704" y="1922735"/>
            <a:ext cx="10591696" cy="45692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just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zh-TW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營業秘密自評</a:t>
            </a:r>
            <a:r>
              <a:rPr lang="en-US" altLang="zh-TW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若無則免</a:t>
            </a:r>
            <a:r>
              <a:rPr lang="en-US" altLang="zh-TW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66641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C72CD7B-7AD3-4487-960F-B708ABB09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05105"/>
            <a:ext cx="10972800" cy="1143000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solidFill>
                  <a:schemeClr val="tx2"/>
                </a:solidFill>
              </a:rPr>
              <a:t>附件二、本計畫</a:t>
            </a:r>
            <a:r>
              <a:rPr lang="zh-TW" altLang="zh-TW" sz="4000" b="1" dirty="0">
                <a:solidFill>
                  <a:schemeClr val="tx2"/>
                </a:solidFill>
              </a:rPr>
              <a:t>「</a:t>
            </a:r>
            <a:r>
              <a:rPr lang="zh-TW" altLang="en-US" sz="4000" b="1" dirty="0">
                <a:solidFill>
                  <a:schemeClr val="tx2"/>
                </a:solidFill>
              </a:rPr>
              <a:t>智財調查</a:t>
            </a:r>
            <a:r>
              <a:rPr lang="zh-TW" altLang="zh-TW" sz="4000" b="1" dirty="0">
                <a:solidFill>
                  <a:schemeClr val="tx2"/>
                </a:solidFill>
              </a:rPr>
              <a:t>」</a:t>
            </a:r>
            <a:r>
              <a:rPr lang="zh-TW" altLang="en-US" sz="4000" b="1" dirty="0">
                <a:solidFill>
                  <a:schemeClr val="tx2"/>
                </a:solidFill>
              </a:rPr>
              <a:t>之說明</a:t>
            </a:r>
            <a:r>
              <a:rPr lang="en-US" altLang="zh-TW" sz="4000" b="1" dirty="0">
                <a:solidFill>
                  <a:schemeClr val="tx2"/>
                </a:solidFill>
              </a:rPr>
              <a:t>(</a:t>
            </a:r>
            <a:r>
              <a:rPr lang="zh-TW" altLang="en-US" sz="4000" b="1" dirty="0">
                <a:solidFill>
                  <a:schemeClr val="tx2"/>
                </a:solidFill>
              </a:rPr>
              <a:t>續</a:t>
            </a:r>
            <a:r>
              <a:rPr lang="en-US" altLang="zh-TW" sz="4000" b="1" dirty="0">
                <a:solidFill>
                  <a:schemeClr val="tx2"/>
                </a:solidFill>
              </a:rPr>
              <a:t>)</a:t>
            </a:r>
            <a:endParaRPr lang="zh-TW" altLang="en-US" sz="4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4128C2F-D94B-481E-A532-ECD6254BE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606" y="1506855"/>
            <a:ext cx="10972800" cy="438912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跨單位及共同發明人協議</a:t>
            </a:r>
            <a:endParaRPr lang="en-US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zh-TW" sz="1800" dirty="0"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</a:rPr>
              <a:t>若有智財共有之情形，應取得通過補助個案需運用智財權所有發明人之權益分配協議，及共有單位之智財協議</a:t>
            </a:r>
            <a:r>
              <a:rPr lang="en-US" altLang="zh-TW" sz="1800" dirty="0"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(</a:t>
            </a:r>
            <a:r>
              <a:rPr lang="zh-TW" altLang="zh-TW" sz="1800" dirty="0"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</a:rPr>
              <a:t>包含同意由執行機構統籌處理技術作價、在執行機構技術股分配比例內約定雙方技術股占比等</a:t>
            </a:r>
            <a:r>
              <a:rPr lang="en-US" altLang="zh-TW" sz="1800" dirty="0"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zh-TW" sz="1800" dirty="0"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</a:rPr>
              <a:t>，並提出</a:t>
            </a:r>
            <a:r>
              <a:rPr lang="zh-TW" altLang="zh-TW" sz="1800" b="1" dirty="0"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</a:rPr>
              <a:t>證明文件</a:t>
            </a:r>
            <a:r>
              <a:rPr lang="zh-TW" altLang="zh-TW" sz="1800" dirty="0"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</a:rPr>
              <a:t>，於個案出場時依前揭協議進行技術股分配事宜。</a:t>
            </a:r>
            <a:endParaRPr lang="en-US" altLang="zh-TW" sz="1800" dirty="0">
              <a:effectLst/>
              <a:latin typeface="Microsoft JhengHei UI" panose="020B0604030504040204" pitchFamily="34" charset="-120"/>
              <a:ea typeface="Microsoft JhengHei UI" panose="020B0604030504040204" pitchFamily="34" charset="-12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TW" altLang="en-US" sz="1800" b="1" dirty="0">
                <a:solidFill>
                  <a:srgbClr val="FF0000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</a:rPr>
              <a:t>此證明文件請上傳於申請系統中</a:t>
            </a:r>
            <a:endParaRPr lang="zh-TW" altLang="en-US" sz="1800" b="1" dirty="0">
              <a:solidFill>
                <a:srgbClr val="FF0000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6347875-3C1A-4198-84FD-401CF58F5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16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75028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2"/>
          <p:cNvSpPr>
            <a:spLocks noGrp="1"/>
          </p:cNvSpPr>
          <p:nvPr>
            <p:ph type="title"/>
          </p:nvPr>
        </p:nvSpPr>
        <p:spPr>
          <a:xfrm>
            <a:off x="609600" y="523567"/>
            <a:ext cx="10972800" cy="1143000"/>
          </a:xfrm>
        </p:spPr>
        <p:txBody>
          <a:bodyPr rtlCol="0">
            <a:normAutofit/>
          </a:bodyPr>
          <a:lstStyle/>
          <a:p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附件三、</a:t>
            </a:r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論文調查</a:t>
            </a:r>
            <a:r>
              <a:rPr lang="zh-TW" altLang="zh-TW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4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zh-TW" altLang="en-US" sz="4000" b="1" dirty="0">
              <a:latin typeface="新細明體" panose="02020500000000000000" pitchFamily="18" charset="-120"/>
              <a:sym typeface="新細明體" panose="02020500000000000000" pitchFamily="18" charset="-120"/>
            </a:endParaRPr>
          </a:p>
        </p:txBody>
      </p:sp>
      <p:sp>
        <p:nvSpPr>
          <p:cNvPr id="6" name="內容預留位置 1">
            <a:extLst>
              <a:ext uri="{FF2B5EF4-FFF2-40B4-BE49-F238E27FC236}">
                <a16:creationId xmlns:a16="http://schemas.microsoft.com/office/drawing/2014/main" id="{1276A713-25C6-4395-9D98-976731D64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30033"/>
            <a:ext cx="11182350" cy="1307320"/>
          </a:xfrm>
        </p:spPr>
        <p:txBody>
          <a:bodyPr rtlCol="0"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核心技術相關之關鍵論文，請條列說明，至多五篇</a:t>
            </a: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2448D549-FFF3-4E73-82B9-CBFD1ABFF7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552010"/>
              </p:ext>
            </p:extLst>
          </p:nvPr>
        </p:nvGraphicFramePr>
        <p:xfrm>
          <a:off x="761425" y="2701584"/>
          <a:ext cx="10878700" cy="25636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576432">
                  <a:extLst>
                    <a:ext uri="{9D8B030D-6E8A-4147-A177-3AD203B41FA5}">
                      <a16:colId xmlns:a16="http://schemas.microsoft.com/office/drawing/2014/main" val="893858611"/>
                    </a:ext>
                  </a:extLst>
                </a:gridCol>
                <a:gridCol w="1974135">
                  <a:extLst>
                    <a:ext uri="{9D8B030D-6E8A-4147-A177-3AD203B41FA5}">
                      <a16:colId xmlns:a16="http://schemas.microsoft.com/office/drawing/2014/main" val="818677561"/>
                    </a:ext>
                  </a:extLst>
                </a:gridCol>
                <a:gridCol w="1271682">
                  <a:extLst>
                    <a:ext uri="{9D8B030D-6E8A-4147-A177-3AD203B41FA5}">
                      <a16:colId xmlns:a16="http://schemas.microsoft.com/office/drawing/2014/main" val="1420051970"/>
                    </a:ext>
                  </a:extLst>
                </a:gridCol>
                <a:gridCol w="1604742">
                  <a:extLst>
                    <a:ext uri="{9D8B030D-6E8A-4147-A177-3AD203B41FA5}">
                      <a16:colId xmlns:a16="http://schemas.microsoft.com/office/drawing/2014/main" val="3483049512"/>
                    </a:ext>
                  </a:extLst>
                </a:gridCol>
                <a:gridCol w="987068">
                  <a:extLst>
                    <a:ext uri="{9D8B030D-6E8A-4147-A177-3AD203B41FA5}">
                      <a16:colId xmlns:a16="http://schemas.microsoft.com/office/drawing/2014/main" val="1288192880"/>
                    </a:ext>
                  </a:extLst>
                </a:gridCol>
                <a:gridCol w="2464641">
                  <a:extLst>
                    <a:ext uri="{9D8B030D-6E8A-4147-A177-3AD203B41FA5}">
                      <a16:colId xmlns:a16="http://schemas.microsoft.com/office/drawing/2014/main" val="3763980850"/>
                    </a:ext>
                  </a:extLst>
                </a:gridCol>
              </a:tblGrid>
              <a:tr h="542243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論文名稱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論文主要作者</a:t>
                      </a:r>
                      <a:endParaRPr kumimoji="0" lang="en-US" altLang="zh-TW" sz="15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0" algn="ctr" rtl="0" eaLnBrk="1" latinLnBrk="0" hangingPunct="1"/>
                      <a:r>
                        <a:rPr kumimoji="0" lang="zh-TW" altLang="en-US" sz="12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（按原出版之次序，通訊作者請加註*）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出版年、月份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期刊名稱</a:t>
                      </a:r>
                      <a:endParaRPr kumimoji="0" lang="en-US" altLang="zh-TW" sz="15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（專書出版社）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15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起迄頁數</a:t>
                      </a: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16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獲補助</a:t>
                      </a:r>
                    </a:p>
                    <a:p>
                      <a:pPr algn="ctr"/>
                      <a:r>
                        <a:rPr kumimoji="0" lang="zh-TW" altLang="en-US" sz="1600" b="1" kern="100" dirty="0">
                          <a:solidFill>
                            <a:schemeClr val="tx2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科技部計畫編號</a:t>
                      </a:r>
                    </a:p>
                  </a:txBody>
                  <a:tcPr marL="64281" marR="64281" marT="32140" marB="32140" anchor="ctr"/>
                </a:tc>
                <a:extLst>
                  <a:ext uri="{0D108BD9-81ED-4DB2-BD59-A6C34878D82A}">
                    <a16:rowId xmlns:a16="http://schemas.microsoft.com/office/drawing/2014/main" val="828998825"/>
                  </a:ext>
                </a:extLst>
              </a:tr>
              <a:tr h="2114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865012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zh-TW" altLang="en-US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4281" marR="64281" marT="32140" marB="3214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500" kern="1200" dirty="0">
                        <a:solidFill>
                          <a:schemeClr val="tx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2911249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229327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0103423"/>
                  </a:ext>
                </a:extLst>
              </a:tr>
              <a:tr h="213611"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zh-TW" altLang="en-US" sz="2000" b="1" kern="100" dirty="0">
                        <a:solidFill>
                          <a:schemeClr val="tx2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8786318"/>
                  </a:ext>
                </a:extLst>
              </a:tr>
            </a:tbl>
          </a:graphicData>
        </a:graphic>
      </p:graphicFrame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8BB677AB-547B-4497-A131-ADD06749E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17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08984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4D239704-204A-4807-B3C7-ADF144268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490" y="668257"/>
            <a:ext cx="10972800" cy="782647"/>
          </a:xfrm>
        </p:spPr>
        <p:txBody>
          <a:bodyPr>
            <a:normAutofit/>
          </a:bodyPr>
          <a:lstStyle/>
          <a:p>
            <a:r>
              <a:rPr kumimoji="1" lang="zh-TW" altLang="en-US" sz="4000" b="1" dirty="0"/>
              <a:t>附件四、商業模式匯總</a:t>
            </a:r>
            <a:r>
              <a:rPr kumimoji="1" lang="zh-CN" altLang="en-US" sz="4000" b="1" dirty="0"/>
              <a:t>說明</a:t>
            </a:r>
            <a:r>
              <a:rPr kumimoji="1" lang="zh-CN" alt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（含建議順序）</a:t>
            </a:r>
            <a:r>
              <a:rPr kumimoji="1" lang="en-US" altLang="zh-TW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kumimoji="1" lang="zh-TW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6E175A2B-C62C-4E7B-8753-FC69F1361B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653753"/>
              </p:ext>
            </p:extLst>
          </p:nvPr>
        </p:nvGraphicFramePr>
        <p:xfrm>
          <a:off x="598434" y="1517517"/>
          <a:ext cx="10801350" cy="519336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160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6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3580">
                  <a:extLst>
                    <a:ext uri="{9D8B030D-6E8A-4147-A177-3AD203B41FA5}">
                      <a16:colId xmlns:a16="http://schemas.microsoft.com/office/drawing/2014/main" val="542360464"/>
                    </a:ext>
                  </a:extLst>
                </a:gridCol>
                <a:gridCol w="21602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602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5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Key Partners</a:t>
                      </a:r>
                    </a:p>
                    <a:p>
                      <a:pPr algn="ctr"/>
                      <a:r>
                        <a:rPr lang="zh-TW" alt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（關鍵合作夥伴）</a:t>
                      </a:r>
                      <a:endParaRPr lang="zh-TW" altLang="en-US" sz="1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Key Activities</a:t>
                      </a:r>
                    </a:p>
                    <a:p>
                      <a:pPr algn="ctr"/>
                      <a:r>
                        <a:rPr lang="zh-TW" alt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（關鍵活動）</a:t>
                      </a:r>
                      <a:endParaRPr lang="zh-TW" altLang="en-US" sz="1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Value Proposition</a:t>
                      </a:r>
                    </a:p>
                    <a:p>
                      <a:pPr algn="ctr"/>
                      <a:r>
                        <a:rPr lang="zh-TW" alt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（價值主張）</a:t>
                      </a:r>
                      <a:endParaRPr lang="zh-TW" altLang="en-US" sz="1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Customer Relationships</a:t>
                      </a:r>
                    </a:p>
                    <a:p>
                      <a:pPr algn="ctr"/>
                      <a:r>
                        <a:rPr lang="zh-TW" alt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（顧客關係）</a:t>
                      </a:r>
                      <a:endParaRPr lang="zh-TW" altLang="en-US" sz="1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Customer Segments</a:t>
                      </a:r>
                    </a:p>
                    <a:p>
                      <a:pPr algn="ctr"/>
                      <a:r>
                        <a:rPr lang="zh-TW" alt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（目標客層）</a:t>
                      </a:r>
                      <a:endParaRPr lang="zh-TW" altLang="en-US" sz="1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8000">
                <a:tc rowSpan="3"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zh-TW" altLang="en-US" sz="1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8000" indent="-198000">
                        <a:buAutoNum type="arabicPeriod"/>
                      </a:pPr>
                      <a:endParaRPr lang="zh-TW" altLang="en-US" sz="1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gridSpan="2">
                  <a:txBody>
                    <a:bodyPr/>
                    <a:lstStyle/>
                    <a:p>
                      <a:pPr marL="0" indent="0" algn="l" defTabSz="914400" rtl="0" eaLnBrk="1" latinLnBrk="0" hangingPunct="1"/>
                      <a:endParaRPr lang="zh-TW" altLang="en-US" sz="1400" b="0" kern="1200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zh-TW" altLang="en-US" sz="1400" b="0" kern="1200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indent="0"/>
                      <a:endParaRPr lang="en-US" altLang="zh-TW" sz="1400" b="0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931">
                <a:tc vMerge="1"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5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Key Resources</a:t>
                      </a:r>
                    </a:p>
                    <a:p>
                      <a:pPr algn="ctr"/>
                      <a:r>
                        <a:rPr lang="zh-TW" alt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（關鍵資源）</a:t>
                      </a:r>
                      <a:endParaRPr lang="zh-TW" altLang="en-US" sz="1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zh-TW" altLang="en-US" sz="1400" dirty="0">
                        <a:solidFill>
                          <a:schemeClr val="tx1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52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Channels</a:t>
                      </a:r>
                    </a:p>
                    <a:p>
                      <a:pPr algn="ctr"/>
                      <a:r>
                        <a:rPr lang="zh-TW" alt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（通路）</a:t>
                      </a:r>
                      <a:endParaRPr lang="zh-TW" altLang="en-US" sz="1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099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  <a:p>
                      <a:pPr algn="ctr"/>
                      <a:endParaRPr lang="zh-TW" altLang="en-US" sz="1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/>
                      <a:endParaRPr lang="zh-TW" altLang="en-US" sz="1400" b="0" kern="1200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294158"/>
                  </a:ext>
                </a:extLst>
              </a:tr>
              <a:tr h="464959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Cost Structure </a:t>
                      </a:r>
                      <a:r>
                        <a:rPr lang="zh-TW" alt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（成本結構）</a:t>
                      </a:r>
                      <a:endParaRPr lang="zh-TW" altLang="en-US" sz="1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 sz="1200" dirty="0">
                        <a:solidFill>
                          <a:schemeClr val="tx1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Revenue Streams </a:t>
                      </a:r>
                      <a:r>
                        <a:rPr lang="zh-TW" altLang="en-US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（收益流）</a:t>
                      </a:r>
                      <a:endParaRPr lang="zh-TW" altLang="en-US" sz="1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1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sz="1200" dirty="0">
                        <a:solidFill>
                          <a:schemeClr val="tx1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27935">
                <a:tc gridSpan="3">
                  <a:txBody>
                    <a:bodyPr/>
                    <a:lstStyle/>
                    <a:p>
                      <a:pPr algn="l"/>
                      <a:endParaRPr lang="zh-TW" altLang="en-US" sz="1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1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文字方塊 5">
            <a:extLst>
              <a:ext uri="{FF2B5EF4-FFF2-40B4-BE49-F238E27FC236}">
                <a16:creationId xmlns:a16="http://schemas.microsoft.com/office/drawing/2014/main" id="{F8ADEDCC-703F-459A-A366-417D5D585B93}"/>
              </a:ext>
            </a:extLst>
          </p:cNvPr>
          <p:cNvSpPr txBox="1"/>
          <p:nvPr/>
        </p:nvSpPr>
        <p:spPr>
          <a:xfrm>
            <a:off x="5711078" y="3241160"/>
            <a:ext cx="72008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01</a:t>
            </a:r>
            <a:endParaRPr kumimoji="1" lang="zh-TW" altLang="en-US" sz="2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7F3AF520-103D-4D2E-A225-B1B19E96C907}"/>
              </a:ext>
            </a:extLst>
          </p:cNvPr>
          <p:cNvSpPr txBox="1"/>
          <p:nvPr/>
        </p:nvSpPr>
        <p:spPr>
          <a:xfrm>
            <a:off x="10010410" y="3241160"/>
            <a:ext cx="72008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02</a:t>
            </a:r>
            <a:endParaRPr kumimoji="1" lang="zh-TW" altLang="en-US" sz="2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888EB493-7393-480E-821E-C1D2A899F933}"/>
              </a:ext>
            </a:extLst>
          </p:cNvPr>
          <p:cNvSpPr txBox="1"/>
          <p:nvPr/>
        </p:nvSpPr>
        <p:spPr>
          <a:xfrm>
            <a:off x="7913924" y="4027481"/>
            <a:ext cx="72008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03</a:t>
            </a:r>
            <a:endParaRPr kumimoji="1" lang="zh-TW" altLang="en-US" sz="2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5ED0E182-76E1-415E-8F3D-C46D1AB49A58}"/>
              </a:ext>
            </a:extLst>
          </p:cNvPr>
          <p:cNvSpPr txBox="1"/>
          <p:nvPr/>
        </p:nvSpPr>
        <p:spPr>
          <a:xfrm>
            <a:off x="7913924" y="2354898"/>
            <a:ext cx="72008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04</a:t>
            </a:r>
            <a:endParaRPr kumimoji="1" lang="zh-TW" altLang="en-US" sz="2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F7607C32-57B0-4A35-84B6-2179F6CD4CBF}"/>
              </a:ext>
            </a:extLst>
          </p:cNvPr>
          <p:cNvSpPr txBox="1"/>
          <p:nvPr/>
        </p:nvSpPr>
        <p:spPr>
          <a:xfrm>
            <a:off x="8951438" y="5958090"/>
            <a:ext cx="72008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05</a:t>
            </a:r>
            <a:endParaRPr kumimoji="1" lang="zh-TW" altLang="en-US" sz="2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BABACEB6-291E-4998-AE92-0B4A3A8E4A4D}"/>
              </a:ext>
            </a:extLst>
          </p:cNvPr>
          <p:cNvSpPr txBox="1"/>
          <p:nvPr/>
        </p:nvSpPr>
        <p:spPr>
          <a:xfrm>
            <a:off x="2326702" y="5958090"/>
            <a:ext cx="72008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06</a:t>
            </a:r>
            <a:endParaRPr kumimoji="1" lang="zh-TW" altLang="en-US" sz="2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A0E722C1-8654-401E-A08E-B066F8062749}"/>
              </a:ext>
            </a:extLst>
          </p:cNvPr>
          <p:cNvSpPr txBox="1"/>
          <p:nvPr/>
        </p:nvSpPr>
        <p:spPr>
          <a:xfrm>
            <a:off x="3364217" y="4027481"/>
            <a:ext cx="72008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07</a:t>
            </a:r>
            <a:endParaRPr kumimoji="1" lang="zh-TW" altLang="en-US" sz="2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7BCC7301-7A2D-431D-ADF1-57937A8F6310}"/>
              </a:ext>
            </a:extLst>
          </p:cNvPr>
          <p:cNvSpPr txBox="1"/>
          <p:nvPr/>
        </p:nvSpPr>
        <p:spPr>
          <a:xfrm>
            <a:off x="3364217" y="2354898"/>
            <a:ext cx="72008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08</a:t>
            </a:r>
            <a:endParaRPr kumimoji="1" lang="zh-TW" altLang="en-US" sz="2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747FA6B6-7302-413E-BB1E-73A949DA03AB}"/>
              </a:ext>
            </a:extLst>
          </p:cNvPr>
          <p:cNvSpPr txBox="1"/>
          <p:nvPr/>
        </p:nvSpPr>
        <p:spPr>
          <a:xfrm>
            <a:off x="1311757" y="3241160"/>
            <a:ext cx="720080" cy="5232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28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09</a:t>
            </a:r>
            <a:endParaRPr kumimoji="1" lang="zh-TW" altLang="en-US" sz="28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cxnSp>
        <p:nvCxnSpPr>
          <p:cNvPr id="15" name="直線接點 14">
            <a:extLst>
              <a:ext uri="{FF2B5EF4-FFF2-40B4-BE49-F238E27FC236}">
                <a16:creationId xmlns:a16="http://schemas.microsoft.com/office/drawing/2014/main" id="{348E56C5-B0BF-415B-956C-77BC738DF4DF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>
            <a:off x="6431158" y="3502770"/>
            <a:ext cx="3579252" cy="0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箭頭接點 25">
            <a:extLst>
              <a:ext uri="{FF2B5EF4-FFF2-40B4-BE49-F238E27FC236}">
                <a16:creationId xmlns:a16="http://schemas.microsoft.com/office/drawing/2014/main" id="{027F75B9-EE51-4FBE-9637-31C3FDBEA5A8}"/>
              </a:ext>
            </a:extLst>
          </p:cNvPr>
          <p:cNvCxnSpPr>
            <a:stCxn id="7" idx="2"/>
            <a:endCxn id="8" idx="3"/>
          </p:cNvCxnSpPr>
          <p:nvPr/>
        </p:nvCxnSpPr>
        <p:spPr>
          <a:xfrm flipH="1">
            <a:off x="8634004" y="3764380"/>
            <a:ext cx="1736446" cy="524711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箭頭接點 27">
            <a:extLst>
              <a:ext uri="{FF2B5EF4-FFF2-40B4-BE49-F238E27FC236}">
                <a16:creationId xmlns:a16="http://schemas.microsoft.com/office/drawing/2014/main" id="{A07E8EBB-0AB7-4967-ABFA-F944BB665C87}"/>
              </a:ext>
            </a:extLst>
          </p:cNvPr>
          <p:cNvCxnSpPr>
            <a:cxnSpLocks/>
            <a:stCxn id="8" idx="0"/>
            <a:endCxn id="9" idx="2"/>
          </p:cNvCxnSpPr>
          <p:nvPr/>
        </p:nvCxnSpPr>
        <p:spPr>
          <a:xfrm flipV="1">
            <a:off x="8273964" y="2878118"/>
            <a:ext cx="0" cy="1149363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箭頭接點 29">
            <a:extLst>
              <a:ext uri="{FF2B5EF4-FFF2-40B4-BE49-F238E27FC236}">
                <a16:creationId xmlns:a16="http://schemas.microsoft.com/office/drawing/2014/main" id="{8E1CB568-6F78-4D1C-96B2-C31EABC4F2FC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8634004" y="2616508"/>
            <a:ext cx="677474" cy="3135695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箭頭接點 31">
            <a:extLst>
              <a:ext uri="{FF2B5EF4-FFF2-40B4-BE49-F238E27FC236}">
                <a16:creationId xmlns:a16="http://schemas.microsoft.com/office/drawing/2014/main" id="{459F3D47-4906-4E77-A999-E53EFB2FFF5E}"/>
              </a:ext>
            </a:extLst>
          </p:cNvPr>
          <p:cNvCxnSpPr>
            <a:cxnSpLocks/>
          </p:cNvCxnSpPr>
          <p:nvPr/>
        </p:nvCxnSpPr>
        <p:spPr>
          <a:xfrm flipH="1">
            <a:off x="3046782" y="6013813"/>
            <a:ext cx="5904656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箭頭接點 33">
            <a:extLst>
              <a:ext uri="{FF2B5EF4-FFF2-40B4-BE49-F238E27FC236}">
                <a16:creationId xmlns:a16="http://schemas.microsoft.com/office/drawing/2014/main" id="{1A6CDD3E-8F47-4F4A-BD1D-A057C0E9A33A}"/>
              </a:ext>
            </a:extLst>
          </p:cNvPr>
          <p:cNvCxnSpPr>
            <a:cxnSpLocks/>
            <a:endCxn id="12" idx="2"/>
          </p:cNvCxnSpPr>
          <p:nvPr/>
        </p:nvCxnSpPr>
        <p:spPr>
          <a:xfrm flipV="1">
            <a:off x="2686742" y="4550701"/>
            <a:ext cx="1037515" cy="1201502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箭頭接點 35">
            <a:extLst>
              <a:ext uri="{FF2B5EF4-FFF2-40B4-BE49-F238E27FC236}">
                <a16:creationId xmlns:a16="http://schemas.microsoft.com/office/drawing/2014/main" id="{48C2C938-89D8-48C9-AF48-EF5083D86D73}"/>
              </a:ext>
            </a:extLst>
          </p:cNvPr>
          <p:cNvCxnSpPr>
            <a:cxnSpLocks/>
            <a:stCxn id="12" idx="0"/>
            <a:endCxn id="13" idx="2"/>
          </p:cNvCxnSpPr>
          <p:nvPr/>
        </p:nvCxnSpPr>
        <p:spPr>
          <a:xfrm flipV="1">
            <a:off x="3724257" y="2878118"/>
            <a:ext cx="0" cy="1149363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箭頭接點 37">
            <a:extLst>
              <a:ext uri="{FF2B5EF4-FFF2-40B4-BE49-F238E27FC236}">
                <a16:creationId xmlns:a16="http://schemas.microsoft.com/office/drawing/2014/main" id="{A9B6DBB7-4977-453C-A258-0F1EA7C62F19}"/>
              </a:ext>
            </a:extLst>
          </p:cNvPr>
          <p:cNvCxnSpPr>
            <a:cxnSpLocks/>
            <a:stCxn id="13" idx="1"/>
            <a:endCxn id="14" idx="3"/>
          </p:cNvCxnSpPr>
          <p:nvPr/>
        </p:nvCxnSpPr>
        <p:spPr>
          <a:xfrm flipH="1">
            <a:off x="2031837" y="2616508"/>
            <a:ext cx="1332380" cy="886262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D66FC2DB-C877-4A5B-BDEC-EBDEA7ACA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18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02905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>
            <a:extLst>
              <a:ext uri="{FF2B5EF4-FFF2-40B4-BE49-F238E27FC236}">
                <a16:creationId xmlns:a16="http://schemas.microsoft.com/office/drawing/2014/main" id="{32A562DD-9FA3-4661-9D5B-781A51267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490" y="668257"/>
            <a:ext cx="10972800" cy="782647"/>
          </a:xfrm>
        </p:spPr>
        <p:txBody>
          <a:bodyPr>
            <a:normAutofit/>
          </a:bodyPr>
          <a:lstStyle/>
          <a:p>
            <a:r>
              <a:rPr kumimoji="1" lang="zh-TW" altLang="en-US" sz="4000" b="1" dirty="0"/>
              <a:t>附件四、商業模式匯總</a:t>
            </a:r>
            <a:r>
              <a:rPr kumimoji="1" lang="zh-CN" altLang="en-US" sz="4000" b="1" dirty="0"/>
              <a:t>說明</a:t>
            </a:r>
            <a:r>
              <a:rPr kumimoji="1" lang="zh-CN" alt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（含建議順序）</a:t>
            </a:r>
            <a:r>
              <a:rPr kumimoji="1" lang="en-US" altLang="zh-TW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kumimoji="1" lang="zh-TW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79138C33-522A-415D-ADEB-879987BB47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946348"/>
              </p:ext>
            </p:extLst>
          </p:nvPr>
        </p:nvGraphicFramePr>
        <p:xfrm>
          <a:off x="706490" y="1497441"/>
          <a:ext cx="10785660" cy="516374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0165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5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336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Value Proposition</a:t>
                      </a:r>
                    </a:p>
                    <a:p>
                      <a:pPr algn="ctr"/>
                      <a:r>
                        <a:rPr lang="zh-TW" altLang="en-US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（價值主張）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Customer Relationships</a:t>
                      </a:r>
                    </a:p>
                    <a:p>
                      <a:pPr algn="ctr"/>
                      <a:r>
                        <a:rPr lang="zh-TW" altLang="en-US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（顧客關係）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Customer Segments</a:t>
                      </a:r>
                    </a:p>
                    <a:p>
                      <a:pPr algn="ctr"/>
                      <a:r>
                        <a:rPr lang="zh-TW" altLang="en-US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（目標客層）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5926">
                <a:tc rowSpan="3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zh-TW" altLang="en-US" sz="1400" b="1" kern="1200" baseline="0" dirty="0">
                          <a:solidFill>
                            <a:schemeClr val="accent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用來描述為特定客戶創造價值的需求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endParaRPr lang="en-US" altLang="zh-TW" sz="1400" b="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團隊該向客戶傳遞什麼樣的價值？ 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團隊正在幫助客戶解決哪一類難題</a:t>
                      </a:r>
                      <a:r>
                        <a:rPr lang="en-US" altLang="zh-TW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(</a:t>
                      </a: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痛點</a:t>
                      </a:r>
                      <a:r>
                        <a:rPr lang="en-US" altLang="zh-TW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)</a:t>
                      </a: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？ 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團隊正在滿足哪些客戶需求？ 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團隊正在為誰創造價值？ 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誰是最重要的客戶？ </a:t>
                      </a:r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zh-TW" altLang="en-US" sz="1400" b="1" kern="1200" baseline="0" dirty="0">
                          <a:solidFill>
                            <a:schemeClr val="accent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用來描述團隊與特定客戶群體建立的關係類型 </a:t>
                      </a:r>
                      <a:endParaRPr lang="en-US" altLang="zh-TW" sz="1400" b="1" kern="1200" baseline="0" dirty="0">
                        <a:solidFill>
                          <a:schemeClr val="accent2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endParaRPr lang="en-US" altLang="zh-TW" sz="1400" b="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團隊每個客戶群體希望與團隊建立和保持何種關係？ 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哪些關係團隊已經建立了？ 這些關係成本如何？ 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如何把它們與商業模式的其餘部分進行整合？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zh-TW" altLang="en-US" sz="1400" b="1" kern="1200" baseline="0" dirty="0">
                          <a:solidFill>
                            <a:schemeClr val="accent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目標用戶用來描述一個企業想要接觸和服務的人群或組織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endParaRPr lang="en-US" altLang="zh-TW" sz="1400" b="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細分團隊提供哪些系列的產品</a:t>
                      </a:r>
                      <a:r>
                        <a:rPr lang="en-US" altLang="zh-TW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/</a:t>
                      </a: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服務給</a:t>
                      </a:r>
                      <a:r>
                        <a:rPr lang="zh-CN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哪些目標</a:t>
                      </a: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客戶</a:t>
                      </a:r>
                      <a:r>
                        <a:rPr lang="en-US" altLang="zh-TW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?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272"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>
                        <a:solidFill>
                          <a:schemeClr val="tx1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5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Channels</a:t>
                      </a:r>
                    </a:p>
                    <a:p>
                      <a:pPr algn="ctr"/>
                      <a:r>
                        <a:rPr lang="zh-TW" altLang="en-US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（通路）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717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zh-TW" altLang="en-US" sz="1400" b="1" kern="1200" baseline="0" dirty="0">
                          <a:solidFill>
                            <a:schemeClr val="accent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用來描述團隊是如何溝通接觸其客戶而傳遞其價值主張</a:t>
                      </a:r>
                    </a:p>
                    <a:p>
                      <a:pPr marL="0" indent="0" algn="l" defTabSz="914400" rtl="0" eaLnBrk="1" latinLnBrk="0" hangingPunct="1"/>
                      <a:endParaRPr lang="zh-TW" altLang="en-US" sz="1400" b="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透過哪些通路可以接觸團隊的客戶？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如何接觸他們？ 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通路如何整合？ 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哪些通路最有效？ 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哪些通路成本效益最好？ 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如何把團隊的通路與客戶的日常活動進行整合？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294158"/>
                  </a:ext>
                </a:extLst>
              </a:tr>
            </a:tbl>
          </a:graphicData>
        </a:graphic>
      </p:graphicFrame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DAC4E8BC-8D8E-4D9A-A131-3AC2B4D1F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19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42664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13637" y="428317"/>
            <a:ext cx="10972800" cy="1143000"/>
          </a:xfrm>
        </p:spPr>
        <p:txBody>
          <a:bodyPr rtlCol="0">
            <a:normAutofit/>
          </a:bodyPr>
          <a:lstStyle/>
          <a:p>
            <a:r>
              <a:rPr lang="en-US" altLang="zh-TW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(</a:t>
            </a:r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一</a:t>
            </a:r>
            <a:r>
              <a:rPr lang="en-US" altLang="zh-TW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)</a:t>
            </a:r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核心技術原創性及技術發展里程碑</a:t>
            </a:r>
          </a:p>
        </p:txBody>
      </p:sp>
      <p:sp>
        <p:nvSpPr>
          <p:cNvPr id="2" name="內容預留位置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「具原創性之重大研發成果」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en-US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原創性核心技術說明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重大研發成果證明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(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請提出</a:t>
            </a: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相關實驗數據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，並填寫</a:t>
            </a:r>
            <a:r>
              <a:rPr lang="zh-TW" altLang="en-US" sz="20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附件智財與論文說明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-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可形成先期產業或重塑原有產業價值鏈之分析與說明</a:t>
            </a: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726A101-B9EE-41C4-B054-A7FC19D46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1945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26D3AE99-6EF2-492D-AB16-D9AB649B5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490" y="668257"/>
            <a:ext cx="10972800" cy="782647"/>
          </a:xfrm>
        </p:spPr>
        <p:txBody>
          <a:bodyPr>
            <a:normAutofit/>
          </a:bodyPr>
          <a:lstStyle/>
          <a:p>
            <a:r>
              <a:rPr kumimoji="1" lang="zh-TW" altLang="en-US" sz="4000" b="1" dirty="0"/>
              <a:t>附件四、商業模式匯總</a:t>
            </a:r>
            <a:r>
              <a:rPr kumimoji="1" lang="zh-CN" altLang="en-US" sz="4000" b="1" dirty="0"/>
              <a:t>說明</a:t>
            </a:r>
            <a:r>
              <a:rPr kumimoji="1" lang="zh-CN" alt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（含建議順序）</a:t>
            </a:r>
            <a:r>
              <a:rPr kumimoji="1" lang="en-US" altLang="zh-TW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kumimoji="1" lang="zh-TW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86311F4D-018E-4C2E-896F-0FB46416FC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023569"/>
              </p:ext>
            </p:extLst>
          </p:nvPr>
        </p:nvGraphicFramePr>
        <p:xfrm>
          <a:off x="767992" y="1710013"/>
          <a:ext cx="10801350" cy="203517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5400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0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30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Cost Structure </a:t>
                      </a:r>
                      <a:r>
                        <a:rPr lang="zh-TW" altLang="en-US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（成本結構）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Revenue Streams </a:t>
                      </a:r>
                      <a:r>
                        <a:rPr lang="zh-TW" altLang="en-US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（收益流）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5286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zh-TW" altLang="en-US" sz="1400" b="1" kern="1200" baseline="0" dirty="0">
                          <a:solidFill>
                            <a:schemeClr val="accent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營運一個商業模式所引發的所有成本</a:t>
                      </a:r>
                      <a:endParaRPr lang="en-US" altLang="zh-TW" sz="1400" b="1" kern="1200" baseline="0" dirty="0">
                        <a:solidFill>
                          <a:schemeClr val="accent2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  <a:p>
                      <a:pPr marL="285750" indent="-285750" algn="l">
                        <a:buFont typeface="Wingdings" pitchFamily="2" charset="2"/>
                        <a:buChar char="ü"/>
                      </a:pPr>
                      <a:endParaRPr lang="en-US" altLang="zh-TW" sz="1400" b="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什麼是團隊商業模式中最重要的固定成本？ </a:t>
                      </a:r>
                      <a:endParaRPr lang="en-US" altLang="zh-TW" sz="1400" b="0" kern="1200" baseline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哪些核心資源花費最多？ 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哪些關鍵業務花費最多？</a:t>
                      </a:r>
                      <a:endParaRPr lang="en-US" altLang="zh-TW" sz="1400" b="0" kern="1200" baseline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此商業模式的產品成本、營業費用（</a:t>
                      </a:r>
                      <a:r>
                        <a:rPr lang="en-US" altLang="zh-TW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e.g. </a:t>
                      </a:r>
                      <a:r>
                        <a:rPr lang="zh-CN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產品推廣費用、研發費用）</a:t>
                      </a: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裡有何項目？</a:t>
                      </a:r>
                      <a:endParaRPr lang="en-US" altLang="zh-TW" sz="1400" b="0" kern="1200" baseline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 b="1" kern="1200" baseline="0" dirty="0">
                          <a:solidFill>
                            <a:schemeClr val="accent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用來描述團隊從每個客戶群體中獲取的現金收入</a:t>
                      </a:r>
                      <a:endParaRPr lang="zh-TW" altLang="en-US" sz="1400" b="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endParaRPr lang="en-US" altLang="zh-TW" sz="1400" b="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什麼樣的價值能讓客戶願意付費？ 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客戶現在付費買什麼？ 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客戶是如何支付費用的？ 客戶更願意如何支付費用？ 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每個收入來源占總收入的比例是多少？</a:t>
                      </a:r>
                      <a:endParaRPr lang="en-US" altLang="zh-TW" sz="1400" b="0" kern="1200" baseline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產品</a:t>
                      </a:r>
                      <a:r>
                        <a:rPr lang="en-US" altLang="zh-TW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/</a:t>
                      </a:r>
                      <a:r>
                        <a:rPr lang="zh-TW" altLang="en-US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服務收入</a:t>
                      </a:r>
                      <a:r>
                        <a:rPr lang="zh-TW" altLang="en-US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、</a:t>
                      </a:r>
                      <a:r>
                        <a:rPr lang="zh-TW" altLang="en-US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權利金收入、其他收入</a:t>
                      </a:r>
                      <a:endParaRPr lang="en-US" altLang="zh-TW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矩形 5">
            <a:extLst>
              <a:ext uri="{FF2B5EF4-FFF2-40B4-BE49-F238E27FC236}">
                <a16:creationId xmlns:a16="http://schemas.microsoft.com/office/drawing/2014/main" id="{4904C361-40E6-4083-9513-C06B2FD9010A}"/>
              </a:ext>
            </a:extLst>
          </p:cNvPr>
          <p:cNvSpPr/>
          <p:nvPr/>
        </p:nvSpPr>
        <p:spPr>
          <a:xfrm>
            <a:off x="767993" y="4287423"/>
            <a:ext cx="10801349" cy="15243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/>
              </a:rPr>
              <a:t>重點：</a:t>
            </a:r>
            <a:endParaRPr lang="en-US" altLang="zh-TW" b="1" dirty="0">
              <a:latin typeface="Microsoft JhengHei" panose="020B0604030504040204" pitchFamily="34" charset="-120"/>
              <a:ea typeface="Microsoft JhengHei" panose="020B0604030504040204" pitchFamily="34" charset="-120"/>
              <a:cs typeface="Times New Roman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TW" altLang="en-US" sz="1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/>
              </a:rPr>
              <a:t>完整性：該分析基本可確定一款產品</a:t>
            </a:r>
            <a:r>
              <a:rPr lang="en-US" altLang="zh-TW" sz="1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/>
              </a:rPr>
              <a:t>/</a:t>
            </a:r>
            <a:r>
              <a:rPr lang="zh-TW" altLang="en-US" sz="1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/>
              </a:rPr>
              <a:t>服務的商業模式的各層面，在此模式下能一目瞭然該產品商業模式是否完整或者存在漏洞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TW" altLang="en-US" sz="1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/>
              </a:rPr>
              <a:t>一致性：可判斷商業模式的各方面是否一致。如，設計關鍵合作夥伴的假設與設計通路假設的一致性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TW" altLang="en-US" sz="160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/>
              </a:rPr>
              <a:t>同步性：可清楚看到團隊各部門是否清楚正在做什麼，為什麼要這樣做，並可以幫助團隊內部及外部訊息的同步性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336F6019-743A-4333-BC49-D151D2BAD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20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56760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02D58482-5390-4E41-A745-D4C015B03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68257"/>
            <a:ext cx="10972800" cy="782647"/>
          </a:xfrm>
        </p:spPr>
        <p:txBody>
          <a:bodyPr>
            <a:normAutofit/>
          </a:bodyPr>
          <a:lstStyle/>
          <a:p>
            <a:r>
              <a:rPr kumimoji="1" lang="zh-TW" altLang="en-US" sz="4000" b="1" dirty="0"/>
              <a:t>附件四、商業模式匯總</a:t>
            </a:r>
            <a:r>
              <a:rPr kumimoji="1" lang="zh-CN" altLang="en-US" sz="4000" b="1" dirty="0"/>
              <a:t>說明</a:t>
            </a:r>
            <a:r>
              <a:rPr kumimoji="1" lang="zh-CN" alt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（含建議順序）</a:t>
            </a:r>
            <a:r>
              <a:rPr kumimoji="1" lang="en-US" altLang="zh-TW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kumimoji="1" lang="zh-TW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895E5DFD-DDB7-444A-BA8D-16973617F2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095719"/>
              </p:ext>
            </p:extLst>
          </p:nvPr>
        </p:nvGraphicFramePr>
        <p:xfrm>
          <a:off x="695324" y="1983515"/>
          <a:ext cx="10801352" cy="398097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5400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0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088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Key Partners</a:t>
                      </a:r>
                    </a:p>
                    <a:p>
                      <a:pPr algn="ctr"/>
                      <a:r>
                        <a:rPr lang="zh-TW" altLang="en-US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（關鍵合作夥伴）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Key Activities</a:t>
                      </a:r>
                    </a:p>
                    <a:p>
                      <a:pPr algn="ctr"/>
                      <a:r>
                        <a:rPr lang="zh-TW" altLang="en-US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（關鍵活動）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201">
                <a:tc rowSpan="3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zh-TW" altLang="en-US" sz="1400" b="1" kern="1200" baseline="0" dirty="0">
                          <a:solidFill>
                            <a:schemeClr val="accent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讓商業模式有效運作所需的供應商與合作夥伴網路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endParaRPr lang="en-US" altLang="zh-TW" sz="1400" b="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誰是團隊的重要夥伴？ 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誰是團隊的重要供應商？ 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團隊正在從夥伴哪裡獲取哪些核心資源？ 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合作夥伴都執行哪些關鍵業務？ </a:t>
                      </a:r>
                    </a:p>
                    <a:p>
                      <a:pPr marL="0" indent="0">
                        <a:buNone/>
                      </a:pPr>
                      <a:endParaRPr lang="zh-TW" altLang="en-US" sz="1400" b="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  <a:p>
                      <a:pPr marL="0" indent="0">
                        <a:buNone/>
                      </a:pPr>
                      <a:endParaRPr lang="zh-TW" altLang="en-US" sz="1400" b="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zh-TW" altLang="en-US" sz="1400" b="1" kern="1200" baseline="0" dirty="0">
                          <a:solidFill>
                            <a:schemeClr val="accent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用來描述為了確保其商業模式可行，企業必須做的最重要的事情</a:t>
                      </a:r>
                      <a:endParaRPr lang="en-US" altLang="zh-TW" sz="1400" b="1" kern="1200" baseline="0" dirty="0">
                        <a:solidFill>
                          <a:schemeClr val="accent2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endParaRPr lang="en-US" altLang="zh-TW" sz="1400" b="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如產品行銷、業務推廣等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團隊的價值主張需要哪些關鍵業務？ 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團隊的渠道通道需要哪些關鍵業務？ 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團隊的客戶關係呢？收入來源呢？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614">
                <a:tc vMerge="1"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5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Key Resources</a:t>
                      </a:r>
                    </a:p>
                    <a:p>
                      <a:pPr algn="ctr"/>
                      <a:r>
                        <a:rPr lang="zh-TW" altLang="en-US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（關鍵資源）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039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zh-TW" altLang="en-US" sz="1400" b="1" kern="1200" baseline="0" dirty="0">
                          <a:solidFill>
                            <a:schemeClr val="accent2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用來描述讓商業模式有效運轉所必需的最重要因素 </a:t>
                      </a:r>
                      <a:endParaRPr lang="en-US" altLang="zh-TW" sz="1400" b="1" kern="1200" baseline="0" dirty="0">
                        <a:solidFill>
                          <a:schemeClr val="accent2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  <a:p>
                      <a:pPr marL="285750" indent="-285750" algn="l">
                        <a:buFont typeface="Wingdings" pitchFamily="2" charset="2"/>
                        <a:buChar char="ü"/>
                      </a:pPr>
                      <a:endParaRPr lang="en-US" altLang="zh-TW" sz="1400" b="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如資金、人才等</a:t>
                      </a:r>
                      <a:endParaRPr lang="en-US" altLang="zh-TW" sz="1400" b="0" kern="1200" baseline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團隊的價值主張需要什麼樣的核心資源？ </a:t>
                      </a:r>
                      <a:endParaRPr lang="en-US" altLang="zh-TW" sz="1400" b="0" kern="1200" baseline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團隊的通路需要什麼樣的核心資源？ </a:t>
                      </a:r>
                      <a:endParaRPr lang="en-US" altLang="zh-TW" sz="1400" b="0" kern="1200" baseline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  <a:p>
                      <a:pPr marL="285750" indent="-285750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zh-TW" altLang="en-US" sz="1400" b="0" kern="1200" baseline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  <a:cs typeface="Times New Roman"/>
                        </a:rPr>
                        <a:t>團隊的客戶關係？收入來源？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8294158"/>
                  </a:ext>
                </a:extLst>
              </a:tr>
            </a:tbl>
          </a:graphicData>
        </a:graphic>
      </p:graphicFrame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5577ADCC-56B8-4C66-8E5C-028AE7D3D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21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36805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428317"/>
            <a:ext cx="10972800" cy="1143000"/>
          </a:xfrm>
        </p:spPr>
        <p:txBody>
          <a:bodyPr rtlCol="0">
            <a:normAutofit/>
          </a:bodyPr>
          <a:lstStyle/>
          <a:p>
            <a:r>
              <a:rPr lang="en-US" altLang="zh-TW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(</a:t>
            </a:r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一</a:t>
            </a:r>
            <a:r>
              <a:rPr lang="en-US" altLang="zh-TW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)</a:t>
            </a:r>
            <a:r>
              <a:rPr lang="zh-TW" altLang="en-US" sz="4000" b="1" dirty="0">
                <a:latin typeface="新細明體" panose="02020500000000000000" pitchFamily="18" charset="-120"/>
                <a:sym typeface="新細明體" panose="02020500000000000000" pitchFamily="18" charset="-120"/>
              </a:rPr>
              <a:t>核心技術原創性及技術發展里程碑</a:t>
            </a:r>
          </a:p>
        </p:txBody>
      </p:sp>
      <p:sp>
        <p:nvSpPr>
          <p:cNvPr id="2" name="內容預留位置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「研發成果商品化規劃」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zh-TW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提出技術發展里程碑，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例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</a:t>
            </a:r>
            <a:r>
              <a:rPr lang="zh-TW" altLang="en-US" sz="2000" dirty="0">
                <a:solidFill>
                  <a:schemeClr val="tx2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核心技術可行性驗證</a:t>
            </a: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-</a:t>
            </a:r>
            <a:r>
              <a:rPr lang="zh-TW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原型機發展與相關法規認證等執行規劃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18CA48D-3BA7-4027-B119-31A90CB6A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28335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09600" y="457345"/>
            <a:ext cx="10972800" cy="1143000"/>
          </a:xfrm>
        </p:spPr>
        <p:txBody>
          <a:bodyPr rtlCol="0">
            <a:normAutofit/>
          </a:bodyPr>
          <a:lstStyle/>
          <a:p>
            <a:pPr lvl="0"/>
            <a:r>
              <a:rPr lang="en-US" altLang="zh-TW" sz="4000" b="1" dirty="0"/>
              <a:t>(</a:t>
            </a:r>
            <a:r>
              <a:rPr lang="zh-TW" altLang="en-US" sz="4000" b="1" dirty="0"/>
              <a:t>二</a:t>
            </a:r>
            <a:r>
              <a:rPr lang="en-US" altLang="zh-TW" sz="4000" b="1" dirty="0"/>
              <a:t>)</a:t>
            </a:r>
            <a:r>
              <a:rPr lang="zh-TW" altLang="zh-TW" sz="4000" b="1" dirty="0"/>
              <a:t>商業發展規劃 </a:t>
            </a:r>
            <a:endParaRPr lang="zh-TW" altLang="zh-TW" sz="4000" dirty="0"/>
          </a:p>
        </p:txBody>
      </p:sp>
      <p:sp>
        <p:nvSpPr>
          <p:cNvPr id="2" name="內容預留位置 1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500" b="1" dirty="0">
                <a:solidFill>
                  <a:srgbClr val="455F5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25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產品市場供應鏈上下游分析與商品化</a:t>
            </a:r>
            <a:r>
              <a:rPr lang="zh-TW" altLang="zh-TW" sz="25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規劃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zh-TW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44500" indent="-265113">
              <a:lnSpc>
                <a:spcPct val="17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en-US" sz="2000" dirty="0">
                <a:solidFill>
                  <a:srgbClr val="455F5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說明產品市場供應鏈上下游、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競爭者分析及產品</a:t>
            </a:r>
            <a:r>
              <a:rPr lang="zh-TW" altLang="en-US" sz="2000" dirty="0">
                <a:solidFill>
                  <a:srgbClr val="455F5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競爭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優勢等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含產品發展規劃、市場進入 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市場規模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布局規劃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179388">
              <a:lnSpc>
                <a:spcPct val="17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請說明先期使用者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(early adopter)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或前瞻使用者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(lead user)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使用意願分析與商業模式</a:t>
            </a:r>
            <a:endParaRPr lang="zh-TW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buNone/>
            </a:pPr>
            <a:endParaRPr lang="zh-TW" altLang="en-US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buNone/>
            </a:pPr>
            <a:endParaRPr lang="zh-TW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b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BF141F8-E65C-4E84-A5BB-1E3CA32B8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47121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D234B9AF-66A6-4FF4-96D8-A38DEC31C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0"/>
            <a:ext cx="10972800" cy="1143000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u"/>
            </a:pPr>
            <a:r>
              <a:rPr kumimoji="1" lang="zh-TW" altLang="en-US" sz="2500" b="1" dirty="0"/>
              <a:t>商業模式匯總</a:t>
            </a:r>
            <a:r>
              <a:rPr kumimoji="1" lang="zh-TW" altLang="en-US" sz="25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（各團隊</a:t>
            </a:r>
            <a:r>
              <a:rPr kumimoji="1" lang="zh-CN" altLang="en-US" sz="25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必填，新藥團隊選填</a:t>
            </a:r>
            <a:r>
              <a:rPr kumimoji="1" lang="zh-TW" altLang="en-US" sz="25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）</a:t>
            </a:r>
          </a:p>
        </p:txBody>
      </p:sp>
      <p:graphicFrame>
        <p:nvGraphicFramePr>
          <p:cNvPr id="5" name="內容版面配置區 4">
            <a:extLst>
              <a:ext uri="{FF2B5EF4-FFF2-40B4-BE49-F238E27FC236}">
                <a16:creationId xmlns:a16="http://schemas.microsoft.com/office/drawing/2014/main" id="{B0B1832E-5088-48AB-B44B-4200634044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4674092"/>
              </p:ext>
            </p:extLst>
          </p:nvPr>
        </p:nvGraphicFramePr>
        <p:xfrm>
          <a:off x="695325" y="1256510"/>
          <a:ext cx="10801350" cy="519336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160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6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3580">
                  <a:extLst>
                    <a:ext uri="{9D8B030D-6E8A-4147-A177-3AD203B41FA5}">
                      <a16:colId xmlns:a16="http://schemas.microsoft.com/office/drawing/2014/main" val="542360464"/>
                    </a:ext>
                  </a:extLst>
                </a:gridCol>
                <a:gridCol w="21602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602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5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Key Partners</a:t>
                      </a:r>
                    </a:p>
                    <a:p>
                      <a:pPr algn="ctr"/>
                      <a:r>
                        <a:rPr lang="zh-TW" altLang="en-US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（關鍵合作夥伴）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Key Activities</a:t>
                      </a:r>
                    </a:p>
                    <a:p>
                      <a:pPr algn="ctr"/>
                      <a:r>
                        <a:rPr lang="zh-TW" altLang="en-US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（關鍵活動）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Value Proposition</a:t>
                      </a:r>
                    </a:p>
                    <a:p>
                      <a:pPr algn="ctr"/>
                      <a:r>
                        <a:rPr lang="zh-TW" altLang="en-US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（價值主張）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Customer Relationships</a:t>
                      </a:r>
                    </a:p>
                    <a:p>
                      <a:pPr algn="ctr"/>
                      <a:r>
                        <a:rPr lang="zh-TW" altLang="en-US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（顧客關係）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Customer Segments</a:t>
                      </a:r>
                    </a:p>
                    <a:p>
                      <a:pPr algn="ctr"/>
                      <a:r>
                        <a:rPr lang="zh-TW" altLang="en-US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（目標客層）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8000">
                <a:tc rowSpan="3">
                  <a:txBody>
                    <a:bodyPr/>
                    <a:lstStyle/>
                    <a:p>
                      <a:pPr marL="198000" indent="-198000">
                        <a:buAutoNum type="arabicPeriod"/>
                      </a:pPr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8000" indent="-198000">
                        <a:buAutoNum type="arabicPeriod"/>
                      </a:pPr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gridSpan="2">
                  <a:txBody>
                    <a:bodyPr/>
                    <a:lstStyle/>
                    <a:p>
                      <a:pPr marL="0" indent="0" algn="l" defTabSz="914400" rtl="0" eaLnBrk="1" latinLnBrk="0" hangingPunct="1"/>
                      <a:endParaRPr lang="zh-TW" altLang="en-US" sz="1400" b="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zh-TW" altLang="en-US" sz="1400" b="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indent="0"/>
                      <a:endParaRPr lang="en-US" altLang="zh-TW" sz="1400" b="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931">
                <a:tc vMerge="1"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5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Key Resources</a:t>
                      </a:r>
                    </a:p>
                    <a:p>
                      <a:pPr algn="ctr"/>
                      <a:r>
                        <a:rPr lang="zh-TW" altLang="en-US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（關鍵資源）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zh-TW" altLang="en-US" sz="1400" dirty="0">
                        <a:solidFill>
                          <a:schemeClr val="tx1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52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Channels</a:t>
                      </a:r>
                    </a:p>
                    <a:p>
                      <a:pPr algn="ctr"/>
                      <a:r>
                        <a:rPr lang="zh-TW" altLang="en-US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（通路）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099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  <a:p>
                      <a:pPr algn="ctr"/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/>
                      <a:endParaRPr lang="zh-TW" altLang="en-US" sz="1400" b="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294158"/>
                  </a:ext>
                </a:extLst>
              </a:tr>
              <a:tr h="464959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Cost Structure </a:t>
                      </a:r>
                      <a:r>
                        <a:rPr lang="zh-TW" altLang="en-US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（成本結構）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 sz="1200" dirty="0">
                        <a:solidFill>
                          <a:schemeClr val="tx1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Revenue Streams </a:t>
                      </a:r>
                      <a:r>
                        <a:rPr lang="zh-TW" altLang="en-US" sz="1400" b="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（收益流）</a:t>
                      </a:r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1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sz="1200" dirty="0">
                        <a:solidFill>
                          <a:schemeClr val="tx1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27935">
                <a:tc gridSpan="3">
                  <a:txBody>
                    <a:bodyPr/>
                    <a:lstStyle/>
                    <a:p>
                      <a:pPr algn="l"/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1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D91A48D5-ED6D-4653-B6FB-7874451BAFCA}"/>
              </a:ext>
            </a:extLst>
          </p:cNvPr>
          <p:cNvSpPr txBox="1">
            <a:spLocks/>
          </p:cNvSpPr>
          <p:nvPr/>
        </p:nvSpPr>
        <p:spPr>
          <a:xfrm>
            <a:off x="695325" y="6484413"/>
            <a:ext cx="10670979" cy="42749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chemeClr val="tx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.蘋方-繁 標準體"/>
              <a:buChar char="註"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商業模式匯總說明（含建議撰寫順序）可參考附件</a:t>
            </a:r>
            <a:r>
              <a:rPr lang="zh-TW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endParaRPr lang="en-US" altLang="zh-TW" sz="1600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85EC26EB-8D09-4CE9-B738-D7280D8C7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03724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0041350-674C-4188-9CC4-42CCF137B5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請說明營收產生的方式（專利授權、權利金、銷售、租賃、佣金</a:t>
            </a:r>
            <a:r>
              <a:rPr kumimoji="1"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...</a:t>
            </a:r>
            <a:r>
              <a:rPr kumimoji="1"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），包含銷售對象、銷售型態、授權時間點，建議以</a:t>
            </a:r>
            <a:r>
              <a:rPr kumimoji="1" lang="zh-TW" altLang="en-US" sz="20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流程圖</a:t>
            </a:r>
            <a:r>
              <a:rPr kumimoji="1"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方式呈現</a:t>
            </a:r>
            <a:endParaRPr kumimoji="1"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C9B26983-535C-4A3E-A28C-33A9733F4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14014"/>
            <a:ext cx="10972800" cy="1143000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u"/>
            </a:pPr>
            <a:r>
              <a:rPr kumimoji="1" lang="zh-TW" altLang="en-US" sz="2500" b="1" dirty="0"/>
              <a:t>獲利模式</a:t>
            </a: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569DA2B4-CF2B-4EEA-8B1C-BDF368068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11978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預留位置 1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u"/>
            </a:pP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本計畫</a:t>
            </a:r>
            <a:r>
              <a:rPr lang="zh-TW" altLang="zh-TW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「商業發展里程碑」</a:t>
            </a:r>
            <a:r>
              <a:rPr lang="zh-TW" altLang="en-US" sz="25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之說明</a:t>
            </a:r>
            <a:endParaRPr lang="zh-TW" altLang="zh-TW" sz="25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請說明商業發展里程碑及階段性各階段預期完成之目標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zh-TW" altLang="en-US" sz="2000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zh-TW" sz="2000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標題 2"/>
          <p:cNvSpPr>
            <a:spLocks noGrp="1"/>
          </p:cNvSpPr>
          <p:nvPr>
            <p:ph type="title"/>
          </p:nvPr>
        </p:nvSpPr>
        <p:spPr>
          <a:xfrm>
            <a:off x="609600" y="457345"/>
            <a:ext cx="10972800" cy="1143000"/>
          </a:xfrm>
        </p:spPr>
        <p:txBody>
          <a:bodyPr rtlCol="0">
            <a:normAutofit/>
          </a:bodyPr>
          <a:lstStyle/>
          <a:p>
            <a:pPr lvl="0"/>
            <a:r>
              <a:rPr lang="en-US" altLang="zh-TW" sz="4000" b="1" dirty="0"/>
              <a:t>(</a:t>
            </a:r>
            <a:r>
              <a:rPr lang="zh-TW" altLang="en-US" sz="4000" b="1" dirty="0"/>
              <a:t>二</a:t>
            </a:r>
            <a:r>
              <a:rPr lang="en-US" altLang="zh-TW" sz="4000" b="1" dirty="0"/>
              <a:t>)</a:t>
            </a:r>
            <a:r>
              <a:rPr lang="zh-TW" altLang="zh-TW" sz="4000" b="1" dirty="0"/>
              <a:t>商業發展規劃 </a:t>
            </a:r>
            <a:endParaRPr lang="zh-TW" altLang="zh-TW" sz="4000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3A799352-97BC-4224-83EF-783AE102E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5488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602849E-79FD-48E1-A953-684A2BB0F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13418"/>
            <a:ext cx="10972800" cy="1143000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u"/>
            </a:pPr>
            <a:r>
              <a:rPr kumimoji="1" lang="zh-TW" altLang="en-US" sz="2500" b="1" dirty="0"/>
              <a:t>創業里程碑</a:t>
            </a:r>
            <a:endParaRPr lang="zh-TW" altLang="en-US" sz="2500" b="1" dirty="0"/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19606F91-5F34-4ABC-A2D9-CDF03B5D8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56418"/>
            <a:ext cx="10972800" cy="5086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規劃結案後至少三年以上，公司創業重大里程碑，含產品開發、技術發展、專利、商業佈局、市場佈局規劃</a:t>
            </a:r>
            <a:endParaRPr kumimoji="1" lang="en-US" altLang="zh-TW" sz="1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6" name="群組 15">
            <a:extLst>
              <a:ext uri="{FF2B5EF4-FFF2-40B4-BE49-F238E27FC236}">
                <a16:creationId xmlns:a16="http://schemas.microsoft.com/office/drawing/2014/main" id="{B8A55850-DE67-4080-B92D-1753F39ABC75}"/>
              </a:ext>
            </a:extLst>
          </p:cNvPr>
          <p:cNvGrpSpPr/>
          <p:nvPr/>
        </p:nvGrpSpPr>
        <p:grpSpPr>
          <a:xfrm>
            <a:off x="695324" y="1962422"/>
            <a:ext cx="10801351" cy="4680519"/>
            <a:chOff x="695324" y="1700808"/>
            <a:chExt cx="10801351" cy="4680519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45F091A3-E5CB-4E92-B5BB-BDAFBD34011C}"/>
                </a:ext>
              </a:extLst>
            </p:cNvPr>
            <p:cNvSpPr/>
            <p:nvPr/>
          </p:nvSpPr>
          <p:spPr>
            <a:xfrm>
              <a:off x="9331425" y="1978462"/>
              <a:ext cx="2165250" cy="438646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D7F1A9AF-83B5-489D-9E8A-130DD3DC48C3}"/>
                </a:ext>
              </a:extLst>
            </p:cNvPr>
            <p:cNvSpPr/>
            <p:nvPr/>
          </p:nvSpPr>
          <p:spPr>
            <a:xfrm>
              <a:off x="5013375" y="1994858"/>
              <a:ext cx="2159025" cy="438646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CE830A76-BCD3-429B-B76A-EAF94E96D3AC}"/>
                </a:ext>
              </a:extLst>
            </p:cNvPr>
            <p:cNvSpPr/>
            <p:nvPr/>
          </p:nvSpPr>
          <p:spPr>
            <a:xfrm>
              <a:off x="695324" y="1994858"/>
              <a:ext cx="2159026" cy="438646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20" name="群組 19">
              <a:extLst>
                <a:ext uri="{FF2B5EF4-FFF2-40B4-BE49-F238E27FC236}">
                  <a16:creationId xmlns:a16="http://schemas.microsoft.com/office/drawing/2014/main" id="{16F2B1EB-1FCE-470D-9C36-D53EFAEFCAA6}"/>
                </a:ext>
              </a:extLst>
            </p:cNvPr>
            <p:cNvGrpSpPr/>
            <p:nvPr/>
          </p:nvGrpSpPr>
          <p:grpSpPr>
            <a:xfrm>
              <a:off x="695325" y="1700808"/>
              <a:ext cx="10801350" cy="580999"/>
              <a:chOff x="695325" y="1700808"/>
              <a:chExt cx="10801350" cy="580999"/>
            </a:xfrm>
          </p:grpSpPr>
          <p:cxnSp>
            <p:nvCxnSpPr>
              <p:cNvPr id="21" name="直接箭头连接符 2">
                <a:extLst>
                  <a:ext uri="{FF2B5EF4-FFF2-40B4-BE49-F238E27FC236}">
                    <a16:creationId xmlns:a16="http://schemas.microsoft.com/office/drawing/2014/main" id="{ACF9F8C9-FAF3-46B3-B5A3-B239E786FA78}"/>
                  </a:ext>
                </a:extLst>
              </p:cNvPr>
              <p:cNvCxnSpPr/>
              <p:nvPr/>
            </p:nvCxnSpPr>
            <p:spPr>
              <a:xfrm>
                <a:off x="695325" y="1978463"/>
                <a:ext cx="10801350" cy="25690"/>
              </a:xfrm>
              <a:prstGeom prst="straightConnector1">
                <a:avLst/>
              </a:prstGeom>
              <a:solidFill>
                <a:schemeClr val="bg1"/>
              </a:solidFill>
              <a:ln w="38100">
                <a:solidFill>
                  <a:schemeClr val="accent2"/>
                </a:solidFill>
                <a:headEnd type="none" w="med" len="med"/>
                <a:tailEnd type="stealth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íṧḷiďé">
                <a:extLst>
                  <a:ext uri="{FF2B5EF4-FFF2-40B4-BE49-F238E27FC236}">
                    <a16:creationId xmlns:a16="http://schemas.microsoft.com/office/drawing/2014/main" id="{E23FE07D-706C-437E-9EDD-D4156D349177}"/>
                  </a:ext>
                </a:extLst>
              </p:cNvPr>
              <p:cNvSpPr/>
              <p:nvPr/>
            </p:nvSpPr>
            <p:spPr>
              <a:xfrm>
                <a:off x="695325" y="1700808"/>
                <a:ext cx="580999" cy="580999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normAutofit/>
              </a:bodyPr>
              <a:lstStyle/>
              <a:p>
                <a:pPr marL="225425" indent="-225425"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TW" sz="1400" b="1" kern="0" dirty="0">
                    <a:solidFill>
                      <a:schemeClr val="accent2"/>
                    </a:solidFill>
                    <a:latin typeface="微軟正黑體" pitchFamily="34" charset="-120"/>
                    <a:ea typeface="微軟正黑體" pitchFamily="34" charset="-120"/>
                  </a:rPr>
                  <a:t>2022</a:t>
                </a:r>
              </a:p>
            </p:txBody>
          </p:sp>
          <p:sp>
            <p:nvSpPr>
              <p:cNvPr id="23" name="íṧḷiďé">
                <a:extLst>
                  <a:ext uri="{FF2B5EF4-FFF2-40B4-BE49-F238E27FC236}">
                    <a16:creationId xmlns:a16="http://schemas.microsoft.com/office/drawing/2014/main" id="{45F04C47-F18E-4DE5-A27D-F17A15B16A0B}"/>
                  </a:ext>
                </a:extLst>
              </p:cNvPr>
              <p:cNvSpPr/>
              <p:nvPr/>
            </p:nvSpPr>
            <p:spPr>
              <a:xfrm>
                <a:off x="2854350" y="1700808"/>
                <a:ext cx="580999" cy="580999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normAutofit/>
              </a:bodyPr>
              <a:lstStyle/>
              <a:p>
                <a:pPr marL="225425" indent="-225425"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TW" sz="1400" b="1" kern="0" dirty="0">
                    <a:solidFill>
                      <a:schemeClr val="accent2"/>
                    </a:solidFill>
                    <a:latin typeface="微軟正黑體" pitchFamily="34" charset="-120"/>
                    <a:ea typeface="微軟正黑體" pitchFamily="34" charset="-120"/>
                  </a:rPr>
                  <a:t>2023</a:t>
                </a:r>
              </a:p>
            </p:txBody>
          </p:sp>
          <p:sp>
            <p:nvSpPr>
              <p:cNvPr id="24" name="íṧḷiďé">
                <a:extLst>
                  <a:ext uri="{FF2B5EF4-FFF2-40B4-BE49-F238E27FC236}">
                    <a16:creationId xmlns:a16="http://schemas.microsoft.com/office/drawing/2014/main" id="{B48C26A4-1009-4270-A622-C0032770D318}"/>
                  </a:ext>
                </a:extLst>
              </p:cNvPr>
              <p:cNvSpPr/>
              <p:nvPr/>
            </p:nvSpPr>
            <p:spPr>
              <a:xfrm>
                <a:off x="5013375" y="1700808"/>
                <a:ext cx="580999" cy="580999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normAutofit/>
              </a:bodyPr>
              <a:lstStyle/>
              <a:p>
                <a:pPr marL="225425" indent="-225425"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TW" sz="1400" b="1" kern="0" dirty="0">
                    <a:solidFill>
                      <a:schemeClr val="accent2"/>
                    </a:solidFill>
                    <a:latin typeface="微軟正黑體" pitchFamily="34" charset="-120"/>
                    <a:ea typeface="微軟正黑體" pitchFamily="34" charset="-120"/>
                  </a:rPr>
                  <a:t>2024</a:t>
                </a:r>
              </a:p>
            </p:txBody>
          </p:sp>
          <p:sp>
            <p:nvSpPr>
              <p:cNvPr id="25" name="íṧḷiďé">
                <a:extLst>
                  <a:ext uri="{FF2B5EF4-FFF2-40B4-BE49-F238E27FC236}">
                    <a16:creationId xmlns:a16="http://schemas.microsoft.com/office/drawing/2014/main" id="{85784F93-5E8B-4D5B-BF35-72563DEEDA76}"/>
                  </a:ext>
                </a:extLst>
              </p:cNvPr>
              <p:cNvSpPr/>
              <p:nvPr/>
            </p:nvSpPr>
            <p:spPr>
              <a:xfrm>
                <a:off x="7172400" y="1700808"/>
                <a:ext cx="580999" cy="580999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normAutofit/>
              </a:bodyPr>
              <a:lstStyle/>
              <a:p>
                <a:pPr marL="225425" indent="-225425"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TW" sz="1400" b="1" kern="0" dirty="0">
                    <a:solidFill>
                      <a:schemeClr val="accent2"/>
                    </a:solidFill>
                    <a:latin typeface="微軟正黑體" pitchFamily="34" charset="-120"/>
                    <a:ea typeface="微軟正黑體" pitchFamily="34" charset="-120"/>
                  </a:rPr>
                  <a:t>2025</a:t>
                </a:r>
              </a:p>
            </p:txBody>
          </p:sp>
          <p:sp>
            <p:nvSpPr>
              <p:cNvPr id="26" name="íṧḷiďé">
                <a:extLst>
                  <a:ext uri="{FF2B5EF4-FFF2-40B4-BE49-F238E27FC236}">
                    <a16:creationId xmlns:a16="http://schemas.microsoft.com/office/drawing/2014/main" id="{95FC65E8-72A0-4AA6-8B79-9D9C3BCDA7F2}"/>
                  </a:ext>
                </a:extLst>
              </p:cNvPr>
              <p:cNvSpPr/>
              <p:nvPr/>
            </p:nvSpPr>
            <p:spPr>
              <a:xfrm>
                <a:off x="9331425" y="1700808"/>
                <a:ext cx="580999" cy="580999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normAutofit/>
              </a:bodyPr>
              <a:lstStyle/>
              <a:p>
                <a:pPr marL="225425" indent="-225425"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TW" sz="1400" b="1" kern="0" dirty="0">
                    <a:solidFill>
                      <a:schemeClr val="accent2"/>
                    </a:solidFill>
                    <a:latin typeface="微軟正黑體" pitchFamily="34" charset="-120"/>
                    <a:ea typeface="微軟正黑體" pitchFamily="34" charset="-120"/>
                  </a:rPr>
                  <a:t>2026</a:t>
                </a:r>
              </a:p>
            </p:txBody>
          </p:sp>
        </p:grpSp>
      </p:grpSp>
      <p:graphicFrame>
        <p:nvGraphicFramePr>
          <p:cNvPr id="27" name="表格 26">
            <a:extLst>
              <a:ext uri="{FF2B5EF4-FFF2-40B4-BE49-F238E27FC236}">
                <a16:creationId xmlns:a16="http://schemas.microsoft.com/office/drawing/2014/main" id="{0DB03391-F0D3-4A6D-9930-C5856D2E0E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150154"/>
              </p:ext>
            </p:extLst>
          </p:nvPr>
        </p:nvGraphicFramePr>
        <p:xfrm>
          <a:off x="695324" y="2581568"/>
          <a:ext cx="2016299" cy="27652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0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5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5654"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計畫擷取</a:t>
                      </a:r>
                      <a:endParaRPr lang="en-US" altLang="zh-TW" sz="14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完成原型產品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成立公司</a:t>
                      </a:r>
                      <a:endParaRPr lang="en-US" altLang="zh-TW" sz="14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完成首輪募資</a:t>
                      </a:r>
                      <a:endParaRPr lang="en-US" altLang="zh-TW" sz="14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8" name="表格 27">
            <a:extLst>
              <a:ext uri="{FF2B5EF4-FFF2-40B4-BE49-F238E27FC236}">
                <a16:creationId xmlns:a16="http://schemas.microsoft.com/office/drawing/2014/main" id="{C9F4971C-AA7A-4ADA-A43B-79D6003C12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583622"/>
              </p:ext>
            </p:extLst>
          </p:nvPr>
        </p:nvGraphicFramePr>
        <p:xfrm>
          <a:off x="2860502" y="2581568"/>
          <a:ext cx="2016299" cy="3282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0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5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5654"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9" name="表格 28">
            <a:extLst>
              <a:ext uri="{FF2B5EF4-FFF2-40B4-BE49-F238E27FC236}">
                <a16:creationId xmlns:a16="http://schemas.microsoft.com/office/drawing/2014/main" id="{3E088340-352C-4083-AC2B-07F09A8B59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583713"/>
              </p:ext>
            </p:extLst>
          </p:nvPr>
        </p:nvGraphicFramePr>
        <p:xfrm>
          <a:off x="5013375" y="2581568"/>
          <a:ext cx="2016299" cy="3282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0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5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5654"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30" name="表格 29">
            <a:extLst>
              <a:ext uri="{FF2B5EF4-FFF2-40B4-BE49-F238E27FC236}">
                <a16:creationId xmlns:a16="http://schemas.microsoft.com/office/drawing/2014/main" id="{7E91BE8F-EC14-4075-B8A0-1C7920A276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459088"/>
              </p:ext>
            </p:extLst>
          </p:nvPr>
        </p:nvGraphicFramePr>
        <p:xfrm>
          <a:off x="7151440" y="2581568"/>
          <a:ext cx="2016299" cy="3282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0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5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5654"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31" name="表格 30">
            <a:extLst>
              <a:ext uri="{FF2B5EF4-FFF2-40B4-BE49-F238E27FC236}">
                <a16:creationId xmlns:a16="http://schemas.microsoft.com/office/drawing/2014/main" id="{8828C8BB-DF42-49C7-8D4F-E1E687124B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125042"/>
              </p:ext>
            </p:extLst>
          </p:nvPr>
        </p:nvGraphicFramePr>
        <p:xfrm>
          <a:off x="9331425" y="2581568"/>
          <a:ext cx="2016299" cy="3282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0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5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5654"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itchFamily="34" charset="-120"/>
                          <a:ea typeface="微軟正黑體" pitchFamily="34" charset="-120"/>
                        </a:rPr>
                        <a:t>預計達成之重大里程碑</a:t>
                      </a: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5654"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260E52E1-B74B-4143-89D6-296FC4CAB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24637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7D7AD197-1C1D-4D20-97EF-6C41BAA51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77847"/>
            <a:ext cx="10972800" cy="1143000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u"/>
            </a:pPr>
            <a:r>
              <a:rPr kumimoji="1" lang="zh-TW" altLang="en-US" sz="2500" b="1" dirty="0"/>
              <a:t>預計公司經營模式</a:t>
            </a: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72912A57-5FF9-4509-8F5E-92A023DFA1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850142"/>
              </p:ext>
            </p:extLst>
          </p:nvPr>
        </p:nvGraphicFramePr>
        <p:xfrm>
          <a:off x="609600" y="1827633"/>
          <a:ext cx="10801350" cy="29706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43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23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8101">
                  <a:extLst>
                    <a:ext uri="{9D8B030D-6E8A-4147-A177-3AD203B41FA5}">
                      <a16:colId xmlns:a16="http://schemas.microsoft.com/office/drawing/2014/main" val="2660636039"/>
                    </a:ext>
                  </a:extLst>
                </a:gridCol>
                <a:gridCol w="17042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32339">
                  <a:extLst>
                    <a:ext uri="{9D8B030D-6E8A-4147-A177-3AD203B41FA5}">
                      <a16:colId xmlns:a16="http://schemas.microsoft.com/office/drawing/2014/main" val="3633470824"/>
                    </a:ext>
                  </a:extLst>
                </a:gridCol>
              </a:tblGrid>
              <a:tr h="594122"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預計出場型式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Wingdings 2" pitchFamily="2" charset="2"/>
                        </a:rPr>
                        <a:t>£</a:t>
                      </a:r>
                      <a:r>
                        <a:rPr kumimoji="1" lang="zh-TW" altLang="en-US" sz="18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成立並經營新創公司（</a:t>
                      </a: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Spin-off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）</a:t>
                      </a:r>
                      <a:endParaRPr lang="en-US" altLang="zh-TW" sz="180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="0" i="0" dirty="0">
                          <a:solidFill>
                            <a:schemeClr val="tx1"/>
                          </a:solidFill>
                          <a:effectLst/>
                          <a:latin typeface="Wingdings 2" pitchFamily="2" charset="2"/>
                        </a:rPr>
                        <a:t>£</a:t>
                      </a:r>
                      <a:r>
                        <a:rPr kumimoji="1" lang="zh-TW" altLang="en-US" sz="18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團隊被其他公司購併（</a:t>
                      </a: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M&amp;A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）</a:t>
                      </a:r>
                      <a:endParaRPr lang="en-US" altLang="zh-TW" sz="180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122"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預計成立公司類型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Wingdings 2" pitchFamily="2" charset="2"/>
                        </a:rPr>
                        <a:t>£</a:t>
                      </a:r>
                      <a:r>
                        <a:rPr kumimoji="1" lang="zh-TW" altLang="en-US" sz="18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股份有限公司</a:t>
                      </a:r>
                      <a:endParaRPr lang="en-US" altLang="zh-TW" sz="180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Wingdings 2" pitchFamily="2" charset="2"/>
                        </a:rPr>
                        <a:t>£</a:t>
                      </a:r>
                      <a:r>
                        <a:rPr kumimoji="1" lang="zh-TW" altLang="en-US" sz="18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閉鎖型公司</a:t>
                      </a:r>
                      <a:endParaRPr lang="en-US" altLang="zh-TW" sz="180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8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Wingdings 2" pitchFamily="2" charset="2"/>
                        </a:rPr>
                        <a:t>£</a:t>
                      </a:r>
                      <a:r>
                        <a:rPr kumimoji="1" lang="zh-TW" altLang="en-US" sz="18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其他：</a:t>
                      </a:r>
                      <a:r>
                        <a:rPr kumimoji="1" lang="zh-TW" altLang="en-US" sz="1800" u="sng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    </a:t>
                      </a:r>
                      <a:endParaRPr lang="en-US" altLang="zh-TW" sz="1800" u="sng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122"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預計設立地點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Wingdings 2" pitchFamily="2" charset="2"/>
                        </a:rPr>
                        <a:t>£</a:t>
                      </a:r>
                      <a:r>
                        <a:rPr kumimoji="1" lang="zh-TW" altLang="en-US" sz="18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境內公司</a:t>
                      </a:r>
                      <a:endParaRPr lang="en-US" altLang="zh-TW" sz="1800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Wingdings 2" pitchFamily="2" charset="2"/>
                        </a:rPr>
                        <a:t>£</a:t>
                      </a:r>
                      <a:r>
                        <a:rPr kumimoji="1" lang="zh-TW" altLang="en-US" sz="18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 </a:t>
                      </a:r>
                      <a:r>
                        <a:rPr lang="zh-TW" altLang="en-US" sz="1800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境外公司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800" dirty="0"/>
                        <a:t>□</a:t>
                      </a:r>
                      <a:r>
                        <a:rPr kumimoji="1" lang="zh-TW" altLang="en-US" sz="1800" dirty="0"/>
                        <a:t> </a:t>
                      </a:r>
                      <a:r>
                        <a:rPr lang="zh-TW" altLang="en-US" sz="1800" dirty="0">
                          <a:latin typeface="微軟正黑體" pitchFamily="34" charset="-120"/>
                          <a:ea typeface="微軟正黑體" pitchFamily="34" charset="-120"/>
                        </a:rPr>
                        <a:t>境外公司</a:t>
                      </a:r>
                      <a:endParaRPr lang="en-US" altLang="zh-TW" sz="1800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41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預計員工人數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7418506"/>
                  </a:ext>
                </a:extLst>
              </a:tr>
              <a:tr h="594122">
                <a:tc>
                  <a:txBody>
                    <a:bodyPr/>
                    <a:lstStyle/>
                    <a:p>
                      <a:r>
                        <a:rPr lang="zh-TW" altLang="en-US" dirty="0">
                          <a:solidFill>
                            <a:schemeClr val="tx1"/>
                          </a:solidFill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團隊預計現金出資額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  <a:latin typeface="Microsoft JhengHei" panose="020B0604030504040204" pitchFamily="34" charset="-120"/>
                        <a:ea typeface="Microsoft JhengHei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FE0D5549-CFE4-499C-BAAE-78515A6AB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smtClean="0"/>
              <a:t>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5523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腦力激盪簡報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188_TF03460637.potx" id="{92B23FB3-097E-4224-B32B-2163A87D04FF}" vid="{E462AC03-3B71-4A9D-A494-FA1F0F6632F0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腦力激盪商務簡報</Template>
  <TotalTime>1480</TotalTime>
  <Words>2390</Words>
  <Application>Microsoft Office PowerPoint</Application>
  <PresentationFormat>寬螢幕</PresentationFormat>
  <Paragraphs>391</Paragraphs>
  <Slides>21</Slides>
  <Notes>11</Notes>
  <HiddenSlides>0</HiddenSlides>
  <MMClips>0</MMClips>
  <ScaleCrop>false</ScaleCrop>
  <HeadingPairs>
    <vt:vector size="6" baseType="variant">
      <vt:variant>
        <vt:lpstr>使用字型</vt:lpstr>
      </vt:variant>
      <vt:variant>
        <vt:i4>15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37" baseType="lpstr">
      <vt:lpstr>.蘋方-繁 標準體</vt:lpstr>
      <vt:lpstr>Microsoft JhengHei Light</vt:lpstr>
      <vt:lpstr>Microsoft JhengHei UI</vt:lpstr>
      <vt:lpstr>Microsoft YaHei</vt:lpstr>
      <vt:lpstr>細明體</vt:lpstr>
      <vt:lpstr>微軟正黑體</vt:lpstr>
      <vt:lpstr>微軟正黑體</vt:lpstr>
      <vt:lpstr>新細明體</vt:lpstr>
      <vt:lpstr>標楷體</vt:lpstr>
      <vt:lpstr>Arial</vt:lpstr>
      <vt:lpstr>Calibri</vt:lpstr>
      <vt:lpstr>Palatino Linotype</vt:lpstr>
      <vt:lpstr>Times New Roman</vt:lpstr>
      <vt:lpstr>Wingdings</vt:lpstr>
      <vt:lpstr>Wingdings 2</vt:lpstr>
      <vt:lpstr>腦力激盪簡報</vt:lpstr>
      <vt:lpstr>111年第2梯次科研創業計畫個案構想書(拔尖案)</vt:lpstr>
      <vt:lpstr>(一)核心技術原創性及技術發展里程碑</vt:lpstr>
      <vt:lpstr>(一)核心技術原創性及技術發展里程碑</vt:lpstr>
      <vt:lpstr>(二)商業發展規劃 </vt:lpstr>
      <vt:lpstr>商業模式匯總（各團隊必填，新藥團隊選填）</vt:lpstr>
      <vt:lpstr>獲利模式</vt:lpstr>
      <vt:lpstr>(二)商業發展規劃 </vt:lpstr>
      <vt:lpstr>創業里程碑</vt:lpstr>
      <vt:lpstr>預計公司經營模式</vt:lpstr>
      <vt:lpstr>(三)創業團隊組成</vt:lpstr>
      <vt:lpstr>(四)自提查核點</vt:lpstr>
      <vt:lpstr>(五)個案經費說明 </vt:lpstr>
      <vt:lpstr>附件一、過去三年計畫補助狀況</vt:lpstr>
      <vt:lpstr>附件二、本計畫「智財調查」之說明</vt:lpstr>
      <vt:lpstr>附件二、本計畫「智財調查」之說明(續)</vt:lpstr>
      <vt:lpstr>附件二、本計畫「智財調查」之說明(續)</vt:lpstr>
      <vt:lpstr>附件三、本計畫「論文調查」之說明</vt:lpstr>
      <vt:lpstr>附件四、商業模式匯總說明（含建議順序） </vt:lpstr>
      <vt:lpstr>附件四、商業模式匯總說明（含建議順序） </vt:lpstr>
      <vt:lpstr>附件四、商業模式匯總說明（含建議順序） </vt:lpstr>
      <vt:lpstr>附件四、商業模式匯總說明（含建議順序）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107年萌芽計畫主動徵件個案審查會議</dc:title>
  <dc:creator>葉愷芸</dc:creator>
  <cp:lastModifiedBy>user</cp:lastModifiedBy>
  <cp:revision>117</cp:revision>
  <cp:lastPrinted>2018-06-20T07:28:32Z</cp:lastPrinted>
  <dcterms:created xsi:type="dcterms:W3CDTF">2018-06-20T05:53:52Z</dcterms:created>
  <dcterms:modified xsi:type="dcterms:W3CDTF">2022-02-22T02:42:06Z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